
<file path=[Content_Types].xml><?xml version="1.0" encoding="utf-8"?>
<Types xmlns="http://schemas.openxmlformats.org/package/2006/content-types">
  <Default Extension="avif" ContentType="image/avi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4"/>
  </p:notesMasterIdLst>
  <p:sldIdLst>
    <p:sldId id="256" r:id="rId2"/>
    <p:sldId id="257" r:id="rId3"/>
    <p:sldId id="287" r:id="rId4"/>
    <p:sldId id="338" r:id="rId5"/>
    <p:sldId id="339" r:id="rId6"/>
    <p:sldId id="258" r:id="rId7"/>
    <p:sldId id="288" r:id="rId8"/>
    <p:sldId id="307" r:id="rId9"/>
    <p:sldId id="293" r:id="rId10"/>
    <p:sldId id="306" r:id="rId11"/>
    <p:sldId id="261" r:id="rId12"/>
    <p:sldId id="290" r:id="rId13"/>
    <p:sldId id="291" r:id="rId14"/>
    <p:sldId id="292" r:id="rId15"/>
    <p:sldId id="263" r:id="rId16"/>
    <p:sldId id="264" r:id="rId17"/>
    <p:sldId id="315" r:id="rId18"/>
    <p:sldId id="294" r:id="rId19"/>
    <p:sldId id="262" r:id="rId20"/>
    <p:sldId id="298" r:id="rId21"/>
    <p:sldId id="299" r:id="rId22"/>
    <p:sldId id="319" r:id="rId23"/>
    <p:sldId id="308" r:id="rId24"/>
    <p:sldId id="320" r:id="rId25"/>
    <p:sldId id="328" r:id="rId26"/>
    <p:sldId id="331" r:id="rId27"/>
    <p:sldId id="330" r:id="rId28"/>
    <p:sldId id="329" r:id="rId29"/>
    <p:sldId id="332" r:id="rId30"/>
    <p:sldId id="336" r:id="rId31"/>
    <p:sldId id="295" r:id="rId32"/>
    <p:sldId id="304" r:id="rId33"/>
    <p:sldId id="300" r:id="rId34"/>
    <p:sldId id="333" r:id="rId35"/>
    <p:sldId id="316" r:id="rId36"/>
    <p:sldId id="317" r:id="rId37"/>
    <p:sldId id="335" r:id="rId38"/>
    <p:sldId id="318" r:id="rId39"/>
    <p:sldId id="337" r:id="rId40"/>
    <p:sldId id="314" r:id="rId41"/>
    <p:sldId id="268" r:id="rId42"/>
    <p:sldId id="265" r:id="rId43"/>
    <p:sldId id="303" r:id="rId44"/>
    <p:sldId id="310" r:id="rId45"/>
    <p:sldId id="311" r:id="rId46"/>
    <p:sldId id="312" r:id="rId47"/>
    <p:sldId id="309" r:id="rId48"/>
    <p:sldId id="313" r:id="rId49"/>
    <p:sldId id="305" r:id="rId50"/>
    <p:sldId id="327" r:id="rId51"/>
    <p:sldId id="266" r:id="rId52"/>
    <p:sldId id="276" r:id="rId53"/>
  </p:sldIdLst>
  <p:sldSz cx="18288000" cy="10287000"/>
  <p:notesSz cx="6858000" cy="9144000"/>
  <p:embeddedFontLst>
    <p:embeddedFont>
      <p:font typeface=".VnBlack" panose="020B7200000000000000" pitchFamily="34" charset="0"/>
      <p:regular r:id="rId55"/>
    </p:embeddedFont>
    <p:embeddedFont>
      <p:font typeface=".VnHelvetInsH" panose="020B7200000000000000" pitchFamily="34" charset="0"/>
      <p:regular r:id="rId56"/>
    </p:embeddedFont>
    <p:embeddedFont>
      <p:font typeface="Aileron" panose="020B0604020202020204" charset="0"/>
      <p:regular r:id="rId57"/>
    </p:embeddedFont>
    <p:embeddedFont>
      <p:font typeface="Cambria" panose="02040503050406030204" pitchFamily="18" charset="0"/>
      <p:regular r:id="rId58"/>
      <p:bold r:id="rId59"/>
      <p:italic r:id="rId60"/>
      <p:boldItalic r:id="rId61"/>
    </p:embeddedFont>
    <p:embeddedFont>
      <p:font typeface="Cambria Math" panose="02040503050406030204" pitchFamily="18" charset="0"/>
      <p:regular r:id="rId62"/>
    </p:embeddedFont>
    <p:embeddedFont>
      <p:font typeface="HK Modular" panose="020B0604020202020204" charset="0"/>
      <p:regular r:id="rId63"/>
    </p:embeddedFont>
    <p:embeddedFont>
      <p:font typeface="Segoe UI Black" panose="020B0A02040204020203" pitchFamily="34" charset="0"/>
      <p:bold r:id="rId64"/>
      <p:boldItalic r:id="rId65"/>
    </p:embeddedFont>
    <p:embeddedFont>
      <p:font typeface="Segoe UI Historic" panose="020B0502040204020203" pitchFamily="34"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3240" userDrawn="1">
          <p15:clr>
            <a:srgbClr val="A4A3A4"/>
          </p15:clr>
        </p15:guide>
        <p15:guide id="8" pos="57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85292D-5440-0509-A6AA-8013D29567E9}" name="Tu Tran Vu Hoang" initials="TT" userId="bec2e438d054e4f8" providerId="Windows Live"/>
  <p188:author id="{D048E693-0849-BD63-B5A8-FC99F543A6F1}" name="phu nguyen" initials="pn" userId="9e48e78433a3872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29BFF"/>
    <a:srgbClr val="3C1357"/>
    <a:srgbClr val="1E1E1E"/>
    <a:srgbClr val="383838"/>
    <a:srgbClr val="01FFFF"/>
    <a:srgbClr val="1535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3D179B-4057-473B-A3A5-B79D161ACA2D}" v="496" dt="2025-04-16T04:06:30.078"/>
    <p1510:client id="{B8F46670-58EB-4A13-B4AC-400F15AAE157}" v="6438" dt="2025-04-16T14:00:46.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54" d="100"/>
          <a:sy n="54" d="100"/>
        </p:scale>
        <p:origin x="682" y="72"/>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CBE0D-6D50-4669-AC5A-B3FDE5B74F2F}" type="datetimeFigureOut">
              <a:rPr lang="en-US" smtClean="0"/>
              <a:t>17-Apr-25</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371DD-3D8A-4193-B694-4907524B906A}" type="slidenum">
              <a:rPr lang="en-US" smtClean="0"/>
              <a:t>‹#›</a:t>
            </a:fld>
            <a:endParaRPr lang="en-US"/>
          </a:p>
        </p:txBody>
      </p:sp>
    </p:spTree>
    <p:extLst>
      <p:ext uri="{BB962C8B-B14F-4D97-AF65-F5344CB8AC3E}">
        <p14:creationId xmlns:p14="http://schemas.microsoft.com/office/powerpoint/2010/main" val="53707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ws.amazon.com/vi/compare/the-difference-between-graph-and-relational-database/?utm_source=chatgpt.co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1</a:t>
            </a:fld>
            <a:endParaRPr lang="en-US"/>
          </a:p>
        </p:txBody>
      </p:sp>
    </p:spTree>
    <p:extLst>
      <p:ext uri="{BB962C8B-B14F-4D97-AF65-F5344CB8AC3E}">
        <p14:creationId xmlns:p14="http://schemas.microsoft.com/office/powerpoint/2010/main" val="2758320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22</a:t>
            </a:fld>
            <a:endParaRPr lang="en-US"/>
          </a:p>
        </p:txBody>
      </p:sp>
    </p:spTree>
    <p:extLst>
      <p:ext uri="{BB962C8B-B14F-4D97-AF65-F5344CB8AC3E}">
        <p14:creationId xmlns:p14="http://schemas.microsoft.com/office/powerpoint/2010/main" val="323778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D053F-D069-F028-ED5F-8DA5297EDD2F}"/>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62C8A1D9-2EDA-6706-46B9-CCCF26779612}"/>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8B7B502C-4C4D-62AB-5D54-E53B67FEBC88}"/>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F497B9AC-F154-8A7A-0380-3C58BC988332}"/>
              </a:ext>
            </a:extLst>
          </p:cNvPr>
          <p:cNvSpPr>
            <a:spLocks noGrp="1"/>
          </p:cNvSpPr>
          <p:nvPr>
            <p:ph type="sldNum" sz="quarter" idx="5"/>
          </p:nvPr>
        </p:nvSpPr>
        <p:spPr/>
        <p:txBody>
          <a:bodyPr/>
          <a:lstStyle/>
          <a:p>
            <a:fld id="{4D5371DD-3D8A-4193-B694-4907524B906A}" type="slidenum">
              <a:rPr lang="en-US" smtClean="0"/>
              <a:t>25</a:t>
            </a:fld>
            <a:endParaRPr lang="en-US"/>
          </a:p>
        </p:txBody>
      </p:sp>
    </p:spTree>
    <p:extLst>
      <p:ext uri="{BB962C8B-B14F-4D97-AF65-F5344CB8AC3E}">
        <p14:creationId xmlns:p14="http://schemas.microsoft.com/office/powerpoint/2010/main" val="3607685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4278B-C285-6484-C3B7-F4DC1A3221B4}"/>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CFB07F0-5EFB-431E-CFED-5A818E719233}"/>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BDDFAA1D-A6A1-D050-7FB1-0772B4278BD8}"/>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3EB91833-2205-B2C2-3335-A9E4725611EF}"/>
              </a:ext>
            </a:extLst>
          </p:cNvPr>
          <p:cNvSpPr>
            <a:spLocks noGrp="1"/>
          </p:cNvSpPr>
          <p:nvPr>
            <p:ph type="sldNum" sz="quarter" idx="5"/>
          </p:nvPr>
        </p:nvSpPr>
        <p:spPr/>
        <p:txBody>
          <a:bodyPr/>
          <a:lstStyle/>
          <a:p>
            <a:fld id="{4D5371DD-3D8A-4193-B694-4907524B906A}" type="slidenum">
              <a:rPr lang="en-US" smtClean="0"/>
              <a:t>26</a:t>
            </a:fld>
            <a:endParaRPr lang="en-US"/>
          </a:p>
        </p:txBody>
      </p:sp>
    </p:spTree>
    <p:extLst>
      <p:ext uri="{BB962C8B-B14F-4D97-AF65-F5344CB8AC3E}">
        <p14:creationId xmlns:p14="http://schemas.microsoft.com/office/powerpoint/2010/main" val="3153144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F2E9D-5A18-C33A-DB9B-4CBA97BD8CFE}"/>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0ADCFC0B-2245-CE84-5BD9-B18428DC9E66}"/>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695E7950-1EFB-EB29-F6AA-5A0119CC7313}"/>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29B19A5D-6A07-695F-4E9C-EA67F8674268}"/>
              </a:ext>
            </a:extLst>
          </p:cNvPr>
          <p:cNvSpPr>
            <a:spLocks noGrp="1"/>
          </p:cNvSpPr>
          <p:nvPr>
            <p:ph type="sldNum" sz="quarter" idx="5"/>
          </p:nvPr>
        </p:nvSpPr>
        <p:spPr/>
        <p:txBody>
          <a:bodyPr/>
          <a:lstStyle/>
          <a:p>
            <a:fld id="{4D5371DD-3D8A-4193-B694-4907524B906A}" type="slidenum">
              <a:rPr lang="en-US" smtClean="0"/>
              <a:t>27</a:t>
            </a:fld>
            <a:endParaRPr lang="en-US"/>
          </a:p>
        </p:txBody>
      </p:sp>
    </p:spTree>
    <p:extLst>
      <p:ext uri="{BB962C8B-B14F-4D97-AF65-F5344CB8AC3E}">
        <p14:creationId xmlns:p14="http://schemas.microsoft.com/office/powerpoint/2010/main" val="2164393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12034-9561-87E0-6EF5-DEA298ACFE62}"/>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6A5B707-B783-B881-BC7E-75DD65C53E24}"/>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56E646C5-3F4A-E8DC-A29C-727D6AEC7CA9}"/>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CDB63190-DF7E-98FE-33D2-7DE9323B4342}"/>
              </a:ext>
            </a:extLst>
          </p:cNvPr>
          <p:cNvSpPr>
            <a:spLocks noGrp="1"/>
          </p:cNvSpPr>
          <p:nvPr>
            <p:ph type="sldNum" sz="quarter" idx="5"/>
          </p:nvPr>
        </p:nvSpPr>
        <p:spPr/>
        <p:txBody>
          <a:bodyPr/>
          <a:lstStyle/>
          <a:p>
            <a:fld id="{4D5371DD-3D8A-4193-B694-4907524B906A}" type="slidenum">
              <a:rPr lang="en-US" smtClean="0"/>
              <a:t>28</a:t>
            </a:fld>
            <a:endParaRPr lang="en-US"/>
          </a:p>
        </p:txBody>
      </p:sp>
    </p:spTree>
    <p:extLst>
      <p:ext uri="{BB962C8B-B14F-4D97-AF65-F5344CB8AC3E}">
        <p14:creationId xmlns:p14="http://schemas.microsoft.com/office/powerpoint/2010/main" val="2247205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3874-6529-0F9E-FD99-1FC77D9268F5}"/>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FA3CABB-27EA-88E1-6B34-2084558611A1}"/>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9C2D9BA6-8722-0938-CE4D-6A4AD18711CC}"/>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1E5A0556-FE8E-C199-1B7C-5D67A31C4DFC}"/>
              </a:ext>
            </a:extLst>
          </p:cNvPr>
          <p:cNvSpPr>
            <a:spLocks noGrp="1"/>
          </p:cNvSpPr>
          <p:nvPr>
            <p:ph type="sldNum" sz="quarter" idx="5"/>
          </p:nvPr>
        </p:nvSpPr>
        <p:spPr/>
        <p:txBody>
          <a:bodyPr/>
          <a:lstStyle/>
          <a:p>
            <a:fld id="{4D5371DD-3D8A-4193-B694-4907524B906A}" type="slidenum">
              <a:rPr lang="en-US" smtClean="0"/>
              <a:t>29</a:t>
            </a:fld>
            <a:endParaRPr lang="en-US"/>
          </a:p>
        </p:txBody>
      </p:sp>
    </p:spTree>
    <p:extLst>
      <p:ext uri="{BB962C8B-B14F-4D97-AF65-F5344CB8AC3E}">
        <p14:creationId xmlns:p14="http://schemas.microsoft.com/office/powerpoint/2010/main" val="2944945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C1635-D5B3-8FA2-8A0B-D8450FBD5A0A}"/>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C89DC69C-7CF1-E4AB-CA2C-1D826C36A80A}"/>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1FA1428D-57AE-7763-FD1B-1AA00ED4918D}"/>
              </a:ext>
            </a:extLst>
          </p:cNvPr>
          <p:cNvSpPr>
            <a:spLocks noGrp="1"/>
          </p:cNvSpPr>
          <p:nvPr>
            <p:ph type="body" idx="1"/>
          </p:nvPr>
        </p:nvSpPr>
        <p:spPr/>
        <p:txBody>
          <a:bodyPr/>
          <a:lstStyle/>
          <a:p>
            <a:endParaRPr lang="vi-VN" b="1"/>
          </a:p>
        </p:txBody>
      </p:sp>
      <p:sp>
        <p:nvSpPr>
          <p:cNvPr id="4" name="Chỗ dành sẵn cho Số hiệu Bản chiếu 3">
            <a:extLst>
              <a:ext uri="{FF2B5EF4-FFF2-40B4-BE49-F238E27FC236}">
                <a16:creationId xmlns:a16="http://schemas.microsoft.com/office/drawing/2014/main" id="{0257BD0D-4BCD-D3C6-706B-C63DC95827E6}"/>
              </a:ext>
            </a:extLst>
          </p:cNvPr>
          <p:cNvSpPr>
            <a:spLocks noGrp="1"/>
          </p:cNvSpPr>
          <p:nvPr>
            <p:ph type="sldNum" sz="quarter" idx="5"/>
          </p:nvPr>
        </p:nvSpPr>
        <p:spPr/>
        <p:txBody>
          <a:bodyPr/>
          <a:lstStyle/>
          <a:p>
            <a:fld id="{4D5371DD-3D8A-4193-B694-4907524B906A}" type="slidenum">
              <a:rPr lang="en-US" smtClean="0"/>
              <a:t>30</a:t>
            </a:fld>
            <a:endParaRPr lang="en-US"/>
          </a:p>
        </p:txBody>
      </p:sp>
    </p:spTree>
    <p:extLst>
      <p:ext uri="{BB962C8B-B14F-4D97-AF65-F5344CB8AC3E}">
        <p14:creationId xmlns:p14="http://schemas.microsoft.com/office/powerpoint/2010/main" val="2926566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Static: </a:t>
            </a:r>
            <a:r>
              <a:rPr lang="vi-VN"/>
              <a:t>Sau khi đồ thị được định nghĩa, ta thực hiện nó bằng cách </a:t>
            </a:r>
            <a:r>
              <a:rPr lang="vi-VN" b="1"/>
              <a:t>truyền dữ liệu vào</a:t>
            </a:r>
            <a:r>
              <a:rPr lang="vi-VN"/>
              <a:t>. Đồ thị này sẽ được </a:t>
            </a:r>
            <a:r>
              <a:rPr lang="vi-VN" b="1"/>
              <a:t>biên dịch và tối ưu hóa</a:t>
            </a:r>
            <a:r>
              <a:rPr lang="vi-VN"/>
              <a:t> trước khi chạy, từ đó giúp cải thiện hiệu suất thực thi.</a:t>
            </a:r>
            <a:endParaRPr lang="en-US"/>
          </a:p>
          <a:p>
            <a:r>
              <a:rPr lang="en-US"/>
              <a:t>Dynamic: </a:t>
            </a:r>
            <a:r>
              <a:rPr lang="vi-VN"/>
              <a:t>Đồ thị được định nghĩa </a:t>
            </a:r>
            <a:r>
              <a:rPr lang="vi-VN" b="1"/>
              <a:t>động</a:t>
            </a:r>
            <a:r>
              <a:rPr lang="vi-VN"/>
              <a:t> trong quá trình lan truyền tiến. Mỗi lần chạy </a:t>
            </a:r>
            <a:r>
              <a:rPr lang="vi-VN" err="1"/>
              <a:t>forward</a:t>
            </a:r>
            <a:r>
              <a:rPr lang="vi-VN"/>
              <a:t>, đồ thị sẽ được </a:t>
            </a:r>
            <a:r>
              <a:rPr lang="vi-VN" b="1"/>
              <a:t>tái tạo lại</a:t>
            </a:r>
            <a:r>
              <a:rPr lang="vi-VN"/>
              <a:t>, cho phép kiểm tra và thay đổi mô hình ngay lập tức.</a:t>
            </a:r>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31</a:t>
            </a:fld>
            <a:endParaRPr lang="en-US"/>
          </a:p>
        </p:txBody>
      </p:sp>
    </p:spTree>
    <p:extLst>
      <p:ext uri="{BB962C8B-B14F-4D97-AF65-F5344CB8AC3E}">
        <p14:creationId xmlns:p14="http://schemas.microsoft.com/office/powerpoint/2010/main" val="937808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E2E5E9"/>
                </a:solidFill>
                <a:effectLst/>
                <a:latin typeface="Segoe UI Historic" panose="020B0502040204020203" pitchFamily="34" charset="0"/>
              </a:rPr>
              <a:t>Ưu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Tối ưu hóa hiệu suất: Vì toàn bộ đồ thị đã được định nghĩa từ đầu, các công cụ có thể tối ưu hóa quá trình thực thi (như ghép nối các phép tính, tối ưu sử dụng bộ nhớ, và </a:t>
            </a:r>
            <a:r>
              <a:rPr lang="vi-VN" b="0" i="0" err="1">
                <a:solidFill>
                  <a:srgbClr val="E2E5E9"/>
                </a:solidFill>
                <a:effectLst/>
                <a:latin typeface="Segoe UI Historic" panose="020B0502040204020203" pitchFamily="34" charset="0"/>
              </a:rPr>
              <a:t>parallelization</a:t>
            </a:r>
            <a:r>
              <a:rPr lang="vi-VN" b="0" i="0">
                <a:solidFill>
                  <a:srgbClr val="E2E5E9"/>
                </a:solidFill>
                <a:effectLst/>
                <a:latin typeface="Segoe UI Historic" panose="020B0502040204020203" pitchFamily="34" charset="0"/>
              </a:rPr>
              <a:t>). Điều này dẫn đến hiệu suất chạy cao và khả năng mở rộng tốt trên các hệ thống phân tán.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Triển khai và sản xuất dễ dàng: Do đồ thị đã cố định trước nên việc chuyển giao từ môi trường huấn luyện sang sản xuất thường trở nên thống nhất và kiểm soát được hơn.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Độ ổn định cao: Với đồ thị cố định, ta có thể kiểm chứng và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một lần rồi thực thi lại nhiều lần với cùng một cấu trúc, đảm bảo tính nhất quán của kết quả</a:t>
            </a:r>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32</a:t>
            </a:fld>
            <a:endParaRPr lang="en-US"/>
          </a:p>
        </p:txBody>
      </p:sp>
    </p:spTree>
    <p:extLst>
      <p:ext uri="{BB962C8B-B14F-4D97-AF65-F5344CB8AC3E}">
        <p14:creationId xmlns:p14="http://schemas.microsoft.com/office/powerpoint/2010/main" val="3980156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Thiếu linh hoạt: Do đồ thị được xây dựng hoàn toàn trước khi thực thi, nên việc thay đổi cấu trúc mô hình trong quá trình huấn luyện (ví dụ như điều chỉnh cấu trúc theo dữ liệu đầu vào) trở nên khó khăn.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Khó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Việc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một đồ thị tĩnh có thể phức tạp vì lỗi xảy ra trong quá trình thực thi không luôn rõ ràng, và thông báo lỗi thường không chỉ ra trực tiếp vị trí trong </a:t>
            </a:r>
            <a:r>
              <a:rPr lang="vi-VN" b="0" i="0" err="1">
                <a:solidFill>
                  <a:srgbClr val="E2E5E9"/>
                </a:solidFill>
                <a:effectLst/>
                <a:latin typeface="Segoe UI Historic" panose="020B0502040204020203" pitchFamily="34" charset="0"/>
              </a:rPr>
              <a:t>code</a:t>
            </a:r>
            <a:r>
              <a:rPr lang="vi-VN" b="0" i="0">
                <a:solidFill>
                  <a:srgbClr val="E2E5E9"/>
                </a:solidFill>
                <a:effectLst/>
                <a:latin typeface="Segoe UI Historic" panose="020B0502040204020203" pitchFamily="34" charset="0"/>
              </a:rPr>
              <a:t> gây ra vấn đề.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Yêu cầu xây dựng đồ thị trước: Bất kỳ sự thay đổi nào (ví dụ như thay đổi kích thước </a:t>
            </a:r>
            <a:r>
              <a:rPr lang="vi-VN" b="0" i="0" err="1">
                <a:solidFill>
                  <a:srgbClr val="E2E5E9"/>
                </a:solidFill>
                <a:effectLst/>
                <a:latin typeface="Segoe UI Historic" panose="020B0502040204020203" pitchFamily="34" charset="0"/>
              </a:rPr>
              <a:t>batch</a:t>
            </a:r>
            <a:r>
              <a:rPr lang="vi-VN" b="0" i="0">
                <a:solidFill>
                  <a:srgbClr val="E2E5E9"/>
                </a:solidFill>
                <a:effectLst/>
                <a:latin typeface="Segoe UI Historic" panose="020B0502040204020203" pitchFamily="34" charset="0"/>
              </a:rPr>
              <a:t>, điều kiện nhánh </a:t>
            </a:r>
            <a:r>
              <a:rPr lang="vi-VN" b="0" i="0" err="1">
                <a:solidFill>
                  <a:srgbClr val="E2E5E9"/>
                </a:solidFill>
                <a:effectLst/>
                <a:latin typeface="Segoe UI Historic" panose="020B0502040204020203" pitchFamily="34" charset="0"/>
              </a:rPr>
              <a:t>logic</a:t>
            </a:r>
            <a:r>
              <a:rPr lang="vi-VN" b="0" i="0">
                <a:solidFill>
                  <a:srgbClr val="E2E5E9"/>
                </a:solidFill>
                <a:effectLst/>
                <a:latin typeface="Segoe UI Historic" panose="020B0502040204020203" pitchFamily="34" charset="0"/>
              </a:rPr>
              <a:t>) đều yêu cầu xây dựng lại đồ thị, gây cản trở trong quá trình nghiên cứu và phát triển.</a:t>
            </a:r>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33</a:t>
            </a:fld>
            <a:endParaRPr lang="en-US"/>
          </a:p>
        </p:txBody>
      </p:sp>
    </p:spTree>
    <p:extLst>
      <p:ext uri="{BB962C8B-B14F-4D97-AF65-F5344CB8AC3E}">
        <p14:creationId xmlns:p14="http://schemas.microsoft.com/office/powerpoint/2010/main" val="1841523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rtl="0">
              <a:spcBef>
                <a:spcPts val="1200"/>
              </a:spcBef>
              <a:spcAft>
                <a:spcPts val="1200"/>
              </a:spcAft>
              <a:buNone/>
            </a:pPr>
            <a:r>
              <a:rPr lang="vi-VN" sz="1800" b="0" i="0" u="none" strike="noStrike">
                <a:solidFill>
                  <a:srgbClr val="1B1B1B"/>
                </a:solidFill>
                <a:effectLst/>
                <a:latin typeface="Arial" panose="020B0604020202020204" pitchFamily="34" charset="0"/>
              </a:rPr>
              <a:t>Một đồ thị là một dạng biểu diễn hình ảnh của một tập các đối tượng, trong đó các cặp đối tượng được kết nối bởi các liên kết</a:t>
            </a:r>
            <a:br>
              <a:rPr lang="en-US" sz="1800" b="0" i="0" u="none" strike="noStrike">
                <a:solidFill>
                  <a:srgbClr val="202122"/>
                </a:solidFill>
                <a:effectLst/>
                <a:latin typeface="Arial" panose="020B0604020202020204" pitchFamily="34" charset="0"/>
              </a:rPr>
            </a:br>
            <a:r>
              <a:rPr lang="vi-VN" sz="1800" b="0" i="0" u="none" strike="noStrike">
                <a:solidFill>
                  <a:srgbClr val="202122"/>
                </a:solidFill>
                <a:effectLst/>
                <a:latin typeface="Arial" panose="020B0604020202020204" pitchFamily="34" charset="0"/>
              </a:rPr>
              <a:t>Lý do chính không sử dụng trực tiếp lý thuyết đồ thị để biểu diễn thuật toán mà lại phát sinh ra khái niệm đồ thị tính toán là do mục đích và yêu cầu của mỗi phương pháp khác nhau:</a:t>
            </a:r>
            <a:endParaRPr lang="vi-VN" b="0">
              <a:effectLst/>
            </a:endParaRPr>
          </a:p>
          <a:p>
            <a:pPr rtl="0" fontAlgn="base">
              <a:spcBef>
                <a:spcPts val="1200"/>
              </a:spcBef>
              <a:spcAft>
                <a:spcPts val="1200"/>
              </a:spcAft>
              <a:buFont typeface="Arial" panose="020B0604020202020204" pitchFamily="34" charset="0"/>
              <a:buChar char="•"/>
            </a:pPr>
            <a:r>
              <a:rPr lang="vi-VN" sz="1800" b="1" i="0" u="none" strike="noStrike">
                <a:solidFill>
                  <a:srgbClr val="202122"/>
                </a:solidFill>
                <a:effectLst/>
                <a:latin typeface="Arial" panose="020B0604020202020204" pitchFamily="34" charset="0"/>
              </a:rPr>
              <a:t>Đặc thù của lý thuyết đồ thị:</a:t>
            </a:r>
            <a:br>
              <a:rPr lang="vi-VN" sz="1800" b="1" i="0" u="none" strike="noStrike">
                <a:solidFill>
                  <a:srgbClr val="202122"/>
                </a:solidFill>
                <a:effectLst/>
                <a:latin typeface="Arial" panose="020B0604020202020204" pitchFamily="34" charset="0"/>
              </a:rPr>
            </a:br>
            <a:r>
              <a:rPr lang="vi-VN" sz="1800" b="0" i="0" u="none" strike="noStrike">
                <a:solidFill>
                  <a:srgbClr val="202122"/>
                </a:solidFill>
                <a:effectLst/>
                <a:latin typeface="Arial" panose="020B0604020202020204" pitchFamily="34" charset="0"/>
              </a:rPr>
              <a:t>Lý thuyết đồ thị chủ yếu tập trung vào việc nghiên cứu cấu trúc và mối quan hệ giữa các nút (đỉnh) và cạnh trong một hệ thống. Nó rất hiệu quả trong việc phân tích các mối quan hệ, ví dụ như trong mạng xã hội, giao thông hay các bài toán đường đi ngắn nhất.</a:t>
            </a:r>
            <a:br>
              <a:rPr lang="vi-VN" sz="1800" b="0" i="0" u="none" strike="noStrike">
                <a:solidFill>
                  <a:srgbClr val="202122"/>
                </a:solidFill>
                <a:effectLst/>
                <a:latin typeface="Arial" panose="020B0604020202020204" pitchFamily="34" charset="0"/>
              </a:rPr>
            </a:br>
            <a:br>
              <a:rPr lang="vi-VN" sz="1800" b="0" i="0" u="none" strike="noStrike">
                <a:solidFill>
                  <a:srgbClr val="202122"/>
                </a:solidFill>
                <a:effectLst/>
                <a:latin typeface="Arial" panose="020B0604020202020204" pitchFamily="34" charset="0"/>
              </a:rPr>
            </a:br>
            <a:endParaRPr lang="vi-VN" sz="1800" b="0" i="0" u="none" strike="noStrike">
              <a:solidFill>
                <a:srgbClr val="202122"/>
              </a:solidFill>
              <a:effectLst/>
              <a:latin typeface="Arial" panose="020B0604020202020204" pitchFamily="34" charset="0"/>
            </a:endParaRPr>
          </a:p>
          <a:p>
            <a:pPr>
              <a:buNone/>
            </a:pPr>
            <a:r>
              <a:rPr lang="vi-VN" sz="1800" b="1" i="0" u="none" strike="noStrike">
                <a:solidFill>
                  <a:srgbClr val="202122"/>
                </a:solidFill>
                <a:effectLst/>
                <a:latin typeface="Arial" panose="020B0604020202020204" pitchFamily="34" charset="0"/>
              </a:rPr>
              <a:t>Yêu cầu của biểu diễn thuật toán:</a:t>
            </a:r>
            <a:br>
              <a:rPr lang="vi-VN" sz="1800" b="1" i="0" u="none" strike="noStrike">
                <a:solidFill>
                  <a:srgbClr val="202122"/>
                </a:solidFill>
                <a:effectLst/>
                <a:latin typeface="Arial" panose="020B0604020202020204" pitchFamily="34" charset="0"/>
              </a:rPr>
            </a:br>
            <a:r>
              <a:rPr lang="vi-VN" sz="1800" b="0" i="0" u="none" strike="noStrike">
                <a:solidFill>
                  <a:srgbClr val="202122"/>
                </a:solidFill>
                <a:effectLst/>
                <a:latin typeface="Arial" panose="020B0604020202020204" pitchFamily="34" charset="0"/>
              </a:rPr>
              <a:t>Khi biểu diễn thuật toán, đặc biệt là trong các ứng dụng tính toán phức tạp như học máy hay xử lý tín hiệu, ta cần biểu diễn không chỉ mối quan hệ giữa các thành phần mà còn cần theo dõi luồng dữ liệu, thứ tự thực hiện và các phép toán được áp dụng. Đồ thị tính toán được thiết kế với mục tiêu này</a:t>
            </a:r>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3</a:t>
            </a:fld>
            <a:endParaRPr lang="en-US"/>
          </a:p>
        </p:txBody>
      </p:sp>
    </p:spTree>
    <p:extLst>
      <p:ext uri="{BB962C8B-B14F-4D97-AF65-F5344CB8AC3E}">
        <p14:creationId xmlns:p14="http://schemas.microsoft.com/office/powerpoint/2010/main" val="1334023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D593B-3910-FC41-D7A0-819DAC6BEEE8}"/>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54D718B4-4EA2-61F2-0C2F-38B7C4FE1B1D}"/>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32BCC344-4DED-F37D-99DF-A7824CD0CE98}"/>
              </a:ext>
            </a:extLst>
          </p:cNvPr>
          <p:cNvSpPr>
            <a:spLocks noGrp="1"/>
          </p:cNvSpPr>
          <p:nvPr>
            <p:ph type="body" idx="1"/>
          </p:nvPr>
        </p:nvSpPr>
        <p:spPr/>
        <p:txBody>
          <a:bodyPr/>
          <a:lstStyle/>
          <a:p>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Thiếu linh hoạt: Do đồ thị được xây dựng hoàn toàn trước khi thực thi, nên việc thay đổi cấu trúc mô hình trong quá trình huấn luyện (ví dụ như điều chỉnh cấu trúc theo dữ liệu đầu vào) trở nên khó khăn.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Khó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Việc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một đồ thị tĩnh có thể phức tạp vì lỗi xảy ra trong quá trình thực thi không luôn rõ ràng, và thông báo lỗi thường không chỉ ra trực tiếp vị trí trong </a:t>
            </a:r>
            <a:r>
              <a:rPr lang="vi-VN" b="0" i="0" err="1">
                <a:solidFill>
                  <a:srgbClr val="E2E5E9"/>
                </a:solidFill>
                <a:effectLst/>
                <a:latin typeface="Segoe UI Historic" panose="020B0502040204020203" pitchFamily="34" charset="0"/>
              </a:rPr>
              <a:t>code</a:t>
            </a:r>
            <a:r>
              <a:rPr lang="vi-VN" b="0" i="0">
                <a:solidFill>
                  <a:srgbClr val="E2E5E9"/>
                </a:solidFill>
                <a:effectLst/>
                <a:latin typeface="Segoe UI Historic" panose="020B0502040204020203" pitchFamily="34" charset="0"/>
              </a:rPr>
              <a:t> gây ra vấn đề.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Yêu cầu xây dựng đồ thị trước: Bất kỳ sự thay đổi nào (ví dụ như thay đổi kích thước </a:t>
            </a:r>
            <a:r>
              <a:rPr lang="vi-VN" b="0" i="0" err="1">
                <a:solidFill>
                  <a:srgbClr val="E2E5E9"/>
                </a:solidFill>
                <a:effectLst/>
                <a:latin typeface="Segoe UI Historic" panose="020B0502040204020203" pitchFamily="34" charset="0"/>
              </a:rPr>
              <a:t>batch</a:t>
            </a:r>
            <a:r>
              <a:rPr lang="vi-VN" b="0" i="0">
                <a:solidFill>
                  <a:srgbClr val="E2E5E9"/>
                </a:solidFill>
                <a:effectLst/>
                <a:latin typeface="Segoe UI Historic" panose="020B0502040204020203" pitchFamily="34" charset="0"/>
              </a:rPr>
              <a:t>, điều kiện nhánh </a:t>
            </a:r>
            <a:r>
              <a:rPr lang="vi-VN" b="0" i="0" err="1">
                <a:solidFill>
                  <a:srgbClr val="E2E5E9"/>
                </a:solidFill>
                <a:effectLst/>
                <a:latin typeface="Segoe UI Historic" panose="020B0502040204020203" pitchFamily="34" charset="0"/>
              </a:rPr>
              <a:t>logic</a:t>
            </a:r>
            <a:r>
              <a:rPr lang="vi-VN" b="0" i="0">
                <a:solidFill>
                  <a:srgbClr val="E2E5E9"/>
                </a:solidFill>
                <a:effectLst/>
                <a:latin typeface="Segoe UI Historic" panose="020B0502040204020203" pitchFamily="34" charset="0"/>
              </a:rPr>
              <a:t>) đều yêu cầu xây dựng lại đồ thị, gây cản trở trong quá trình nghiên cứu và phát triển.</a:t>
            </a:r>
            <a:endParaRPr lang="en-US"/>
          </a:p>
        </p:txBody>
      </p:sp>
      <p:sp>
        <p:nvSpPr>
          <p:cNvPr id="4" name="Chỗ dành sẵn cho Số hiệu Bản chiếu 3">
            <a:extLst>
              <a:ext uri="{FF2B5EF4-FFF2-40B4-BE49-F238E27FC236}">
                <a16:creationId xmlns:a16="http://schemas.microsoft.com/office/drawing/2014/main" id="{19D2E6AC-8F77-0ED8-AF2F-496D59A84DF3}"/>
              </a:ext>
            </a:extLst>
          </p:cNvPr>
          <p:cNvSpPr>
            <a:spLocks noGrp="1"/>
          </p:cNvSpPr>
          <p:nvPr>
            <p:ph type="sldNum" sz="quarter" idx="5"/>
          </p:nvPr>
        </p:nvSpPr>
        <p:spPr/>
        <p:txBody>
          <a:bodyPr/>
          <a:lstStyle/>
          <a:p>
            <a:fld id="{4D5371DD-3D8A-4193-B694-4907524B906A}" type="slidenum">
              <a:rPr lang="en-US" smtClean="0"/>
              <a:t>34</a:t>
            </a:fld>
            <a:endParaRPr lang="en-US"/>
          </a:p>
        </p:txBody>
      </p:sp>
    </p:spTree>
    <p:extLst>
      <p:ext uri="{BB962C8B-B14F-4D97-AF65-F5344CB8AC3E}">
        <p14:creationId xmlns:p14="http://schemas.microsoft.com/office/powerpoint/2010/main" val="3172455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6C553-78D7-D685-B09F-53630F739A7B}"/>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BF6F8E4D-6694-DE18-C385-37C57FD7B4B5}"/>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A755AEC4-BFD5-114A-8E9A-1BBF218DE589}"/>
              </a:ext>
            </a:extLst>
          </p:cNvPr>
          <p:cNvSpPr>
            <a:spLocks noGrp="1"/>
          </p:cNvSpPr>
          <p:nvPr>
            <p:ph type="body" idx="1"/>
          </p:nvPr>
        </p:nvSpPr>
        <p:spPr/>
        <p:txBody>
          <a:bodyPr/>
          <a:lstStyle/>
          <a:p>
            <a:r>
              <a:rPr lang="vi-VN" b="0" i="0">
                <a:solidFill>
                  <a:srgbClr val="E2E5E9"/>
                </a:solidFill>
                <a:effectLst/>
                <a:latin typeface="Segoe UI Historic" panose="020B0502040204020203" pitchFamily="34" charset="0"/>
              </a:rPr>
              <a:t>Ưu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Linh hoạt và dễ sử dụng: Người dùng có thể xây dựng và thay đổi cấu trúc của mô hình trong quá trình chạy, giúp dễ dàng triển khai các mô hình phức tạp có cấu trúc điều kiện hoặc lặp phức tạp. Điều này thuận tiện trong quá trình thử nghiệm và phát triển mô hình.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Dễ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Vì đồ thị được xây dựng theo từng bước, lỗi thường phát sinh ngay lập tức và có thông báo trực quan, giúp việc gỡ lỗi trở nên đơn giản hơn.</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Tương tác thời gian thực: Phù hợp với môi trường nghiên cứu và phát triển khi cần xem trực tiếp kết quả của từng bước tính toán, cho phép các điều chỉnh ngay lập tức.</a:t>
            </a:r>
            <a:endParaRPr lang="en-US"/>
          </a:p>
        </p:txBody>
      </p:sp>
      <p:sp>
        <p:nvSpPr>
          <p:cNvPr id="4" name="Chỗ dành sẵn cho Số hiệu Bản chiếu 3">
            <a:extLst>
              <a:ext uri="{FF2B5EF4-FFF2-40B4-BE49-F238E27FC236}">
                <a16:creationId xmlns:a16="http://schemas.microsoft.com/office/drawing/2014/main" id="{39775AFD-0616-F1B3-A026-79BB3BA08654}"/>
              </a:ext>
            </a:extLst>
          </p:cNvPr>
          <p:cNvSpPr>
            <a:spLocks noGrp="1"/>
          </p:cNvSpPr>
          <p:nvPr>
            <p:ph type="sldNum" sz="quarter" idx="5"/>
          </p:nvPr>
        </p:nvSpPr>
        <p:spPr/>
        <p:txBody>
          <a:bodyPr/>
          <a:lstStyle/>
          <a:p>
            <a:fld id="{4D5371DD-3D8A-4193-B694-4907524B906A}" type="slidenum">
              <a:rPr lang="en-US" smtClean="0"/>
              <a:t>35</a:t>
            </a:fld>
            <a:endParaRPr lang="en-US"/>
          </a:p>
        </p:txBody>
      </p:sp>
    </p:spTree>
    <p:extLst>
      <p:ext uri="{BB962C8B-B14F-4D97-AF65-F5344CB8AC3E}">
        <p14:creationId xmlns:p14="http://schemas.microsoft.com/office/powerpoint/2010/main" val="2572569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AA1D8-5B67-FDBE-5E29-9D6467DC00B5}"/>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BBD49D4-B167-E811-4EDA-1BA9F138D2D6}"/>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1126A15D-FE1A-99E7-CB12-B7617306D38D}"/>
              </a:ext>
            </a:extLst>
          </p:cNvPr>
          <p:cNvSpPr>
            <a:spLocks noGrp="1"/>
          </p:cNvSpPr>
          <p:nvPr>
            <p:ph type="body" idx="1"/>
          </p:nvPr>
        </p:nvSpPr>
        <p:spPr/>
        <p:txBody>
          <a:bodyPr/>
          <a:lstStyle/>
          <a:p>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Hiệu suất có thể thấp hơn: Do việc xây dựng đồ thị diễn ra trong quá trình thực thi, quá trình này có thể thêm chi phí tính toán và làm giảm hiệu quả tối ưu hóa so với đồ thị tĩnh.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Khả năng tối ưu hạn chế: Một số tối ưu hóa cấp độ cao (như tối ưu toàn cục trên đồ thị) khó đạt được vì đồ thị không được cố định trước. Điều này có thể làm giảm khả năng sử dụng tài nguyên tối ưu khi huấn luyện các mô hình quy mô lớn.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Không nhất quán khi triển khai sản xuất: Việc chuyển từ môi trường nghiên cứu sang sản xuất đôi khi cần phải chuyển đổi lại cách xây dựng mô hình hoặc chuyển sang chế độ đồ thị tĩnh để đạt hiệu suất tốt nhất.</a:t>
            </a:r>
            <a:endParaRPr lang="en-US"/>
          </a:p>
        </p:txBody>
      </p:sp>
      <p:sp>
        <p:nvSpPr>
          <p:cNvPr id="4" name="Chỗ dành sẵn cho Số hiệu Bản chiếu 3">
            <a:extLst>
              <a:ext uri="{FF2B5EF4-FFF2-40B4-BE49-F238E27FC236}">
                <a16:creationId xmlns:a16="http://schemas.microsoft.com/office/drawing/2014/main" id="{BCA35658-C613-D20A-2A05-5C1CEEFF5176}"/>
              </a:ext>
            </a:extLst>
          </p:cNvPr>
          <p:cNvSpPr>
            <a:spLocks noGrp="1"/>
          </p:cNvSpPr>
          <p:nvPr>
            <p:ph type="sldNum" sz="quarter" idx="5"/>
          </p:nvPr>
        </p:nvSpPr>
        <p:spPr/>
        <p:txBody>
          <a:bodyPr/>
          <a:lstStyle/>
          <a:p>
            <a:fld id="{4D5371DD-3D8A-4193-B694-4907524B906A}" type="slidenum">
              <a:rPr lang="en-US" smtClean="0"/>
              <a:t>36</a:t>
            </a:fld>
            <a:endParaRPr lang="en-US"/>
          </a:p>
        </p:txBody>
      </p:sp>
    </p:spTree>
    <p:extLst>
      <p:ext uri="{BB962C8B-B14F-4D97-AF65-F5344CB8AC3E}">
        <p14:creationId xmlns:p14="http://schemas.microsoft.com/office/powerpoint/2010/main" val="4125223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7C83-3795-0A31-86D6-D21AF3A3A4BF}"/>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F665E0CD-3513-53F0-A7D9-43C3DCBA4D89}"/>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41C58467-02E4-3802-A812-424BD71346FA}"/>
              </a:ext>
            </a:extLst>
          </p:cNvPr>
          <p:cNvSpPr>
            <a:spLocks noGrp="1"/>
          </p:cNvSpPr>
          <p:nvPr>
            <p:ph type="body" idx="1"/>
          </p:nvPr>
        </p:nvSpPr>
        <p:spPr/>
        <p:txBody>
          <a:bodyPr/>
          <a:lstStyle/>
          <a:p>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Thiếu linh hoạt: Do đồ thị được xây dựng hoàn toàn trước khi thực thi, nên việc thay đổi cấu trúc mô hình trong quá trình huấn luyện (ví dụ như điều chỉnh cấu trúc theo dữ liệu đầu vào) trở nên khó khăn.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Khó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Việc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một đồ thị tĩnh có thể phức tạp vì lỗi xảy ra trong quá trình thực thi không luôn rõ ràng, và thông báo lỗi thường không chỉ ra trực tiếp vị trí trong </a:t>
            </a:r>
            <a:r>
              <a:rPr lang="vi-VN" b="0" i="0" err="1">
                <a:solidFill>
                  <a:srgbClr val="E2E5E9"/>
                </a:solidFill>
                <a:effectLst/>
                <a:latin typeface="Segoe UI Historic" panose="020B0502040204020203" pitchFamily="34" charset="0"/>
              </a:rPr>
              <a:t>code</a:t>
            </a:r>
            <a:r>
              <a:rPr lang="vi-VN" b="0" i="0">
                <a:solidFill>
                  <a:srgbClr val="E2E5E9"/>
                </a:solidFill>
                <a:effectLst/>
                <a:latin typeface="Segoe UI Historic" panose="020B0502040204020203" pitchFamily="34" charset="0"/>
              </a:rPr>
              <a:t> gây ra vấn đề.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Yêu cầu xây dựng đồ thị trước: Bất kỳ sự thay đổi nào (ví dụ như thay đổi kích thước </a:t>
            </a:r>
            <a:r>
              <a:rPr lang="vi-VN" b="0" i="0" err="1">
                <a:solidFill>
                  <a:srgbClr val="E2E5E9"/>
                </a:solidFill>
                <a:effectLst/>
                <a:latin typeface="Segoe UI Historic" panose="020B0502040204020203" pitchFamily="34" charset="0"/>
              </a:rPr>
              <a:t>batch</a:t>
            </a:r>
            <a:r>
              <a:rPr lang="vi-VN" b="0" i="0">
                <a:solidFill>
                  <a:srgbClr val="E2E5E9"/>
                </a:solidFill>
                <a:effectLst/>
                <a:latin typeface="Segoe UI Historic" panose="020B0502040204020203" pitchFamily="34" charset="0"/>
              </a:rPr>
              <a:t>, điều kiện nhánh </a:t>
            </a:r>
            <a:r>
              <a:rPr lang="vi-VN" b="0" i="0" err="1">
                <a:solidFill>
                  <a:srgbClr val="E2E5E9"/>
                </a:solidFill>
                <a:effectLst/>
                <a:latin typeface="Segoe UI Historic" panose="020B0502040204020203" pitchFamily="34" charset="0"/>
              </a:rPr>
              <a:t>logic</a:t>
            </a:r>
            <a:r>
              <a:rPr lang="vi-VN" b="0" i="0">
                <a:solidFill>
                  <a:srgbClr val="E2E5E9"/>
                </a:solidFill>
                <a:effectLst/>
                <a:latin typeface="Segoe UI Historic" panose="020B0502040204020203" pitchFamily="34" charset="0"/>
              </a:rPr>
              <a:t>) đều yêu cầu xây dựng lại đồ thị, gây cản trở trong quá trình nghiên cứu và phát triển.</a:t>
            </a:r>
            <a:endParaRPr lang="en-US"/>
          </a:p>
        </p:txBody>
      </p:sp>
      <p:sp>
        <p:nvSpPr>
          <p:cNvPr id="4" name="Chỗ dành sẵn cho Số hiệu Bản chiếu 3">
            <a:extLst>
              <a:ext uri="{FF2B5EF4-FFF2-40B4-BE49-F238E27FC236}">
                <a16:creationId xmlns:a16="http://schemas.microsoft.com/office/drawing/2014/main" id="{B6B6C2CD-ECFD-E792-2205-F5CDFD40ED2F}"/>
              </a:ext>
            </a:extLst>
          </p:cNvPr>
          <p:cNvSpPr>
            <a:spLocks noGrp="1"/>
          </p:cNvSpPr>
          <p:nvPr>
            <p:ph type="sldNum" sz="quarter" idx="5"/>
          </p:nvPr>
        </p:nvSpPr>
        <p:spPr/>
        <p:txBody>
          <a:bodyPr/>
          <a:lstStyle/>
          <a:p>
            <a:fld id="{4D5371DD-3D8A-4193-B694-4907524B906A}" type="slidenum">
              <a:rPr lang="en-US" smtClean="0"/>
              <a:t>37</a:t>
            </a:fld>
            <a:endParaRPr lang="en-US"/>
          </a:p>
        </p:txBody>
      </p:sp>
    </p:spTree>
    <p:extLst>
      <p:ext uri="{BB962C8B-B14F-4D97-AF65-F5344CB8AC3E}">
        <p14:creationId xmlns:p14="http://schemas.microsoft.com/office/powerpoint/2010/main" val="310650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8476A-1C72-B6C6-B80C-8AF8ABC35E72}"/>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057F699-A53B-2379-423E-5ABD3BDC7479}"/>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C518CE0D-9535-ADCD-E77E-268796F21FC9}"/>
              </a:ext>
            </a:extLst>
          </p:cNvPr>
          <p:cNvSpPr>
            <a:spLocks noGrp="1"/>
          </p:cNvSpPr>
          <p:nvPr>
            <p:ph type="body" idx="1"/>
          </p:nvPr>
        </p:nvSpPr>
        <p:spPr/>
        <p:txBody>
          <a:bodyPr/>
          <a:lstStyle/>
          <a:p>
            <a:pPr algn="l">
              <a:buFont typeface="+mj-lt"/>
              <a:buAutoNum type="arabicPeriod" startAt="3"/>
            </a:pPr>
            <a:r>
              <a:rPr lang="vi-VN" b="0" i="0" err="1">
                <a:solidFill>
                  <a:srgbClr val="E2E5E9"/>
                </a:solidFill>
                <a:effectLst/>
                <a:latin typeface="Segoe UI Historic" panose="020B0502040204020203" pitchFamily="34" charset="0"/>
              </a:rPr>
              <a:t>Hybrid</a:t>
            </a:r>
            <a:r>
              <a:rPr lang="vi-VN" b="0" i="0">
                <a:solidFill>
                  <a:srgbClr val="E2E5E9"/>
                </a:solidFill>
                <a:effectLst/>
                <a:latin typeface="Segoe UI Historic" panose="020B0502040204020203" pitchFamily="34" charset="0"/>
              </a:rPr>
              <a:t> </a:t>
            </a:r>
            <a:r>
              <a:rPr lang="vi-VN" b="0" i="0" err="1">
                <a:solidFill>
                  <a:srgbClr val="E2E5E9"/>
                </a:solidFill>
                <a:effectLst/>
                <a:latin typeface="Segoe UI Historic" panose="020B0502040204020203" pitchFamily="34" charset="0"/>
              </a:rPr>
              <a:t>Computational</a:t>
            </a:r>
            <a:r>
              <a:rPr lang="vi-VN" b="0" i="0">
                <a:solidFill>
                  <a:srgbClr val="E2E5E9"/>
                </a:solidFill>
                <a:effectLst/>
                <a:latin typeface="Segoe UI Historic" panose="020B0502040204020203" pitchFamily="34" charset="0"/>
              </a:rPr>
              <a:t> </a:t>
            </a:r>
            <a:r>
              <a:rPr lang="vi-VN" b="0" i="0" err="1">
                <a:solidFill>
                  <a:srgbClr val="E2E5E9"/>
                </a:solidFill>
                <a:effectLst/>
                <a:latin typeface="Segoe UI Historic" panose="020B0502040204020203" pitchFamily="34" charset="0"/>
              </a:rPr>
              <a:t>Graph</a:t>
            </a:r>
            <a:r>
              <a:rPr lang="vi-VN" b="0" i="0">
                <a:solidFill>
                  <a:srgbClr val="E2E5E9"/>
                </a:solidFill>
                <a:effectLst/>
                <a:latin typeface="Segoe UI Historic" panose="020B0502040204020203" pitchFamily="34" charset="0"/>
              </a:rPr>
              <a:t> (Đồ Thị Lai)</a:t>
            </a:r>
          </a:p>
          <a:p>
            <a:pPr>
              <a:buNone/>
            </a:pPr>
            <a:r>
              <a:rPr lang="vi-VN" b="0" i="0">
                <a:solidFill>
                  <a:srgbClr val="E2E5E9"/>
                </a:solidFill>
                <a:effectLst/>
                <a:latin typeface="Segoe UI Historic" panose="020B0502040204020203" pitchFamily="34" charset="0"/>
              </a:rPr>
              <a:t>Mô Tả Đặc điểm: Một số </a:t>
            </a:r>
            <a:r>
              <a:rPr lang="vi-VN" b="0" i="0" err="1">
                <a:solidFill>
                  <a:srgbClr val="E2E5E9"/>
                </a:solidFill>
                <a:effectLst/>
                <a:latin typeface="Segoe UI Historic" panose="020B0502040204020203" pitchFamily="34" charset="0"/>
              </a:rPr>
              <a:t>framework</a:t>
            </a:r>
            <a:r>
              <a:rPr lang="vi-VN" b="0" i="0">
                <a:solidFill>
                  <a:srgbClr val="E2E5E9"/>
                </a:solidFill>
                <a:effectLst/>
                <a:latin typeface="Segoe UI Historic" panose="020B0502040204020203" pitchFamily="34" charset="0"/>
              </a:rPr>
              <a:t> hiện đại, ví dụ như </a:t>
            </a:r>
            <a:r>
              <a:rPr lang="vi-VN" b="0" i="0" err="1">
                <a:solidFill>
                  <a:srgbClr val="E2E5E9"/>
                </a:solidFill>
                <a:effectLst/>
                <a:latin typeface="Segoe UI Historic" panose="020B0502040204020203" pitchFamily="34" charset="0"/>
              </a:rPr>
              <a:t>PyTorch</a:t>
            </a:r>
            <a:r>
              <a:rPr lang="vi-VN" b="0" i="0">
                <a:solidFill>
                  <a:srgbClr val="E2E5E9"/>
                </a:solidFill>
                <a:effectLst/>
                <a:latin typeface="Segoe UI Historic" panose="020B0502040204020203" pitchFamily="34" charset="0"/>
              </a:rPr>
              <a:t> JIT hoặc </a:t>
            </a:r>
            <a:r>
              <a:rPr lang="vi-VN" b="0" i="0" err="1">
                <a:solidFill>
                  <a:srgbClr val="E2E5E9"/>
                </a:solidFill>
                <a:effectLst/>
                <a:latin typeface="Segoe UI Historic" panose="020B0502040204020203" pitchFamily="34" charset="0"/>
              </a:rPr>
              <a:t>TensorFlow</a:t>
            </a:r>
            <a:r>
              <a:rPr lang="vi-VN" b="0" i="0">
                <a:solidFill>
                  <a:srgbClr val="E2E5E9"/>
                </a:solidFill>
                <a:effectLst/>
                <a:latin typeface="Segoe UI Historic" panose="020B0502040204020203" pitchFamily="34" charset="0"/>
              </a:rPr>
              <a:t> 2.x với chế độ </a:t>
            </a:r>
            <a:r>
              <a:rPr lang="vi-VN" b="0" i="0" err="1">
                <a:solidFill>
                  <a:srgbClr val="E2E5E9"/>
                </a:solidFill>
                <a:effectLst/>
                <a:latin typeface="Segoe UI Historic" panose="020B0502040204020203" pitchFamily="34" charset="0"/>
              </a:rPr>
              <a:t>AutoGraph</a:t>
            </a:r>
            <a:r>
              <a:rPr lang="vi-VN" b="0" i="0">
                <a:solidFill>
                  <a:srgbClr val="E2E5E9"/>
                </a:solidFill>
                <a:effectLst/>
                <a:latin typeface="Segoe UI Historic" panose="020B0502040204020203" pitchFamily="34" charset="0"/>
              </a:rPr>
              <a:t>, cố gắng kết hợp ưu điểm của </a:t>
            </a:r>
            <a:r>
              <a:rPr lang="vi-VN" b="0" i="0" err="1">
                <a:solidFill>
                  <a:srgbClr val="E2E5E9"/>
                </a:solidFill>
                <a:effectLst/>
                <a:latin typeface="Segoe UI Historic" panose="020B0502040204020203" pitchFamily="34" charset="0"/>
              </a:rPr>
              <a:t>static</a:t>
            </a:r>
            <a:r>
              <a:rPr lang="vi-VN" b="0" i="0">
                <a:solidFill>
                  <a:srgbClr val="E2E5E9"/>
                </a:solidFill>
                <a:effectLst/>
                <a:latin typeface="Segoe UI Historic" panose="020B0502040204020203" pitchFamily="34" charset="0"/>
              </a:rPr>
              <a:t> và </a:t>
            </a:r>
            <a:r>
              <a:rPr lang="vi-VN" b="0" i="0" err="1">
                <a:solidFill>
                  <a:srgbClr val="E2E5E9"/>
                </a:solidFill>
                <a:effectLst/>
                <a:latin typeface="Segoe UI Historic" panose="020B0502040204020203" pitchFamily="34" charset="0"/>
              </a:rPr>
              <a:t>dynamic</a:t>
            </a:r>
            <a:r>
              <a:rPr lang="vi-VN" b="0" i="0">
                <a:solidFill>
                  <a:srgbClr val="E2E5E9"/>
                </a:solidFill>
                <a:effectLst/>
                <a:latin typeface="Segoe UI Historic" panose="020B0502040204020203" pitchFamily="34" charset="0"/>
              </a:rPr>
              <a:t> </a:t>
            </a:r>
            <a:r>
              <a:rPr lang="vi-VN" b="0" i="0" err="1">
                <a:solidFill>
                  <a:srgbClr val="E2E5E9"/>
                </a:solidFill>
                <a:effectLst/>
                <a:latin typeface="Segoe UI Historic" panose="020B0502040204020203" pitchFamily="34" charset="0"/>
              </a:rPr>
              <a:t>graph</a:t>
            </a:r>
            <a:r>
              <a:rPr lang="vi-VN" b="0" i="0">
                <a:solidFill>
                  <a:srgbClr val="E2E5E9"/>
                </a:solidFill>
                <a:effectLst/>
                <a:latin typeface="Segoe UI Historic" panose="020B0502040204020203" pitchFamily="34" charset="0"/>
              </a:rPr>
              <a:t>. Cho phép xây dựng động trong thời gian chạy nhưng sau đó “</a:t>
            </a:r>
            <a:r>
              <a:rPr lang="vi-VN" b="0" i="0" err="1">
                <a:solidFill>
                  <a:srgbClr val="E2E5E9"/>
                </a:solidFill>
                <a:effectLst/>
                <a:latin typeface="Segoe UI Historic" panose="020B0502040204020203" pitchFamily="34" charset="0"/>
              </a:rPr>
              <a:t>tracing</a:t>
            </a:r>
            <a:r>
              <a:rPr lang="vi-VN" b="0" i="0">
                <a:solidFill>
                  <a:srgbClr val="E2E5E9"/>
                </a:solidFill>
                <a:effectLst/>
                <a:latin typeface="Segoe UI Historic" panose="020B0502040204020203" pitchFamily="34" charset="0"/>
              </a:rPr>
              <a:t>” hoặc “</a:t>
            </a:r>
            <a:r>
              <a:rPr lang="vi-VN" b="0" i="0" err="1">
                <a:solidFill>
                  <a:srgbClr val="E2E5E9"/>
                </a:solidFill>
                <a:effectLst/>
                <a:latin typeface="Segoe UI Historic" panose="020B0502040204020203" pitchFamily="34" charset="0"/>
              </a:rPr>
              <a:t>compiling</a:t>
            </a:r>
            <a:r>
              <a:rPr lang="vi-VN" b="0" i="0">
                <a:solidFill>
                  <a:srgbClr val="E2E5E9"/>
                </a:solidFill>
                <a:effectLst/>
                <a:latin typeface="Segoe UI Historic" panose="020B0502040204020203" pitchFamily="34" charset="0"/>
              </a:rPr>
              <a:t>” đồ thị lại nhằm tối ưu hóa hiệu năng.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Ưu Điểm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Linh Hoạt và Hiệu Suất: Nhận được tính linh hoạt của </a:t>
            </a:r>
            <a:r>
              <a:rPr lang="vi-VN" b="0" i="0" err="1">
                <a:solidFill>
                  <a:srgbClr val="E2E5E9"/>
                </a:solidFill>
                <a:effectLst/>
                <a:latin typeface="Segoe UI Historic" panose="020B0502040204020203" pitchFamily="34" charset="0"/>
              </a:rPr>
              <a:t>dynamic</a:t>
            </a:r>
            <a:r>
              <a:rPr lang="vi-VN" b="0" i="0">
                <a:solidFill>
                  <a:srgbClr val="E2E5E9"/>
                </a:solidFill>
                <a:effectLst/>
                <a:latin typeface="Segoe UI Historic" panose="020B0502040204020203" pitchFamily="34" charset="0"/>
              </a:rPr>
              <a:t> </a:t>
            </a:r>
            <a:r>
              <a:rPr lang="vi-VN" b="0" i="0" err="1">
                <a:solidFill>
                  <a:srgbClr val="E2E5E9"/>
                </a:solidFill>
                <a:effectLst/>
                <a:latin typeface="Segoe UI Historic" panose="020B0502040204020203" pitchFamily="34" charset="0"/>
              </a:rPr>
              <a:t>graph</a:t>
            </a:r>
            <a:r>
              <a:rPr lang="vi-VN" b="0" i="0">
                <a:solidFill>
                  <a:srgbClr val="E2E5E9"/>
                </a:solidFill>
                <a:effectLst/>
                <a:latin typeface="Segoe UI Historic" panose="020B0502040204020203" pitchFamily="34" charset="0"/>
              </a:rPr>
              <a:t> và sau đó có thể chuyển đổi thành một </a:t>
            </a:r>
            <a:r>
              <a:rPr lang="vi-VN" b="0" i="0" err="1">
                <a:solidFill>
                  <a:srgbClr val="E2E5E9"/>
                </a:solidFill>
                <a:effectLst/>
                <a:latin typeface="Segoe UI Historic" panose="020B0502040204020203" pitchFamily="34" charset="0"/>
              </a:rPr>
              <a:t>static</a:t>
            </a:r>
            <a:r>
              <a:rPr lang="vi-VN" b="0" i="0">
                <a:solidFill>
                  <a:srgbClr val="E2E5E9"/>
                </a:solidFill>
                <a:effectLst/>
                <a:latin typeface="Segoe UI Historic" panose="020B0502040204020203" pitchFamily="34" charset="0"/>
              </a:rPr>
              <a:t> </a:t>
            </a:r>
            <a:r>
              <a:rPr lang="vi-VN" b="0" i="0" err="1">
                <a:solidFill>
                  <a:srgbClr val="E2E5E9"/>
                </a:solidFill>
                <a:effectLst/>
                <a:latin typeface="Segoe UI Historic" panose="020B0502040204020203" pitchFamily="34" charset="0"/>
              </a:rPr>
              <a:t>graph</a:t>
            </a:r>
            <a:r>
              <a:rPr lang="vi-VN" b="0" i="0">
                <a:solidFill>
                  <a:srgbClr val="E2E5E9"/>
                </a:solidFill>
                <a:effectLst/>
                <a:latin typeface="Segoe UI Historic" panose="020B0502040204020203" pitchFamily="34" charset="0"/>
              </a:rPr>
              <a:t> để tối ưu hóa hiệu năng.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Phát Triển Linh Hoạt: Dễ dàng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và phát triển, sau đó chuyển sang dạng tối ưu để sử dụng trong môi trường sản xuất.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Độ Phức Tạp: Việc chuyển đổi giữa các chế độ có thể làm tăng độ phức tạp của hệ thống, đòi hỏi quá trình “</a:t>
            </a:r>
            <a:r>
              <a:rPr lang="vi-VN" b="0" i="0" err="1">
                <a:solidFill>
                  <a:srgbClr val="E2E5E9"/>
                </a:solidFill>
                <a:effectLst/>
                <a:latin typeface="Segoe UI Historic" panose="020B0502040204020203" pitchFamily="34" charset="0"/>
              </a:rPr>
              <a:t>tracing</a:t>
            </a:r>
            <a:r>
              <a:rPr lang="vi-VN" b="0" i="0">
                <a:solidFill>
                  <a:srgbClr val="E2E5E9"/>
                </a:solidFill>
                <a:effectLst/>
                <a:latin typeface="Segoe UI Historic" panose="020B0502040204020203" pitchFamily="34" charset="0"/>
              </a:rPr>
              <a:t>” và biên dịch, từ đó có thể tạo ra một số hạn chế riêng về hiệu năng nếu không được quản lý cẩn thận. </a:t>
            </a:r>
            <a:endParaRPr lang="en-US" b="0" i="0">
              <a:solidFill>
                <a:srgbClr val="E2E5E9"/>
              </a:solidFill>
              <a:effectLst/>
              <a:latin typeface="Segoe UI Historic" panose="020B0502040204020203" pitchFamily="34" charset="0"/>
            </a:endParaRPr>
          </a:p>
          <a:p>
            <a:pPr>
              <a:buNone/>
            </a:pPr>
            <a:r>
              <a:rPr lang="vi-VN" b="0" i="0">
                <a:solidFill>
                  <a:srgbClr val="E2E5E9"/>
                </a:solidFill>
                <a:effectLst/>
                <a:latin typeface="Segoe UI Historic" panose="020B0502040204020203" pitchFamily="34" charset="0"/>
              </a:rPr>
              <a:t>Hỗ Trợ và Ổn Định: Chế độ </a:t>
            </a:r>
            <a:r>
              <a:rPr lang="vi-VN" b="0" i="0" err="1">
                <a:solidFill>
                  <a:srgbClr val="E2E5E9"/>
                </a:solidFill>
                <a:effectLst/>
                <a:latin typeface="Segoe UI Historic" panose="020B0502040204020203" pitchFamily="34" charset="0"/>
              </a:rPr>
              <a:t>hybrid</a:t>
            </a:r>
            <a:r>
              <a:rPr lang="vi-VN" b="0" i="0">
                <a:solidFill>
                  <a:srgbClr val="E2E5E9"/>
                </a:solidFill>
                <a:effectLst/>
                <a:latin typeface="Segoe UI Historic" panose="020B0502040204020203" pitchFamily="34" charset="0"/>
              </a:rPr>
              <a:t> có thể không được hỗ trợ đầy đủ hoặc ổn định trong tất cả các trường hợp, đặc biệt là với các mô hình có </a:t>
            </a:r>
            <a:r>
              <a:rPr lang="vi-VN" b="0" i="0" err="1">
                <a:solidFill>
                  <a:srgbClr val="E2E5E9"/>
                </a:solidFill>
                <a:effectLst/>
                <a:latin typeface="Segoe UI Historic" panose="020B0502040204020203" pitchFamily="34" charset="0"/>
              </a:rPr>
              <a:t>logic</a:t>
            </a:r>
            <a:r>
              <a:rPr lang="vi-VN" b="0" i="0">
                <a:solidFill>
                  <a:srgbClr val="E2E5E9"/>
                </a:solidFill>
                <a:effectLst/>
                <a:latin typeface="Segoe UI Historic" panose="020B0502040204020203" pitchFamily="34" charset="0"/>
              </a:rPr>
              <a:t> điều kiện phức tạp</a:t>
            </a:r>
            <a:endParaRPr lang="en-US"/>
          </a:p>
        </p:txBody>
      </p:sp>
      <p:sp>
        <p:nvSpPr>
          <p:cNvPr id="4" name="Chỗ dành sẵn cho Số hiệu Bản chiếu 3">
            <a:extLst>
              <a:ext uri="{FF2B5EF4-FFF2-40B4-BE49-F238E27FC236}">
                <a16:creationId xmlns:a16="http://schemas.microsoft.com/office/drawing/2014/main" id="{F15A4E67-897D-779B-85F7-2CC84329B4F2}"/>
              </a:ext>
            </a:extLst>
          </p:cNvPr>
          <p:cNvSpPr>
            <a:spLocks noGrp="1"/>
          </p:cNvSpPr>
          <p:nvPr>
            <p:ph type="sldNum" sz="quarter" idx="5"/>
          </p:nvPr>
        </p:nvSpPr>
        <p:spPr/>
        <p:txBody>
          <a:bodyPr/>
          <a:lstStyle/>
          <a:p>
            <a:fld id="{4D5371DD-3D8A-4193-B694-4907524B906A}" type="slidenum">
              <a:rPr lang="en-US" smtClean="0"/>
              <a:t>38</a:t>
            </a:fld>
            <a:endParaRPr lang="en-US"/>
          </a:p>
        </p:txBody>
      </p:sp>
    </p:spTree>
    <p:extLst>
      <p:ext uri="{BB962C8B-B14F-4D97-AF65-F5344CB8AC3E}">
        <p14:creationId xmlns:p14="http://schemas.microsoft.com/office/powerpoint/2010/main" val="807737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32A94-0415-2998-8D43-1B6355FA1C42}"/>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1E9B953C-9E45-92AC-7829-258DD640BE65}"/>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7B9D8AEF-9569-37FC-003F-D061986D54DF}"/>
              </a:ext>
            </a:extLst>
          </p:cNvPr>
          <p:cNvSpPr>
            <a:spLocks noGrp="1"/>
          </p:cNvSpPr>
          <p:nvPr>
            <p:ph type="body" idx="1"/>
          </p:nvPr>
        </p:nvSpPr>
        <p:spPr/>
        <p:txBody>
          <a:bodyPr/>
          <a:lstStyle/>
          <a:p>
            <a:r>
              <a:rPr lang="vi-VN" b="0" i="0">
                <a:solidFill>
                  <a:srgbClr val="E2E5E9"/>
                </a:solidFill>
                <a:effectLst/>
                <a:latin typeface="Segoe UI Historic" panose="020B0502040204020203" pitchFamily="34" charset="0"/>
              </a:rPr>
              <a:t>Nhược điểm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Thiếu linh hoạt: Do đồ thị được xây dựng hoàn toàn trước khi thực thi, nên việc thay đổi cấu trúc mô hình trong quá trình huấn luyện (ví dụ như điều chỉnh cấu trúc theo dữ liệu đầu vào) trở nên khó khăn.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Khó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Việc </a:t>
            </a:r>
            <a:r>
              <a:rPr lang="vi-VN" b="0" i="0" err="1">
                <a:solidFill>
                  <a:srgbClr val="E2E5E9"/>
                </a:solidFill>
                <a:effectLst/>
                <a:latin typeface="Segoe UI Historic" panose="020B0502040204020203" pitchFamily="34" charset="0"/>
              </a:rPr>
              <a:t>debug</a:t>
            </a:r>
            <a:r>
              <a:rPr lang="vi-VN" b="0" i="0">
                <a:solidFill>
                  <a:srgbClr val="E2E5E9"/>
                </a:solidFill>
                <a:effectLst/>
                <a:latin typeface="Segoe UI Historic" panose="020B0502040204020203" pitchFamily="34" charset="0"/>
              </a:rPr>
              <a:t> một đồ thị tĩnh có thể phức tạp vì lỗi xảy ra trong quá trình thực thi không luôn rõ ràng, và thông báo lỗi thường không chỉ ra trực tiếp vị trí trong </a:t>
            </a:r>
            <a:r>
              <a:rPr lang="vi-VN" b="0" i="0" err="1">
                <a:solidFill>
                  <a:srgbClr val="E2E5E9"/>
                </a:solidFill>
                <a:effectLst/>
                <a:latin typeface="Segoe UI Historic" panose="020B0502040204020203" pitchFamily="34" charset="0"/>
              </a:rPr>
              <a:t>code</a:t>
            </a:r>
            <a:r>
              <a:rPr lang="vi-VN" b="0" i="0">
                <a:solidFill>
                  <a:srgbClr val="E2E5E9"/>
                </a:solidFill>
                <a:effectLst/>
                <a:latin typeface="Segoe UI Historic" panose="020B0502040204020203" pitchFamily="34" charset="0"/>
              </a:rPr>
              <a:t> gây ra vấn đề. </a:t>
            </a:r>
            <a:endParaRPr lang="en-US" b="0" i="0">
              <a:solidFill>
                <a:srgbClr val="E2E5E9"/>
              </a:solidFill>
              <a:effectLst/>
              <a:latin typeface="Segoe UI Historic" panose="020B0502040204020203" pitchFamily="34" charset="0"/>
            </a:endParaRPr>
          </a:p>
          <a:p>
            <a:r>
              <a:rPr lang="vi-VN" b="0" i="0">
                <a:solidFill>
                  <a:srgbClr val="E2E5E9"/>
                </a:solidFill>
                <a:effectLst/>
                <a:latin typeface="Segoe UI Historic" panose="020B0502040204020203" pitchFamily="34" charset="0"/>
              </a:rPr>
              <a:t>Yêu cầu xây dựng đồ thị trước: Bất kỳ sự thay đổi nào (ví dụ như thay đổi kích thước </a:t>
            </a:r>
            <a:r>
              <a:rPr lang="vi-VN" b="0" i="0" err="1">
                <a:solidFill>
                  <a:srgbClr val="E2E5E9"/>
                </a:solidFill>
                <a:effectLst/>
                <a:latin typeface="Segoe UI Historic" panose="020B0502040204020203" pitchFamily="34" charset="0"/>
              </a:rPr>
              <a:t>batch</a:t>
            </a:r>
            <a:r>
              <a:rPr lang="vi-VN" b="0" i="0">
                <a:solidFill>
                  <a:srgbClr val="E2E5E9"/>
                </a:solidFill>
                <a:effectLst/>
                <a:latin typeface="Segoe UI Historic" panose="020B0502040204020203" pitchFamily="34" charset="0"/>
              </a:rPr>
              <a:t>, điều kiện nhánh </a:t>
            </a:r>
            <a:r>
              <a:rPr lang="vi-VN" b="0" i="0" err="1">
                <a:solidFill>
                  <a:srgbClr val="E2E5E9"/>
                </a:solidFill>
                <a:effectLst/>
                <a:latin typeface="Segoe UI Historic" panose="020B0502040204020203" pitchFamily="34" charset="0"/>
              </a:rPr>
              <a:t>logic</a:t>
            </a:r>
            <a:r>
              <a:rPr lang="vi-VN" b="0" i="0">
                <a:solidFill>
                  <a:srgbClr val="E2E5E9"/>
                </a:solidFill>
                <a:effectLst/>
                <a:latin typeface="Segoe UI Historic" panose="020B0502040204020203" pitchFamily="34" charset="0"/>
              </a:rPr>
              <a:t>) đều yêu cầu xây dựng lại đồ thị, gây cản trở trong quá trình nghiên cứu và phát triển.</a:t>
            </a:r>
            <a:endParaRPr lang="en-US"/>
          </a:p>
        </p:txBody>
      </p:sp>
      <p:sp>
        <p:nvSpPr>
          <p:cNvPr id="4" name="Chỗ dành sẵn cho Số hiệu Bản chiếu 3">
            <a:extLst>
              <a:ext uri="{FF2B5EF4-FFF2-40B4-BE49-F238E27FC236}">
                <a16:creationId xmlns:a16="http://schemas.microsoft.com/office/drawing/2014/main" id="{A1C06D93-5F3E-0571-A94D-AFEAE2349047}"/>
              </a:ext>
            </a:extLst>
          </p:cNvPr>
          <p:cNvSpPr>
            <a:spLocks noGrp="1"/>
          </p:cNvSpPr>
          <p:nvPr>
            <p:ph type="sldNum" sz="quarter" idx="5"/>
          </p:nvPr>
        </p:nvSpPr>
        <p:spPr/>
        <p:txBody>
          <a:bodyPr/>
          <a:lstStyle/>
          <a:p>
            <a:fld id="{4D5371DD-3D8A-4193-B694-4907524B906A}" type="slidenum">
              <a:rPr lang="en-US" smtClean="0"/>
              <a:t>39</a:t>
            </a:fld>
            <a:endParaRPr lang="en-US"/>
          </a:p>
        </p:txBody>
      </p:sp>
    </p:spTree>
    <p:extLst>
      <p:ext uri="{BB962C8B-B14F-4D97-AF65-F5344CB8AC3E}">
        <p14:creationId xmlns:p14="http://schemas.microsoft.com/office/powerpoint/2010/main" val="257438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42</a:t>
            </a:fld>
            <a:endParaRPr lang="en-US"/>
          </a:p>
        </p:txBody>
      </p:sp>
    </p:spTree>
    <p:extLst>
      <p:ext uri="{BB962C8B-B14F-4D97-AF65-F5344CB8AC3E}">
        <p14:creationId xmlns:p14="http://schemas.microsoft.com/office/powerpoint/2010/main" val="1053746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buNone/>
            </a:pPr>
            <a:r>
              <a:rPr lang="vi-VN" sz="1200" b="1">
                <a:latin typeface="+mj-lt"/>
              </a:rPr>
              <a:t>🎯 1. Tính toán </a:t>
            </a:r>
            <a:r>
              <a:rPr lang="vi-VN" sz="1200" b="1" err="1">
                <a:latin typeface="+mj-lt"/>
              </a:rPr>
              <a:t>gradient</a:t>
            </a:r>
            <a:r>
              <a:rPr lang="vi-VN" sz="1200" b="1">
                <a:latin typeface="+mj-lt"/>
              </a:rPr>
              <a:t> hiệu quả</a:t>
            </a:r>
          </a:p>
          <a:p>
            <a:pPr>
              <a:buNone/>
            </a:pPr>
            <a:r>
              <a:rPr lang="vi-VN" sz="1200">
                <a:latin typeface="+mj-lt"/>
              </a:rPr>
              <a:t>Lan truyền ngược sử dụng quy tắc chuỗi trong giải tích để tính toán </a:t>
            </a:r>
            <a:r>
              <a:rPr lang="vi-VN" sz="1200" err="1">
                <a:latin typeface="+mj-lt"/>
              </a:rPr>
              <a:t>gradient</a:t>
            </a:r>
            <a:r>
              <a:rPr lang="vi-VN" sz="1200">
                <a:latin typeface="+mj-lt"/>
              </a:rPr>
              <a:t> của hàm mất mát đối với từng tham số trong mô hình. Thay vì tính đạo hàm từ đầu, thuật toán này tính dần các đạo hàm theo cấu trúc của đồ thị tính toán. Điều này giúp giảm thiểu số lượng phép tính lặp lại và tăng hiệu suất tính toán.​</a:t>
            </a:r>
            <a:endParaRPr lang="en-US" sz="1200">
              <a:latin typeface="+mj-lt"/>
            </a:endParaRPr>
          </a:p>
          <a:p>
            <a:pPr>
              <a:buNone/>
            </a:pPr>
            <a:r>
              <a:rPr lang="vi-VN" sz="1200" b="1">
                <a:latin typeface="+mj-lt"/>
              </a:rPr>
              <a:t>Áp dụng quy tắc chuỗi (</a:t>
            </a:r>
            <a:r>
              <a:rPr lang="vi-VN" sz="1200" b="1" err="1">
                <a:latin typeface="+mj-lt"/>
              </a:rPr>
              <a:t>chain</a:t>
            </a:r>
            <a:r>
              <a:rPr lang="vi-VN" sz="1200" b="1">
                <a:latin typeface="+mj-lt"/>
              </a:rPr>
              <a:t> </a:t>
            </a:r>
            <a:r>
              <a:rPr lang="vi-VN" sz="1200" b="1" err="1">
                <a:latin typeface="+mj-lt"/>
              </a:rPr>
              <a:t>rule</a:t>
            </a:r>
            <a:r>
              <a:rPr lang="vi-VN" sz="1200" b="1">
                <a:latin typeface="+mj-lt"/>
              </a:rPr>
              <a:t>):</a:t>
            </a:r>
            <a:br>
              <a:rPr lang="vi-VN" sz="1200">
                <a:latin typeface="+mj-lt"/>
              </a:rPr>
            </a:br>
            <a:r>
              <a:rPr lang="vi-VN" sz="1200">
                <a:latin typeface="+mj-lt"/>
              </a:rPr>
              <a:t>Trong một đồ thị tính toán, mỗi nút biểu diễn một phép tính hoặc một hàm số, và các kết quả trung gian được lưu lại trong quá trình truyền tiến (</a:t>
            </a:r>
            <a:r>
              <a:rPr lang="vi-VN" sz="1200" err="1">
                <a:latin typeface="+mj-lt"/>
              </a:rPr>
              <a:t>forward</a:t>
            </a:r>
            <a:r>
              <a:rPr lang="vi-VN" sz="1200">
                <a:latin typeface="+mj-lt"/>
              </a:rPr>
              <a:t> </a:t>
            </a:r>
            <a:r>
              <a:rPr lang="vi-VN" sz="1200" err="1">
                <a:latin typeface="+mj-lt"/>
              </a:rPr>
              <a:t>pass</a:t>
            </a:r>
            <a:r>
              <a:rPr lang="vi-VN" sz="1200">
                <a:latin typeface="+mj-lt"/>
              </a:rPr>
              <a:t>). Lan truyền ngược sử dụng quy tắc chuỗi để tính toán </a:t>
            </a:r>
            <a:r>
              <a:rPr lang="vi-VN" sz="1200" err="1">
                <a:latin typeface="+mj-lt"/>
              </a:rPr>
              <a:t>gradient</a:t>
            </a:r>
            <a:r>
              <a:rPr lang="vi-VN" sz="1200">
                <a:latin typeface="+mj-lt"/>
              </a:rPr>
              <a:t> của hàm mất mát đối với các tham số từ nút cuối (</a:t>
            </a:r>
            <a:r>
              <a:rPr lang="vi-VN" sz="1200" err="1">
                <a:latin typeface="+mj-lt"/>
              </a:rPr>
              <a:t>output</a:t>
            </a:r>
            <a:r>
              <a:rPr lang="vi-VN" sz="1200">
                <a:latin typeface="+mj-lt"/>
              </a:rPr>
              <a:t>) trở về các nút đầu (</a:t>
            </a:r>
            <a:r>
              <a:rPr lang="vi-VN" sz="1200" err="1">
                <a:latin typeface="+mj-lt"/>
              </a:rPr>
              <a:t>input</a:t>
            </a:r>
            <a:r>
              <a:rPr lang="vi-VN" sz="1200">
                <a:latin typeface="+mj-lt"/>
              </a:rPr>
              <a:t>).</a:t>
            </a:r>
          </a:p>
          <a:p>
            <a:pPr>
              <a:buNone/>
            </a:pPr>
            <a:r>
              <a:rPr lang="vi-VN" sz="1200" b="1">
                <a:latin typeface="+mj-lt"/>
              </a:rPr>
              <a:t>🔄 2. Cập nhật tham số mô hình</a:t>
            </a:r>
          </a:p>
          <a:p>
            <a:pPr>
              <a:buNone/>
            </a:pPr>
            <a:r>
              <a:rPr lang="vi-VN" sz="1200">
                <a:latin typeface="+mj-lt"/>
              </a:rPr>
              <a:t>Sau khi tính toán được </a:t>
            </a:r>
            <a:r>
              <a:rPr lang="vi-VN" sz="1200" err="1">
                <a:latin typeface="+mj-lt"/>
              </a:rPr>
              <a:t>gradient</a:t>
            </a:r>
            <a:r>
              <a:rPr lang="vi-VN" sz="1200">
                <a:latin typeface="+mj-lt"/>
              </a:rPr>
              <a:t>, các thuật toán tối ưu hóa như </a:t>
            </a:r>
            <a:r>
              <a:rPr lang="vi-VN" sz="1200" err="1">
                <a:latin typeface="+mj-lt"/>
              </a:rPr>
              <a:t>Gradient</a:t>
            </a:r>
            <a:r>
              <a:rPr lang="vi-VN" sz="1200">
                <a:latin typeface="+mj-lt"/>
              </a:rPr>
              <a:t> </a:t>
            </a:r>
            <a:r>
              <a:rPr lang="vi-VN" sz="1200" err="1">
                <a:latin typeface="+mj-lt"/>
              </a:rPr>
              <a:t>Descent</a:t>
            </a:r>
            <a:r>
              <a:rPr lang="vi-VN" sz="1200">
                <a:latin typeface="+mj-lt"/>
              </a:rPr>
              <a:t> sử dụng thông tin này để cập nhật các tham số của mô hình theo hướng giảm dần của hàm mất mát. Quá trình này giúp mô hình học từ dữ liệu và cải thiện hiệu suất dự đoán.​</a:t>
            </a:r>
          </a:p>
          <a:p>
            <a:pPr>
              <a:buNone/>
            </a:pPr>
            <a:r>
              <a:rPr lang="vi-VN" sz="1200" b="1">
                <a:latin typeface="+mj-lt"/>
              </a:rPr>
              <a:t>🧠 3. Hỗ trợ huấn luyện mạng nơ-</a:t>
            </a:r>
            <a:r>
              <a:rPr lang="vi-VN" sz="1200" b="1" err="1">
                <a:latin typeface="+mj-lt"/>
              </a:rPr>
              <a:t>ron</a:t>
            </a:r>
            <a:r>
              <a:rPr lang="vi-VN" sz="1200" b="1">
                <a:latin typeface="+mj-lt"/>
              </a:rPr>
              <a:t> sâu</a:t>
            </a:r>
          </a:p>
          <a:p>
            <a:pPr>
              <a:buNone/>
            </a:pPr>
            <a:r>
              <a:rPr lang="vi-VN" sz="1200">
                <a:latin typeface="+mj-lt"/>
              </a:rPr>
              <a:t>Lan truyền ngược đặc biệt quan trọng trong huấn luyện các mạng nơ-</a:t>
            </a:r>
            <a:r>
              <a:rPr lang="vi-VN" sz="1200" err="1">
                <a:latin typeface="+mj-lt"/>
              </a:rPr>
              <a:t>ron</a:t>
            </a:r>
            <a:r>
              <a:rPr lang="vi-VN" sz="1200">
                <a:latin typeface="+mj-lt"/>
              </a:rPr>
              <a:t> sâu, nơi mà số lượng tham số và độ phức tạp của mô hình rất lớn. Nó cho phép tính toán </a:t>
            </a:r>
            <a:r>
              <a:rPr lang="vi-VN" sz="1200" err="1">
                <a:latin typeface="+mj-lt"/>
              </a:rPr>
              <a:t>gradient</a:t>
            </a:r>
            <a:r>
              <a:rPr lang="vi-VN" sz="1200">
                <a:latin typeface="+mj-lt"/>
              </a:rPr>
              <a:t> một cách chính xác và hiệu quả, giúp mô hình học được các đặc trưng phức tạp từ dữ liệu.​</a:t>
            </a:r>
          </a:p>
          <a:p>
            <a:pPr>
              <a:buNone/>
            </a:pPr>
            <a:r>
              <a:rPr lang="vi-VN" sz="1200" b="1">
                <a:latin typeface="+mj-lt"/>
              </a:rPr>
              <a:t>🧰 4. Tích hợp trong các </a:t>
            </a:r>
            <a:r>
              <a:rPr lang="vi-VN" sz="1200" b="1" err="1">
                <a:latin typeface="+mj-lt"/>
              </a:rPr>
              <a:t>framework</a:t>
            </a:r>
            <a:r>
              <a:rPr lang="vi-VN" sz="1200" b="1">
                <a:latin typeface="+mj-lt"/>
              </a:rPr>
              <a:t> học máy</a:t>
            </a:r>
          </a:p>
          <a:p>
            <a:r>
              <a:rPr lang="vi-VN" sz="1200">
                <a:latin typeface="+mj-lt"/>
              </a:rPr>
              <a:t>Các </a:t>
            </a:r>
            <a:r>
              <a:rPr lang="vi-VN" sz="1200" err="1">
                <a:latin typeface="+mj-lt"/>
              </a:rPr>
              <a:t>framework</a:t>
            </a:r>
            <a:r>
              <a:rPr lang="vi-VN" sz="1200">
                <a:latin typeface="+mj-lt"/>
              </a:rPr>
              <a:t> học máy hiện đại như </a:t>
            </a:r>
            <a:r>
              <a:rPr lang="vi-VN" sz="1200" err="1">
                <a:latin typeface="+mj-lt"/>
              </a:rPr>
              <a:t>TensorFlow</a:t>
            </a:r>
            <a:r>
              <a:rPr lang="vi-VN" sz="1200">
                <a:latin typeface="+mj-lt"/>
              </a:rPr>
              <a:t>, </a:t>
            </a:r>
            <a:r>
              <a:rPr lang="vi-VN" sz="1200" err="1">
                <a:latin typeface="+mj-lt"/>
              </a:rPr>
              <a:t>PyTorch</a:t>
            </a:r>
            <a:r>
              <a:rPr lang="vi-VN" sz="1200">
                <a:latin typeface="+mj-lt"/>
              </a:rPr>
              <a:t>, và </a:t>
            </a:r>
            <a:r>
              <a:rPr lang="vi-VN" sz="1200" err="1">
                <a:latin typeface="+mj-lt"/>
              </a:rPr>
              <a:t>MXNet</a:t>
            </a:r>
            <a:r>
              <a:rPr lang="vi-VN" sz="1200">
                <a:latin typeface="+mj-lt"/>
              </a:rPr>
              <a:t> đều tích hợp lan truyền ngược trong quá trình xây dựng và huấn luyện mô hình. Điều này giúp các nhà phát triển dễ dàng triển khai và tối ưu hóa các mô hình học sâu mà không cần phải tính toán </a:t>
            </a:r>
            <a:r>
              <a:rPr lang="vi-VN" sz="1200" err="1">
                <a:latin typeface="+mj-lt"/>
              </a:rPr>
              <a:t>gradient</a:t>
            </a:r>
            <a:r>
              <a:rPr lang="vi-VN" sz="1200">
                <a:latin typeface="+mj-lt"/>
              </a:rPr>
              <a:t> thủ công.</a:t>
            </a:r>
            <a:endParaRPr lang="en-US" sz="1200">
              <a:latin typeface="+mj-lt"/>
            </a:endParaRPr>
          </a:p>
          <a:p>
            <a:endParaRPr lang="vi-VN" sz="1200">
              <a:latin typeface="+mj-lt"/>
            </a:endParaRPr>
          </a:p>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47</a:t>
            </a:fld>
            <a:endParaRPr lang="en-US"/>
          </a:p>
        </p:txBody>
      </p:sp>
    </p:spTree>
    <p:extLst>
      <p:ext uri="{BB962C8B-B14F-4D97-AF65-F5344CB8AC3E}">
        <p14:creationId xmlns:p14="http://schemas.microsoft.com/office/powerpoint/2010/main" val="2674410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buNone/>
            </a:pPr>
            <a:r>
              <a:rPr lang="vi-VN" b="1"/>
              <a:t>🧠 Ứng dụng trong SQL và cơ sở dữ liệu</a:t>
            </a:r>
          </a:p>
          <a:p>
            <a:pPr>
              <a:buNone/>
            </a:pPr>
            <a:r>
              <a:rPr lang="vi-VN" b="1"/>
              <a:t>1. Cơ sở dữ liệu đồ thị (</a:t>
            </a:r>
            <a:r>
              <a:rPr lang="vi-VN" b="1" err="1"/>
              <a:t>Graph</a:t>
            </a:r>
            <a:r>
              <a:rPr lang="vi-VN" b="1"/>
              <a:t> </a:t>
            </a:r>
            <a:r>
              <a:rPr lang="vi-VN" b="1" err="1"/>
              <a:t>Database</a:t>
            </a:r>
            <a:r>
              <a:rPr lang="vi-VN" b="1"/>
              <a:t>)</a:t>
            </a:r>
          </a:p>
          <a:p>
            <a:pPr>
              <a:buNone/>
            </a:pPr>
            <a:r>
              <a:rPr lang="vi-VN"/>
              <a:t>Cơ sở dữ liệu đồ thị sử dụng cấu trúc đồ thị với các nút (đại diện cho thực thể) và các cạnh (đại diện cho mối quan hệ) để biểu thị dữ liệu. Điều này cho phép mô hình hóa và truy vấn dữ liệu có mối quan hệ phức tạp một cách hiệu quả. Các ngôn ngữ truy vấn như </a:t>
            </a:r>
            <a:r>
              <a:rPr lang="vi-VN" err="1"/>
              <a:t>Gremlin</a:t>
            </a:r>
            <a:r>
              <a:rPr lang="vi-VN"/>
              <a:t>, </a:t>
            </a:r>
            <a:r>
              <a:rPr lang="vi-VN" err="1"/>
              <a:t>Cypher</a:t>
            </a:r>
            <a:r>
              <a:rPr lang="vi-VN"/>
              <a:t> hoặc SPARQL được sử dụng để thực hiện các truy vấn trên cơ sở dữ liệu đồ thị. Ví dụ, trong mạng xã hội, việc tìm "bạn của bạn" hoặc đề xuất kết nối mới có thể được thực hiện nhanh chóng nhờ vào cấu trúc đồ thị của dữ liệu .​</a:t>
            </a:r>
            <a:r>
              <a:rPr lang="vi-VN" err="1">
                <a:hlinkClick r:id="rId3"/>
              </a:rPr>
              <a:t>Amazon</a:t>
            </a:r>
            <a:r>
              <a:rPr lang="vi-VN">
                <a:hlinkClick r:id="rId3"/>
              </a:rPr>
              <a:t> </a:t>
            </a:r>
            <a:r>
              <a:rPr lang="vi-VN" err="1">
                <a:hlinkClick r:id="rId3"/>
              </a:rPr>
              <a:t>Web</a:t>
            </a:r>
            <a:r>
              <a:rPr lang="vi-VN">
                <a:hlinkClick r:id="rId3"/>
              </a:rPr>
              <a:t> </a:t>
            </a:r>
            <a:r>
              <a:rPr lang="vi-VN" err="1">
                <a:hlinkClick r:id="rId3"/>
              </a:rPr>
              <a:t>Services</a:t>
            </a:r>
            <a:r>
              <a:rPr lang="vi-VN">
                <a:hlinkClick r:id="rId3"/>
              </a:rPr>
              <a:t>, </a:t>
            </a:r>
            <a:r>
              <a:rPr lang="vi-VN" err="1">
                <a:hlinkClick r:id="rId3"/>
              </a:rPr>
              <a:t>Inc</a:t>
            </a:r>
            <a:r>
              <a:rPr lang="vi-VN">
                <a:hlinkClick r:id="rId3"/>
              </a:rPr>
              <a:t>.</a:t>
            </a:r>
            <a:endParaRPr lang="vi-VN"/>
          </a:p>
          <a:p>
            <a:pPr>
              <a:buNone/>
            </a:pPr>
            <a:r>
              <a:rPr lang="vi-VN" b="1"/>
              <a:t>2. Tối ưu hóa truy vấn SQL</a:t>
            </a:r>
          </a:p>
          <a:p>
            <a:r>
              <a:rPr lang="vi-VN"/>
              <a:t>Trong các hệ quản trị cơ sở dữ liệu quan hệ, trình tối ưu hóa truy vấn sử dụng đồ thị tính toán để xác định kế hoạch thực thi hiệu quả nhất cho một truy vấn SQL. Bằng cách biểu diễn các phép toán như JOIN, FILTER và AGGREGATE dưới dạng các nút trong đồ thị, hệ thống có thể xác định thứ tự thực hiện các phép toán sao cho tối ưu về hiệu suất .​</a:t>
            </a:r>
            <a:r>
              <a:rPr lang="en-US"/>
              <a:t> </a:t>
            </a:r>
          </a:p>
          <a:p>
            <a:endParaRPr lang="en-US"/>
          </a:p>
          <a:p>
            <a:r>
              <a:rPr lang="en-US" b="1"/>
              <a:t>HỆ THỐNG ĐIỆN TỬ VIỄN THÔNG VÀ MẠNG MÁY TÍNH </a:t>
            </a:r>
          </a:p>
          <a:p>
            <a:r>
              <a:rPr lang="vi-VN"/>
              <a:t>Đồ thị tính toán (</a:t>
            </a:r>
            <a:r>
              <a:rPr lang="vi-VN" err="1"/>
              <a:t>computational</a:t>
            </a:r>
            <a:r>
              <a:rPr lang="vi-VN"/>
              <a:t> </a:t>
            </a:r>
            <a:r>
              <a:rPr lang="vi-VN" err="1"/>
              <a:t>graph</a:t>
            </a:r>
            <a:r>
              <a:rPr lang="vi-VN"/>
              <a:t>) đóng vai trò quan trọng trong việc tối ưu hóa và đảm bảo hiệu suất cho các hệ thống viễn thông và mạng máy tính. Bằng cách mô hình hóa các thành phần và kết nối dưới dạng đồ thị, chúng ta có thể xác định đường truyền tối ưu, phân tích tải trọng mạng và đảm bảo tính ổn định của hệ thống.</a:t>
            </a:r>
            <a:endParaRPr lang="vi-VN" b="1"/>
          </a:p>
          <a:p>
            <a:endParaRPr lang="en-US" b="1"/>
          </a:p>
          <a:p>
            <a:r>
              <a:rPr lang="en-US" b="1"/>
              <a:t>HOÁ HỌC VÀ CẤU TRÚC PHÂN TỬ </a:t>
            </a:r>
          </a:p>
          <a:p>
            <a:r>
              <a:rPr lang="vi-VN"/>
              <a:t>Đồ thị tính toán (</a:t>
            </a:r>
            <a:r>
              <a:rPr lang="vi-VN" err="1"/>
              <a:t>computational</a:t>
            </a:r>
            <a:r>
              <a:rPr lang="vi-VN"/>
              <a:t> </a:t>
            </a:r>
            <a:r>
              <a:rPr lang="vi-VN" err="1"/>
              <a:t>graph</a:t>
            </a:r>
            <a:r>
              <a:rPr lang="vi-VN"/>
              <a:t>) có ứng dụng quan trọng trong hóa học, đặc biệt trong việc mô hình hóa cấu trúc phân tử. Bằng cách biểu diễn các nguyên tử dưới dạng </a:t>
            </a:r>
            <a:r>
              <a:rPr lang="vi-VN" b="1"/>
              <a:t>nút (</a:t>
            </a:r>
            <a:r>
              <a:rPr lang="vi-VN" b="1" err="1"/>
              <a:t>nodes</a:t>
            </a:r>
            <a:r>
              <a:rPr lang="vi-VN" b="1"/>
              <a:t>)</a:t>
            </a:r>
            <a:r>
              <a:rPr lang="vi-VN"/>
              <a:t> và các liên kết hóa học dưới dạng </a:t>
            </a:r>
            <a:r>
              <a:rPr lang="vi-VN" b="1"/>
              <a:t>cạnh (</a:t>
            </a:r>
            <a:r>
              <a:rPr lang="vi-VN" b="1" err="1"/>
              <a:t>edges</a:t>
            </a:r>
            <a:r>
              <a:rPr lang="vi-VN" b="1"/>
              <a:t>)</a:t>
            </a:r>
            <a:r>
              <a:rPr lang="vi-VN"/>
              <a:t>, chúng ta có thể trực quan hóa và phân tích cấu trúc của các phân tử một cách hiệu quả.</a:t>
            </a:r>
            <a:r>
              <a:rPr lang="en-US" b="1"/>
              <a:t> </a:t>
            </a:r>
          </a:p>
          <a:p>
            <a:endParaRPr lang="en-US" b="1"/>
          </a:p>
          <a:p>
            <a:r>
              <a:rPr lang="en-US" b="1"/>
              <a:t>SINH HỌC VÀ CÂY TIÊN HOÁ </a:t>
            </a:r>
          </a:p>
          <a:p>
            <a:r>
              <a:rPr lang="vi-VN"/>
              <a:t>Đồ thị tính toán (</a:t>
            </a:r>
            <a:r>
              <a:rPr lang="vi-VN" err="1"/>
              <a:t>computational</a:t>
            </a:r>
            <a:r>
              <a:rPr lang="vi-VN"/>
              <a:t> </a:t>
            </a:r>
            <a:r>
              <a:rPr lang="vi-VN" err="1"/>
              <a:t>graph</a:t>
            </a:r>
            <a:r>
              <a:rPr lang="vi-VN"/>
              <a:t>) đóng vai trò quan trọng trong sinh học, đặc biệt trong việc mô hình hóa cây tiến hóa (</a:t>
            </a:r>
            <a:r>
              <a:rPr lang="vi-VN" err="1"/>
              <a:t>phylogenetic</a:t>
            </a:r>
            <a:r>
              <a:rPr lang="vi-VN"/>
              <a:t> </a:t>
            </a:r>
            <a:r>
              <a:rPr lang="vi-VN" err="1"/>
              <a:t>tree</a:t>
            </a:r>
            <a:r>
              <a:rPr lang="vi-VN"/>
              <a:t>). Bằng cách biểu diễn các loài sinh vật và mối quan hệ tiến hóa giữa chúng dưới dạng đồ thị, các nhà khoa học có thể phân tích và hiểu rõ hơn về quá trình tiến hóa và mối quan hệ giữa các loài.</a:t>
            </a:r>
            <a:endParaRPr lang="en-US" b="1"/>
          </a:p>
          <a:p>
            <a:endParaRPr lang="vi-VN" b="1"/>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51</a:t>
            </a:fld>
            <a:endParaRPr lang="en-US"/>
          </a:p>
        </p:txBody>
      </p:sp>
    </p:spTree>
    <p:extLst>
      <p:ext uri="{BB962C8B-B14F-4D97-AF65-F5344CB8AC3E}">
        <p14:creationId xmlns:p14="http://schemas.microsoft.com/office/powerpoint/2010/main" val="306950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964A4-FD7B-AED1-3083-AEA82DD6CED2}"/>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F41E05EF-DA04-D39F-F77F-0CB200B5BD0F}"/>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3D0F01CD-ADE1-7D67-7732-70E468E675CB}"/>
              </a:ext>
            </a:extLst>
          </p:cNvPr>
          <p:cNvSpPr>
            <a:spLocks noGrp="1"/>
          </p:cNvSpPr>
          <p:nvPr>
            <p:ph type="body" idx="1"/>
          </p:nvPr>
        </p:nvSpPr>
        <p:spPr/>
        <p:txBody>
          <a:bodyPr/>
          <a:lstStyle/>
          <a:p>
            <a:pPr rtl="0">
              <a:spcBef>
                <a:spcPts val="1200"/>
              </a:spcBef>
              <a:spcAft>
                <a:spcPts val="1200"/>
              </a:spcAft>
              <a:buNone/>
            </a:pPr>
            <a:r>
              <a:rPr lang="vi-VN" sz="1800" b="0" i="0" u="none" strike="noStrike">
                <a:solidFill>
                  <a:srgbClr val="000000"/>
                </a:solidFill>
                <a:effectLst/>
                <a:latin typeface="Times New Roman" panose="02020603050405020304" pitchFamily="18" charset="0"/>
              </a:rPr>
              <a:t>Đồ thị tính toán (</a:t>
            </a:r>
            <a:r>
              <a:rPr lang="vi-VN" sz="1800" b="0" i="0" u="none" strike="noStrike" err="1">
                <a:solidFill>
                  <a:srgbClr val="000000"/>
                </a:solidFill>
                <a:effectLst/>
                <a:latin typeface="Times New Roman" panose="02020603050405020304" pitchFamily="18" charset="0"/>
              </a:rPr>
              <a:t>Computational</a:t>
            </a:r>
            <a:r>
              <a:rPr lang="vi-VN" sz="1800" b="0" i="0" u="none" strike="noStrike">
                <a:solidFill>
                  <a:srgbClr val="000000"/>
                </a:solidFill>
                <a:effectLst/>
                <a:latin typeface="Times New Roman" panose="02020603050405020304" pitchFamily="18" charset="0"/>
              </a:rPr>
              <a:t> </a:t>
            </a:r>
            <a:r>
              <a:rPr lang="vi-VN" sz="1800" b="0" i="0" u="none" strike="noStrike" err="1">
                <a:solidFill>
                  <a:srgbClr val="000000"/>
                </a:solidFill>
                <a:effectLst/>
                <a:latin typeface="Times New Roman" panose="02020603050405020304" pitchFamily="18" charset="0"/>
              </a:rPr>
              <a:t>Graph</a:t>
            </a:r>
            <a:r>
              <a:rPr lang="vi-VN" sz="1800" b="0" i="0" u="none" strike="noStrike">
                <a:solidFill>
                  <a:srgbClr val="000000"/>
                </a:solidFill>
                <a:effectLst/>
                <a:latin typeface="Times New Roman" panose="02020603050405020304" pitchFamily="18" charset="0"/>
              </a:rPr>
              <a:t>) là một cấu trúc biểu diễn các phép tính toán trong một mô hình học máy hoặc mạng nơ-</a:t>
            </a:r>
            <a:r>
              <a:rPr lang="vi-VN" sz="1800" b="0" i="0" u="none" strike="noStrike" err="1">
                <a:solidFill>
                  <a:srgbClr val="000000"/>
                </a:solidFill>
                <a:effectLst/>
                <a:latin typeface="Times New Roman" panose="02020603050405020304" pitchFamily="18" charset="0"/>
              </a:rPr>
              <a:t>ron</a:t>
            </a:r>
            <a:r>
              <a:rPr lang="vi-VN" sz="1800" b="0" i="0" u="none" strike="noStrike">
                <a:solidFill>
                  <a:srgbClr val="000000"/>
                </a:solidFill>
                <a:effectLst/>
                <a:latin typeface="Times New Roman" panose="02020603050405020304" pitchFamily="18" charset="0"/>
              </a:rPr>
              <a:t> dưới dạng một đồ thị có hướng</a:t>
            </a:r>
            <a:br>
              <a:rPr lang="en-US" sz="1800" b="0" i="0" u="none" strike="noStrike">
                <a:solidFill>
                  <a:srgbClr val="000000"/>
                </a:solidFill>
                <a:effectLst/>
                <a:latin typeface="Times New Roman" panose="02020603050405020304" pitchFamily="18" charset="0"/>
              </a:rPr>
            </a:br>
            <a:endParaRPr lang="en-US"/>
          </a:p>
        </p:txBody>
      </p:sp>
      <p:sp>
        <p:nvSpPr>
          <p:cNvPr id="4" name="Chỗ dành sẵn cho Số hiệu Bản chiếu 3">
            <a:extLst>
              <a:ext uri="{FF2B5EF4-FFF2-40B4-BE49-F238E27FC236}">
                <a16:creationId xmlns:a16="http://schemas.microsoft.com/office/drawing/2014/main" id="{CAD1B710-DDBD-CD8B-0726-C9EED66EFCC0}"/>
              </a:ext>
            </a:extLst>
          </p:cNvPr>
          <p:cNvSpPr>
            <a:spLocks noGrp="1"/>
          </p:cNvSpPr>
          <p:nvPr>
            <p:ph type="sldNum" sz="quarter" idx="5"/>
          </p:nvPr>
        </p:nvSpPr>
        <p:spPr/>
        <p:txBody>
          <a:bodyPr/>
          <a:lstStyle/>
          <a:p>
            <a:fld id="{4D5371DD-3D8A-4193-B694-4907524B906A}" type="slidenum">
              <a:rPr lang="en-US" smtClean="0"/>
              <a:t>4</a:t>
            </a:fld>
            <a:endParaRPr lang="en-US"/>
          </a:p>
        </p:txBody>
      </p:sp>
    </p:spTree>
    <p:extLst>
      <p:ext uri="{BB962C8B-B14F-4D97-AF65-F5344CB8AC3E}">
        <p14:creationId xmlns:p14="http://schemas.microsoft.com/office/powerpoint/2010/main" val="954604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D7BBC-00DB-BB6F-CA28-8B9B325EB308}"/>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7385CF21-9A92-038A-5E8D-6EA60BA2E635}"/>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21CE49C0-CDE1-1642-8D8A-0C3DA14BCAFF}"/>
              </a:ext>
            </a:extLst>
          </p:cNvPr>
          <p:cNvSpPr>
            <a:spLocks noGrp="1"/>
          </p:cNvSpPr>
          <p:nvPr>
            <p:ph type="body" idx="1"/>
          </p:nvPr>
        </p:nvSpPr>
        <p:spPr/>
        <p:txBody>
          <a:bodyPr/>
          <a:lstStyle/>
          <a:p>
            <a:pPr rtl="0">
              <a:spcBef>
                <a:spcPts val="1200"/>
              </a:spcBef>
              <a:spcAft>
                <a:spcPts val="1200"/>
              </a:spcAft>
              <a:buNone/>
            </a:pPr>
            <a:r>
              <a:rPr lang="vi-VN" sz="1200" b="0" i="0" u="none" strike="noStrike">
                <a:solidFill>
                  <a:srgbClr val="202122"/>
                </a:solidFill>
                <a:effectLst/>
                <a:latin typeface="Arial" panose="020B0604020202020204" pitchFamily="34" charset="0"/>
              </a:rPr>
              <a:t>Lý do chính không sử dụng trực tiếp lý thuyết đồ thị để biểu diễn thuật toán mà lại phát sinh ra khái niệm đồ thị tính toán là do mục đích và yêu cầu của mỗi phương pháp khác nhau:</a:t>
            </a:r>
            <a:endParaRPr lang="vi-VN" b="0">
              <a:effectLst/>
            </a:endParaRPr>
          </a:p>
          <a:p>
            <a:pPr rtl="0" fontAlgn="base">
              <a:spcBef>
                <a:spcPts val="1200"/>
              </a:spcBef>
              <a:spcAft>
                <a:spcPts val="1200"/>
              </a:spcAft>
              <a:buFont typeface="Arial" panose="020B0604020202020204" pitchFamily="34" charset="0"/>
              <a:buChar char="•"/>
            </a:pPr>
            <a:r>
              <a:rPr lang="vi-VN" sz="1200" b="1" i="0" u="none" strike="noStrike">
                <a:solidFill>
                  <a:srgbClr val="202122"/>
                </a:solidFill>
                <a:effectLst/>
                <a:latin typeface="Arial" panose="020B0604020202020204" pitchFamily="34" charset="0"/>
              </a:rPr>
              <a:t>Đặc thù của lý thuyết đồ thị:</a:t>
            </a:r>
            <a:br>
              <a:rPr lang="vi-VN" sz="1200" b="1" i="0" u="none" strike="noStrike">
                <a:solidFill>
                  <a:srgbClr val="202122"/>
                </a:solidFill>
                <a:effectLst/>
                <a:latin typeface="Arial" panose="020B0604020202020204" pitchFamily="34" charset="0"/>
              </a:rPr>
            </a:br>
            <a:r>
              <a:rPr lang="vi-VN" sz="1200" b="0" i="0" u="none" strike="noStrike">
                <a:solidFill>
                  <a:srgbClr val="202122"/>
                </a:solidFill>
                <a:effectLst/>
                <a:latin typeface="Arial" panose="020B0604020202020204" pitchFamily="34" charset="0"/>
              </a:rPr>
              <a:t>Lý thuyết đồ thị chủ yếu tập trung vào việc nghiên cứu cấu trúc và mối quan hệ giữa các nút (đỉnh) và cạnh trong một hệ thống. Nó rất hiệu quả trong việc phân tích các mối quan hệ, ví dụ như trong mạng xã hội, giao thông hay các bài toán đường đi ngắn nhất.</a:t>
            </a:r>
            <a:br>
              <a:rPr lang="vi-VN" sz="1200" b="0" i="0" u="none" strike="noStrike">
                <a:solidFill>
                  <a:srgbClr val="202122"/>
                </a:solidFill>
                <a:effectLst/>
                <a:latin typeface="Arial" panose="020B0604020202020204" pitchFamily="34" charset="0"/>
              </a:rPr>
            </a:br>
            <a:br>
              <a:rPr lang="vi-VN" sz="1200" b="0" i="0" u="none" strike="noStrike">
                <a:solidFill>
                  <a:srgbClr val="202122"/>
                </a:solidFill>
                <a:effectLst/>
                <a:latin typeface="Arial" panose="020B0604020202020204" pitchFamily="34" charset="0"/>
              </a:rPr>
            </a:br>
            <a:endParaRPr lang="vi-VN" sz="1200" b="0" i="0" u="none" strike="noStrike">
              <a:solidFill>
                <a:srgbClr val="202122"/>
              </a:solidFill>
              <a:effectLst/>
              <a:latin typeface="Arial" panose="020B0604020202020204" pitchFamily="34" charset="0"/>
            </a:endParaRPr>
          </a:p>
          <a:p>
            <a:pPr>
              <a:buNone/>
            </a:pPr>
            <a:r>
              <a:rPr lang="vi-VN" sz="1200" b="1" i="0" u="none" strike="noStrike">
                <a:solidFill>
                  <a:srgbClr val="202122"/>
                </a:solidFill>
                <a:effectLst/>
                <a:latin typeface="Arial" panose="020B0604020202020204" pitchFamily="34" charset="0"/>
              </a:rPr>
              <a:t>Yêu cầu của biểu diễn thuật toán:</a:t>
            </a:r>
            <a:br>
              <a:rPr lang="vi-VN" sz="1200" b="1" i="0" u="none" strike="noStrike">
                <a:solidFill>
                  <a:srgbClr val="202122"/>
                </a:solidFill>
                <a:effectLst/>
                <a:latin typeface="Arial" panose="020B0604020202020204" pitchFamily="34" charset="0"/>
              </a:rPr>
            </a:br>
            <a:r>
              <a:rPr lang="vi-VN" sz="1200" b="0" i="0" u="none" strike="noStrike">
                <a:solidFill>
                  <a:srgbClr val="202122"/>
                </a:solidFill>
                <a:effectLst/>
                <a:latin typeface="Arial" panose="020B0604020202020204" pitchFamily="34" charset="0"/>
              </a:rPr>
              <a:t>Khi biểu diễn thuật toán, đặc biệt là trong các ứng dụng tính toán phức tạp như học máy hay xử lý tín hiệu, ta cần biểu diễn không chỉ mối quan hệ giữa các thành phần mà còn cần theo dõi luồng dữ liệu, thứ tự thực hiện và các phép toán được áp dụng. Đồ thị tính toán được thiết kế với mục tiêu này</a:t>
            </a:r>
            <a:endParaRPr lang="en-US"/>
          </a:p>
          <a:p>
            <a:endParaRPr lang="en-US"/>
          </a:p>
        </p:txBody>
      </p:sp>
      <p:sp>
        <p:nvSpPr>
          <p:cNvPr id="4" name="Chỗ dành sẵn cho Số hiệu Bản chiếu 3">
            <a:extLst>
              <a:ext uri="{FF2B5EF4-FFF2-40B4-BE49-F238E27FC236}">
                <a16:creationId xmlns:a16="http://schemas.microsoft.com/office/drawing/2014/main" id="{65007FF2-6D3A-1CE4-5FE2-4B15D34F154E}"/>
              </a:ext>
            </a:extLst>
          </p:cNvPr>
          <p:cNvSpPr>
            <a:spLocks noGrp="1"/>
          </p:cNvSpPr>
          <p:nvPr>
            <p:ph type="sldNum" sz="quarter" idx="5"/>
          </p:nvPr>
        </p:nvSpPr>
        <p:spPr/>
        <p:txBody>
          <a:bodyPr/>
          <a:lstStyle/>
          <a:p>
            <a:fld id="{4D5371DD-3D8A-4193-B694-4907524B906A}" type="slidenum">
              <a:rPr lang="en-US" smtClean="0"/>
              <a:t>5</a:t>
            </a:fld>
            <a:endParaRPr lang="en-US"/>
          </a:p>
        </p:txBody>
      </p:sp>
    </p:spTree>
    <p:extLst>
      <p:ext uri="{BB962C8B-B14F-4D97-AF65-F5344CB8AC3E}">
        <p14:creationId xmlns:p14="http://schemas.microsoft.com/office/powerpoint/2010/main" val="158759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rtl="0">
              <a:spcBef>
                <a:spcPts val="1200"/>
              </a:spcBef>
              <a:spcAft>
                <a:spcPts val="1200"/>
              </a:spcAft>
              <a:buNone/>
            </a:pPr>
            <a:r>
              <a:rPr lang="vi-VN" sz="1800" b="0" i="0" u="none" strike="noStrike">
                <a:solidFill>
                  <a:srgbClr val="000000"/>
                </a:solidFill>
                <a:effectLst/>
                <a:latin typeface="Times New Roman" panose="02020603050405020304" pitchFamily="18" charset="0"/>
              </a:rPr>
              <a:t>Đồ thị tính toán (</a:t>
            </a:r>
            <a:r>
              <a:rPr lang="vi-VN" sz="1800" b="0" i="0" u="none" strike="noStrike" err="1">
                <a:solidFill>
                  <a:srgbClr val="000000"/>
                </a:solidFill>
                <a:effectLst/>
                <a:latin typeface="Times New Roman" panose="02020603050405020304" pitchFamily="18" charset="0"/>
              </a:rPr>
              <a:t>Computational</a:t>
            </a:r>
            <a:r>
              <a:rPr lang="vi-VN" sz="1800" b="0" i="0" u="none" strike="noStrike">
                <a:solidFill>
                  <a:srgbClr val="000000"/>
                </a:solidFill>
                <a:effectLst/>
                <a:latin typeface="Times New Roman" panose="02020603050405020304" pitchFamily="18" charset="0"/>
              </a:rPr>
              <a:t> </a:t>
            </a:r>
            <a:r>
              <a:rPr lang="vi-VN" sz="1800" b="0" i="0" u="none" strike="noStrike" err="1">
                <a:solidFill>
                  <a:srgbClr val="000000"/>
                </a:solidFill>
                <a:effectLst/>
                <a:latin typeface="Times New Roman" panose="02020603050405020304" pitchFamily="18" charset="0"/>
              </a:rPr>
              <a:t>Graph</a:t>
            </a:r>
            <a:r>
              <a:rPr lang="vi-VN" sz="1800" b="0" i="0" u="none" strike="noStrike">
                <a:solidFill>
                  <a:srgbClr val="000000"/>
                </a:solidFill>
                <a:effectLst/>
                <a:latin typeface="Times New Roman" panose="02020603050405020304" pitchFamily="18" charset="0"/>
              </a:rPr>
              <a:t>) là một cấu trúc biểu diễn các phép tính toán trong một mô hình học máy hoặc mạng nơ-</a:t>
            </a:r>
            <a:r>
              <a:rPr lang="vi-VN" sz="1800" b="0" i="0" u="none" strike="noStrike" err="1">
                <a:solidFill>
                  <a:srgbClr val="000000"/>
                </a:solidFill>
                <a:effectLst/>
                <a:latin typeface="Times New Roman" panose="02020603050405020304" pitchFamily="18" charset="0"/>
              </a:rPr>
              <a:t>ron</a:t>
            </a:r>
            <a:r>
              <a:rPr lang="vi-VN" sz="1800" b="0" i="0" u="none" strike="noStrike">
                <a:solidFill>
                  <a:srgbClr val="000000"/>
                </a:solidFill>
                <a:effectLst/>
                <a:latin typeface="Times New Roman" panose="02020603050405020304" pitchFamily="18" charset="0"/>
              </a:rPr>
              <a:t> dưới dạng một đồ thị có hướng</a:t>
            </a:r>
            <a:br>
              <a:rPr lang="en-US" sz="1800" b="0" i="0" u="none" strike="noStrike">
                <a:solidFill>
                  <a:srgbClr val="000000"/>
                </a:solidFill>
                <a:effectLst/>
                <a:latin typeface="Times New Roman" panose="02020603050405020304" pitchFamily="18" charset="0"/>
              </a:rPr>
            </a:br>
            <a:r>
              <a:rPr lang="vi-VN" sz="1200" b="0" i="0" u="none" strike="noStrike">
                <a:solidFill>
                  <a:srgbClr val="202122"/>
                </a:solidFill>
                <a:effectLst/>
                <a:latin typeface="Arial" panose="020B0604020202020204" pitchFamily="34" charset="0"/>
              </a:rPr>
              <a:t>Lý do chính không sử dụng trực tiếp lý thuyết đồ thị để biểu diễn thuật toán mà lại phát sinh ra khái niệm đồ thị tính toán là do mục đích và yêu cầu của mỗi phương pháp khác nhau:</a:t>
            </a:r>
            <a:endParaRPr lang="vi-VN" b="0">
              <a:effectLst/>
            </a:endParaRPr>
          </a:p>
          <a:p>
            <a:pPr rtl="0" fontAlgn="base">
              <a:spcBef>
                <a:spcPts val="1200"/>
              </a:spcBef>
              <a:spcAft>
                <a:spcPts val="1200"/>
              </a:spcAft>
              <a:buFont typeface="Arial" panose="020B0604020202020204" pitchFamily="34" charset="0"/>
              <a:buChar char="•"/>
            </a:pPr>
            <a:r>
              <a:rPr lang="vi-VN" sz="1200" b="1" i="0" u="none" strike="noStrike">
                <a:solidFill>
                  <a:srgbClr val="202122"/>
                </a:solidFill>
                <a:effectLst/>
                <a:latin typeface="Arial" panose="020B0604020202020204" pitchFamily="34" charset="0"/>
              </a:rPr>
              <a:t>Đặc thù của lý thuyết đồ thị:</a:t>
            </a:r>
            <a:br>
              <a:rPr lang="vi-VN" sz="1200" b="1" i="0" u="none" strike="noStrike">
                <a:solidFill>
                  <a:srgbClr val="202122"/>
                </a:solidFill>
                <a:effectLst/>
                <a:latin typeface="Arial" panose="020B0604020202020204" pitchFamily="34" charset="0"/>
              </a:rPr>
            </a:br>
            <a:r>
              <a:rPr lang="vi-VN" sz="1200" b="0" i="0" u="none" strike="noStrike">
                <a:solidFill>
                  <a:srgbClr val="202122"/>
                </a:solidFill>
                <a:effectLst/>
                <a:latin typeface="Arial" panose="020B0604020202020204" pitchFamily="34" charset="0"/>
              </a:rPr>
              <a:t>Lý thuyết đồ thị chủ yếu tập trung vào việc nghiên cứu cấu trúc và mối quan hệ giữa các nút (đỉnh) và cạnh trong một hệ thống. Nó rất hiệu quả trong việc phân tích các mối quan hệ, ví dụ như trong mạng xã hội, giao thông hay các bài toán đường đi ngắn nhất.</a:t>
            </a:r>
            <a:br>
              <a:rPr lang="vi-VN" sz="1200" b="0" i="0" u="none" strike="noStrike">
                <a:solidFill>
                  <a:srgbClr val="202122"/>
                </a:solidFill>
                <a:effectLst/>
                <a:latin typeface="Arial" panose="020B0604020202020204" pitchFamily="34" charset="0"/>
              </a:rPr>
            </a:br>
            <a:br>
              <a:rPr lang="vi-VN" sz="1200" b="0" i="0" u="none" strike="noStrike">
                <a:solidFill>
                  <a:srgbClr val="202122"/>
                </a:solidFill>
                <a:effectLst/>
                <a:latin typeface="Arial" panose="020B0604020202020204" pitchFamily="34" charset="0"/>
              </a:rPr>
            </a:br>
            <a:endParaRPr lang="vi-VN" sz="1200" b="0" i="0" u="none" strike="noStrike">
              <a:solidFill>
                <a:srgbClr val="202122"/>
              </a:solidFill>
              <a:effectLst/>
              <a:latin typeface="Arial" panose="020B0604020202020204" pitchFamily="34" charset="0"/>
            </a:endParaRPr>
          </a:p>
          <a:p>
            <a:pPr>
              <a:buNone/>
            </a:pPr>
            <a:r>
              <a:rPr lang="vi-VN" sz="1200" b="1" i="0" u="none" strike="noStrike">
                <a:solidFill>
                  <a:srgbClr val="202122"/>
                </a:solidFill>
                <a:effectLst/>
                <a:latin typeface="Arial" panose="020B0604020202020204" pitchFamily="34" charset="0"/>
              </a:rPr>
              <a:t>Yêu cầu của biểu diễn thuật toán:</a:t>
            </a:r>
            <a:br>
              <a:rPr lang="vi-VN" sz="1200" b="1" i="0" u="none" strike="noStrike">
                <a:solidFill>
                  <a:srgbClr val="202122"/>
                </a:solidFill>
                <a:effectLst/>
                <a:latin typeface="Arial" panose="020B0604020202020204" pitchFamily="34" charset="0"/>
              </a:rPr>
            </a:br>
            <a:r>
              <a:rPr lang="vi-VN" sz="1200" b="0" i="0" u="none" strike="noStrike">
                <a:solidFill>
                  <a:srgbClr val="202122"/>
                </a:solidFill>
                <a:effectLst/>
                <a:latin typeface="Arial" panose="020B0604020202020204" pitchFamily="34" charset="0"/>
              </a:rPr>
              <a:t>Khi biểu diễn thuật toán, đặc biệt là trong các ứng dụng tính toán phức tạp như học máy hay xử lý tín hiệu, ta cần biểu diễn không chỉ mối quan hệ giữa các thành phần mà còn cần theo dõi luồng dữ liệu, thứ tự thực hiện và các phép toán được áp dụng. Đồ thị tính toán được thiết kế với mục tiêu này</a:t>
            </a:r>
            <a:endParaRPr lang="en-US"/>
          </a:p>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6</a:t>
            </a:fld>
            <a:endParaRPr lang="en-US"/>
          </a:p>
        </p:txBody>
      </p:sp>
    </p:spTree>
    <p:extLst>
      <p:ext uri="{BB962C8B-B14F-4D97-AF65-F5344CB8AC3E}">
        <p14:creationId xmlns:p14="http://schemas.microsoft.com/office/powerpoint/2010/main" val="1275307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FFFFFF"/>
                </a:solidFill>
                <a:effectLst/>
                <a:latin typeface="Segoe UI Historic" panose="020B0502040204020203" pitchFamily="34" charset="0"/>
              </a:rPr>
              <a:t>Truyền tiến (</a:t>
            </a:r>
            <a:r>
              <a:rPr lang="vi-VN" b="0" i="0" err="1">
                <a:solidFill>
                  <a:srgbClr val="FFFFFF"/>
                </a:solidFill>
                <a:effectLst/>
                <a:latin typeface="Segoe UI Historic" panose="020B0502040204020203" pitchFamily="34" charset="0"/>
              </a:rPr>
              <a:t>forward</a:t>
            </a:r>
            <a:r>
              <a:rPr lang="vi-VN" b="0" i="0">
                <a:solidFill>
                  <a:srgbClr val="FFFFFF"/>
                </a:solidFill>
                <a:effectLst/>
                <a:latin typeface="Segoe UI Historic" panose="020B0502040204020203" pitchFamily="34" charset="0"/>
              </a:rPr>
              <a:t> </a:t>
            </a:r>
            <a:r>
              <a:rPr lang="vi-VN" b="0" i="0" err="1">
                <a:solidFill>
                  <a:srgbClr val="FFFFFF"/>
                </a:solidFill>
                <a:effectLst/>
                <a:latin typeface="Segoe UI Historic" panose="020B0502040204020203" pitchFamily="34" charset="0"/>
              </a:rPr>
              <a:t>propagation</a:t>
            </a:r>
            <a:r>
              <a:rPr lang="vi-VN" b="0" i="0">
                <a:solidFill>
                  <a:srgbClr val="FFFFFF"/>
                </a:solidFill>
                <a:effectLst/>
                <a:latin typeface="Segoe UI Historic" panose="020B0502040204020203" pitchFamily="34" charset="0"/>
              </a:rPr>
              <a:t>) là quá trình tính toán tuần tự từ đầu vào đến đầu ra của mô hình. Cụ thể, quá trình này diễn ra như sau: </a:t>
            </a:r>
            <a:endParaRPr lang="en-US" b="0" i="0">
              <a:solidFill>
                <a:srgbClr val="FFFFFF"/>
              </a:solidFill>
              <a:effectLst/>
              <a:latin typeface="Segoe UI Historic" panose="020B0502040204020203" pitchFamily="34" charset="0"/>
            </a:endParaRPr>
          </a:p>
          <a:p>
            <a:r>
              <a:rPr lang="vi-VN" b="0" i="0">
                <a:solidFill>
                  <a:srgbClr val="FFFFFF"/>
                </a:solidFill>
                <a:effectLst/>
                <a:latin typeface="Segoe UI Historic" panose="020B0502040204020203" pitchFamily="34" charset="0"/>
              </a:rPr>
              <a:t>Tính toán giá trị tại mỗi nút: Bắt đầu từ các nút đầu vào, ta thực hiện các phép toán tại mỗi nút theo thứ tự, dựa trên cấu trúc và quan hệ phụ thuộc trong đồ thị tính toán. </a:t>
            </a:r>
            <a:endParaRPr lang="en-US" b="0" i="0">
              <a:solidFill>
                <a:srgbClr val="FFFFFF"/>
              </a:solidFill>
              <a:effectLst/>
              <a:latin typeface="Segoe UI Historic" panose="020B0502040204020203" pitchFamily="34" charset="0"/>
            </a:endParaRPr>
          </a:p>
          <a:p>
            <a:r>
              <a:rPr lang="vi-VN" b="0" i="0">
                <a:solidFill>
                  <a:srgbClr val="FFFFFF"/>
                </a:solidFill>
                <a:effectLst/>
                <a:latin typeface="Segoe UI Historic" panose="020B0502040204020203" pitchFamily="34" charset="0"/>
              </a:rPr>
              <a:t>Lưu trữ các giá trị trung gian: Các giá trị được tính toán tại mỗi nút được lưu lại để sử dụng trong quá trình lan truyền ngược (</a:t>
            </a:r>
            <a:r>
              <a:rPr lang="vi-VN" b="0" i="0" err="1">
                <a:solidFill>
                  <a:srgbClr val="FFFFFF"/>
                </a:solidFill>
                <a:effectLst/>
                <a:latin typeface="Segoe UI Historic" panose="020B0502040204020203" pitchFamily="34" charset="0"/>
              </a:rPr>
              <a:t>backpropagation</a:t>
            </a:r>
            <a:r>
              <a:rPr lang="vi-VN" b="0" i="0">
                <a:solidFill>
                  <a:srgbClr val="FFFFFF"/>
                </a:solidFill>
                <a:effectLst/>
                <a:latin typeface="Segoe UI Historic" panose="020B0502040204020203" pitchFamily="34" charset="0"/>
              </a:rPr>
              <a:t>) sau này.</a:t>
            </a:r>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12</a:t>
            </a:fld>
            <a:endParaRPr lang="en-US"/>
          </a:p>
        </p:txBody>
      </p:sp>
    </p:spTree>
    <p:extLst>
      <p:ext uri="{BB962C8B-B14F-4D97-AF65-F5344CB8AC3E}">
        <p14:creationId xmlns:p14="http://schemas.microsoft.com/office/powerpoint/2010/main" val="11227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buNone/>
            </a:pPr>
            <a:r>
              <a:rPr lang="vi-VN" sz="1400" b="1">
                <a:latin typeface="+mj-lt"/>
              </a:rPr>
              <a:t>🎯 1. Tính toán </a:t>
            </a:r>
            <a:r>
              <a:rPr lang="vi-VN" sz="1400" b="1" err="1">
                <a:latin typeface="+mj-lt"/>
              </a:rPr>
              <a:t>gradient</a:t>
            </a:r>
            <a:r>
              <a:rPr lang="vi-VN" sz="1400" b="1">
                <a:latin typeface="+mj-lt"/>
              </a:rPr>
              <a:t> hiệu quả</a:t>
            </a:r>
          </a:p>
          <a:p>
            <a:pPr>
              <a:buNone/>
            </a:pPr>
            <a:r>
              <a:rPr lang="vi-VN" sz="1400">
                <a:latin typeface="+mj-lt"/>
              </a:rPr>
              <a:t>Lan truyền ngược sử dụng quy tắc chuỗi trong giải tích để tính toán </a:t>
            </a:r>
            <a:r>
              <a:rPr lang="vi-VN" sz="1400" err="1">
                <a:latin typeface="+mj-lt"/>
              </a:rPr>
              <a:t>gradient</a:t>
            </a:r>
            <a:r>
              <a:rPr lang="vi-VN" sz="1400">
                <a:latin typeface="+mj-lt"/>
              </a:rPr>
              <a:t> của hàm mất mát đối với từng tham số trong mô hình. Thay vì tính đạo hàm từ đầu, thuật toán này tính dần các đạo hàm theo cấu trúc của đồ thị tính toán. Điều này giúp giảm thiểu số lượng phép tính lặp lại và tăng hiệu suất tính toán.​</a:t>
            </a:r>
            <a:endParaRPr lang="en-US" sz="1400">
              <a:latin typeface="+mj-lt"/>
            </a:endParaRPr>
          </a:p>
          <a:p>
            <a:pPr>
              <a:buNone/>
            </a:pPr>
            <a:r>
              <a:rPr lang="vi-VN" sz="1400" b="1">
                <a:latin typeface="+mj-lt"/>
              </a:rPr>
              <a:t>Áp dụng quy tắc chuỗi (</a:t>
            </a:r>
            <a:r>
              <a:rPr lang="vi-VN" sz="1400" b="1" err="1">
                <a:latin typeface="+mj-lt"/>
              </a:rPr>
              <a:t>chain</a:t>
            </a:r>
            <a:r>
              <a:rPr lang="vi-VN" sz="1400" b="1">
                <a:latin typeface="+mj-lt"/>
              </a:rPr>
              <a:t> </a:t>
            </a:r>
            <a:r>
              <a:rPr lang="vi-VN" sz="1400" b="1" err="1">
                <a:latin typeface="+mj-lt"/>
              </a:rPr>
              <a:t>rule</a:t>
            </a:r>
            <a:r>
              <a:rPr lang="vi-VN" sz="1400" b="1">
                <a:latin typeface="+mj-lt"/>
              </a:rPr>
              <a:t>):</a:t>
            </a:r>
            <a:br>
              <a:rPr lang="vi-VN" sz="1400">
                <a:latin typeface="+mj-lt"/>
              </a:rPr>
            </a:br>
            <a:r>
              <a:rPr lang="vi-VN" sz="1400">
                <a:latin typeface="+mj-lt"/>
              </a:rPr>
              <a:t>Trong một đồ thị tính toán, mỗi nút biểu diễn một phép tính hoặc một hàm số, và các kết quả trung gian được lưu lại trong quá trình truyền tiến (</a:t>
            </a:r>
            <a:r>
              <a:rPr lang="vi-VN" sz="1400" err="1">
                <a:latin typeface="+mj-lt"/>
              </a:rPr>
              <a:t>forward</a:t>
            </a:r>
            <a:r>
              <a:rPr lang="vi-VN" sz="1400">
                <a:latin typeface="+mj-lt"/>
              </a:rPr>
              <a:t> </a:t>
            </a:r>
            <a:r>
              <a:rPr lang="vi-VN" sz="1400" err="1">
                <a:latin typeface="+mj-lt"/>
              </a:rPr>
              <a:t>pass</a:t>
            </a:r>
            <a:r>
              <a:rPr lang="vi-VN" sz="1400">
                <a:latin typeface="+mj-lt"/>
              </a:rPr>
              <a:t>). Lan truyền ngược sử dụng quy tắc chuỗi để tính toán </a:t>
            </a:r>
            <a:r>
              <a:rPr lang="vi-VN" sz="1400" err="1">
                <a:latin typeface="+mj-lt"/>
              </a:rPr>
              <a:t>gradient</a:t>
            </a:r>
            <a:r>
              <a:rPr lang="vi-VN" sz="1400">
                <a:latin typeface="+mj-lt"/>
              </a:rPr>
              <a:t> của hàm mất mát đối với các tham số từ nút cuối (</a:t>
            </a:r>
            <a:r>
              <a:rPr lang="vi-VN" sz="1400" err="1">
                <a:latin typeface="+mj-lt"/>
              </a:rPr>
              <a:t>output</a:t>
            </a:r>
            <a:r>
              <a:rPr lang="vi-VN" sz="1400">
                <a:latin typeface="+mj-lt"/>
              </a:rPr>
              <a:t>) trở về các nút đầu (</a:t>
            </a:r>
            <a:r>
              <a:rPr lang="vi-VN" sz="1400" err="1">
                <a:latin typeface="+mj-lt"/>
              </a:rPr>
              <a:t>input</a:t>
            </a:r>
            <a:r>
              <a:rPr lang="vi-VN" sz="1400">
                <a:latin typeface="+mj-lt"/>
              </a:rPr>
              <a:t>).</a:t>
            </a:r>
          </a:p>
          <a:p>
            <a:pPr>
              <a:buNone/>
            </a:pPr>
            <a:r>
              <a:rPr lang="vi-VN" sz="1400" b="1">
                <a:latin typeface="+mj-lt"/>
              </a:rPr>
              <a:t>🔄 2. Cập nhật tham số mô hình</a:t>
            </a:r>
          </a:p>
          <a:p>
            <a:pPr>
              <a:buNone/>
            </a:pPr>
            <a:r>
              <a:rPr lang="vi-VN" sz="1400">
                <a:latin typeface="+mj-lt"/>
              </a:rPr>
              <a:t>Sau khi tính toán được </a:t>
            </a:r>
            <a:r>
              <a:rPr lang="vi-VN" sz="1400" err="1">
                <a:latin typeface="+mj-lt"/>
              </a:rPr>
              <a:t>gradient</a:t>
            </a:r>
            <a:r>
              <a:rPr lang="vi-VN" sz="1400">
                <a:latin typeface="+mj-lt"/>
              </a:rPr>
              <a:t>, các thuật toán tối ưu hóa như </a:t>
            </a:r>
            <a:r>
              <a:rPr lang="vi-VN" sz="1400" err="1">
                <a:latin typeface="+mj-lt"/>
              </a:rPr>
              <a:t>Gradient</a:t>
            </a:r>
            <a:r>
              <a:rPr lang="vi-VN" sz="1400">
                <a:latin typeface="+mj-lt"/>
              </a:rPr>
              <a:t> </a:t>
            </a:r>
            <a:r>
              <a:rPr lang="vi-VN" sz="1400" err="1">
                <a:latin typeface="+mj-lt"/>
              </a:rPr>
              <a:t>Descent</a:t>
            </a:r>
            <a:r>
              <a:rPr lang="vi-VN" sz="1400">
                <a:latin typeface="+mj-lt"/>
              </a:rPr>
              <a:t> sử dụng thông tin này để cập nhật các tham số của mô hình theo hướng giảm dần của hàm mất mát. Quá trình này giúp mô hình học từ dữ liệu và cải thiện hiệu suất dự đoán.​</a:t>
            </a:r>
          </a:p>
          <a:p>
            <a:pPr>
              <a:buNone/>
            </a:pPr>
            <a:r>
              <a:rPr lang="vi-VN" sz="1400" b="1">
                <a:latin typeface="+mj-lt"/>
              </a:rPr>
              <a:t>🧠 3. Hỗ trợ huấn luyện mạng nơ-</a:t>
            </a:r>
            <a:r>
              <a:rPr lang="vi-VN" sz="1400" b="1" err="1">
                <a:latin typeface="+mj-lt"/>
              </a:rPr>
              <a:t>ron</a:t>
            </a:r>
            <a:r>
              <a:rPr lang="vi-VN" sz="1400" b="1">
                <a:latin typeface="+mj-lt"/>
              </a:rPr>
              <a:t> sâu</a:t>
            </a:r>
          </a:p>
          <a:p>
            <a:pPr>
              <a:buNone/>
            </a:pPr>
            <a:r>
              <a:rPr lang="vi-VN" sz="1400">
                <a:latin typeface="+mj-lt"/>
              </a:rPr>
              <a:t>Lan truyền ngược đặc biệt quan trọng trong huấn luyện các mạng nơ-</a:t>
            </a:r>
            <a:r>
              <a:rPr lang="vi-VN" sz="1400" err="1">
                <a:latin typeface="+mj-lt"/>
              </a:rPr>
              <a:t>ron</a:t>
            </a:r>
            <a:r>
              <a:rPr lang="vi-VN" sz="1400">
                <a:latin typeface="+mj-lt"/>
              </a:rPr>
              <a:t> sâu, nơi mà số lượng tham số và độ phức tạp của mô hình rất lớn. Nó cho phép tính toán </a:t>
            </a:r>
            <a:r>
              <a:rPr lang="vi-VN" sz="1400" err="1">
                <a:latin typeface="+mj-lt"/>
              </a:rPr>
              <a:t>gradient</a:t>
            </a:r>
            <a:r>
              <a:rPr lang="vi-VN" sz="1400">
                <a:latin typeface="+mj-lt"/>
              </a:rPr>
              <a:t> một cách chính xác và hiệu quả, giúp mô hình học được các đặc trưng phức tạp từ dữ liệu.​</a:t>
            </a:r>
          </a:p>
          <a:p>
            <a:pPr>
              <a:buNone/>
            </a:pPr>
            <a:r>
              <a:rPr lang="vi-VN" sz="1400" b="1">
                <a:latin typeface="+mj-lt"/>
              </a:rPr>
              <a:t>🧰 4. Tích hợp trong các </a:t>
            </a:r>
            <a:r>
              <a:rPr lang="vi-VN" sz="1400" b="1" err="1">
                <a:latin typeface="+mj-lt"/>
              </a:rPr>
              <a:t>framework</a:t>
            </a:r>
            <a:r>
              <a:rPr lang="vi-VN" sz="1400" b="1">
                <a:latin typeface="+mj-lt"/>
              </a:rPr>
              <a:t> học máy</a:t>
            </a:r>
          </a:p>
          <a:p>
            <a:r>
              <a:rPr lang="vi-VN" sz="1400">
                <a:latin typeface="+mj-lt"/>
              </a:rPr>
              <a:t>Các </a:t>
            </a:r>
            <a:r>
              <a:rPr lang="vi-VN" sz="1400" err="1">
                <a:latin typeface="+mj-lt"/>
              </a:rPr>
              <a:t>framework</a:t>
            </a:r>
            <a:r>
              <a:rPr lang="vi-VN" sz="1400">
                <a:latin typeface="+mj-lt"/>
              </a:rPr>
              <a:t> học máy hiện đại như </a:t>
            </a:r>
            <a:r>
              <a:rPr lang="vi-VN" sz="1400" err="1">
                <a:latin typeface="+mj-lt"/>
              </a:rPr>
              <a:t>TensorFlow</a:t>
            </a:r>
            <a:r>
              <a:rPr lang="vi-VN" sz="1400">
                <a:latin typeface="+mj-lt"/>
              </a:rPr>
              <a:t>, </a:t>
            </a:r>
            <a:r>
              <a:rPr lang="vi-VN" sz="1400" err="1">
                <a:latin typeface="+mj-lt"/>
              </a:rPr>
              <a:t>PyTorch</a:t>
            </a:r>
            <a:r>
              <a:rPr lang="vi-VN" sz="1400">
                <a:latin typeface="+mj-lt"/>
              </a:rPr>
              <a:t>, và </a:t>
            </a:r>
            <a:r>
              <a:rPr lang="vi-VN" sz="1400" err="1">
                <a:latin typeface="+mj-lt"/>
              </a:rPr>
              <a:t>MXNet</a:t>
            </a:r>
            <a:r>
              <a:rPr lang="vi-VN" sz="1400">
                <a:latin typeface="+mj-lt"/>
              </a:rPr>
              <a:t> đều tích hợp lan truyền ngược trong quá trình xây dựng và huấn luyện mô hình. Điều này giúp các nhà phát triển dễ dàng triển khai và tối ưu hóa các mô hình học sâu mà không cần phải tính toán </a:t>
            </a:r>
            <a:r>
              <a:rPr lang="vi-VN" sz="1400" err="1">
                <a:latin typeface="+mj-lt"/>
              </a:rPr>
              <a:t>gradient</a:t>
            </a:r>
            <a:r>
              <a:rPr lang="vi-VN" sz="1400">
                <a:latin typeface="+mj-lt"/>
              </a:rPr>
              <a:t> thủ công.</a:t>
            </a:r>
          </a:p>
          <a:p>
            <a:endParaRPr lang="en-US" sz="1400">
              <a:latin typeface="+mj-lt"/>
            </a:endParaRPr>
          </a:p>
          <a:p>
            <a:endParaRPr lang="vi-VN" sz="1400">
              <a:latin typeface="+mj-lt"/>
            </a:endParaRPr>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16</a:t>
            </a:fld>
            <a:endParaRPr lang="en-US"/>
          </a:p>
        </p:txBody>
      </p:sp>
    </p:spTree>
    <p:extLst>
      <p:ext uri="{BB962C8B-B14F-4D97-AF65-F5344CB8AC3E}">
        <p14:creationId xmlns:p14="http://schemas.microsoft.com/office/powerpoint/2010/main" val="1330551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C4280-6594-105E-CBE5-2A03B889729E}"/>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E6A9AAA1-FE71-D590-F0A8-496BAEE3BF21}"/>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26007523-FAAD-C920-C058-B88B8D97000D}"/>
              </a:ext>
            </a:extLst>
          </p:cNvPr>
          <p:cNvSpPr>
            <a:spLocks noGrp="1"/>
          </p:cNvSpPr>
          <p:nvPr>
            <p:ph type="body" idx="1"/>
          </p:nvPr>
        </p:nvSpPr>
        <p:spPr/>
        <p:txBody>
          <a:bodyPr/>
          <a:lstStyle/>
          <a:p>
            <a:r>
              <a:rPr lang="en-US" err="1"/>
              <a:t>Heello</a:t>
            </a:r>
            <a:endParaRPr lang="en-US"/>
          </a:p>
          <a:p>
            <a:endParaRPr lang="vi-VN"/>
          </a:p>
        </p:txBody>
      </p:sp>
      <p:sp>
        <p:nvSpPr>
          <p:cNvPr id="4" name="Chỗ dành sẵn cho Số hiệu Bản chiếu 3">
            <a:extLst>
              <a:ext uri="{FF2B5EF4-FFF2-40B4-BE49-F238E27FC236}">
                <a16:creationId xmlns:a16="http://schemas.microsoft.com/office/drawing/2014/main" id="{51F161CB-2D94-DC80-D9DC-59364AE4CD92}"/>
              </a:ext>
            </a:extLst>
          </p:cNvPr>
          <p:cNvSpPr>
            <a:spLocks noGrp="1"/>
          </p:cNvSpPr>
          <p:nvPr>
            <p:ph type="sldNum" sz="quarter" idx="5"/>
          </p:nvPr>
        </p:nvSpPr>
        <p:spPr/>
        <p:txBody>
          <a:bodyPr/>
          <a:lstStyle/>
          <a:p>
            <a:fld id="{4D5371DD-3D8A-4193-B694-4907524B906A}" type="slidenum">
              <a:rPr lang="en-US" smtClean="0"/>
              <a:t>17</a:t>
            </a:fld>
            <a:endParaRPr lang="en-US"/>
          </a:p>
        </p:txBody>
      </p:sp>
    </p:spTree>
    <p:extLst>
      <p:ext uri="{BB962C8B-B14F-4D97-AF65-F5344CB8AC3E}">
        <p14:creationId xmlns:p14="http://schemas.microsoft.com/office/powerpoint/2010/main" val="3315002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4D5371DD-3D8A-4193-B694-4907524B906A}" type="slidenum">
              <a:rPr lang="en-US" smtClean="0"/>
              <a:t>18</a:t>
            </a:fld>
            <a:endParaRPr lang="en-US"/>
          </a:p>
        </p:txBody>
      </p:sp>
    </p:spTree>
    <p:extLst>
      <p:ext uri="{BB962C8B-B14F-4D97-AF65-F5344CB8AC3E}">
        <p14:creationId xmlns:p14="http://schemas.microsoft.com/office/powerpoint/2010/main" val="352362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17-Apr-25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17-Apr-25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17-Apr-25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17-Apr-25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sv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2.jpeg"/><Relationship Id="rId7"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0.png"/><Relationship Id="rId10" Type="http://schemas.openxmlformats.org/officeDocument/2006/relationships/image" Target="../media/image24.svg"/><Relationship Id="rId4" Type="http://schemas.openxmlformats.org/officeDocument/2006/relationships/image" Target="../media/image33.gif"/><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jpeg"/><Relationship Id="rId7" Type="http://schemas.openxmlformats.org/officeDocument/2006/relationships/image" Target="../media/image3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38.gif"/><Relationship Id="rId4" Type="http://schemas.openxmlformats.org/officeDocument/2006/relationships/image" Target="../media/image34.pn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6.png"/><Relationship Id="rId7" Type="http://schemas.openxmlformats.org/officeDocument/2006/relationships/image" Target="../media/image30.png"/><Relationship Id="rId12" Type="http://schemas.openxmlformats.org/officeDocument/2006/relationships/image" Target="../media/image42.jpe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41.jpeg"/><Relationship Id="rId5" Type="http://schemas.openxmlformats.org/officeDocument/2006/relationships/image" Target="../media/image21.png"/><Relationship Id="rId10" Type="http://schemas.openxmlformats.org/officeDocument/2006/relationships/image" Target="../media/image40.jpeg"/><Relationship Id="rId4" Type="http://schemas.openxmlformats.org/officeDocument/2006/relationships/image" Target="../media/image37.sv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21.png"/><Relationship Id="rId18" Type="http://schemas.openxmlformats.org/officeDocument/2006/relationships/image" Target="../media/image54.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3.png"/><Relationship Id="rId2" Type="http://schemas.openxmlformats.org/officeDocument/2006/relationships/notesSlide" Target="../notesSlides/notesSlide7.xml"/><Relationship Id="rId16"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46.gif"/><Relationship Id="rId11" Type="http://schemas.openxmlformats.org/officeDocument/2006/relationships/image" Target="../media/image51.png"/><Relationship Id="rId5" Type="http://schemas.openxmlformats.org/officeDocument/2006/relationships/image" Target="../media/image45.svg"/><Relationship Id="rId15" Type="http://schemas.openxmlformats.org/officeDocument/2006/relationships/image" Target="../media/image30.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 Id="rId1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21.png"/><Relationship Id="rId18" Type="http://schemas.openxmlformats.org/officeDocument/2006/relationships/image" Target="../media/image59.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8.svg"/><Relationship Id="rId17" Type="http://schemas.openxmlformats.org/officeDocument/2006/relationships/image" Target="../media/image53.png"/><Relationship Id="rId2" Type="http://schemas.openxmlformats.org/officeDocument/2006/relationships/notesSlide" Target="../notesSlides/notesSlide8.xml"/><Relationship Id="rId16"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46.gif"/><Relationship Id="rId11" Type="http://schemas.openxmlformats.org/officeDocument/2006/relationships/image" Target="../media/image51.png"/><Relationship Id="rId5" Type="http://schemas.openxmlformats.org/officeDocument/2006/relationships/image" Target="../media/image55.svg"/><Relationship Id="rId15" Type="http://schemas.openxmlformats.org/officeDocument/2006/relationships/image" Target="../media/image30.png"/><Relationship Id="rId10" Type="http://schemas.openxmlformats.org/officeDocument/2006/relationships/image" Target="../media/image57.svg"/><Relationship Id="rId4" Type="http://schemas.openxmlformats.org/officeDocument/2006/relationships/image" Target="../media/image44.png"/><Relationship Id="rId9" Type="http://schemas.openxmlformats.org/officeDocument/2006/relationships/image" Target="../media/image49.png"/><Relationship Id="rId1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43.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54.svg"/><Relationship Id="rId10" Type="http://schemas.openxmlformats.org/officeDocument/2006/relationships/image" Target="../media/image66.png"/><Relationship Id="rId4" Type="http://schemas.openxmlformats.org/officeDocument/2006/relationships/image" Target="../media/image53.png"/><Relationship Id="rId9" Type="http://schemas.openxmlformats.org/officeDocument/2006/relationships/image" Target="../media/image65.png"/><Relationship Id="rId1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4.sv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sv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6.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37.svg"/><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image" Target="../media/image86.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8.svg"/></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86.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85.svg"/><Relationship Id="rId5" Type="http://schemas.openxmlformats.org/officeDocument/2006/relationships/image" Target="../media/image88.svg"/><Relationship Id="rId10" Type="http://schemas.openxmlformats.org/officeDocument/2006/relationships/image" Target="../media/image84.png"/><Relationship Id="rId4" Type="http://schemas.openxmlformats.org/officeDocument/2006/relationships/image" Target="../media/image87.png"/><Relationship Id="rId9" Type="http://schemas.microsoft.com/office/2007/relationships/hdphoto" Target="../media/hdphoto2.wdp"/></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86.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85.svg"/><Relationship Id="rId5" Type="http://schemas.openxmlformats.org/officeDocument/2006/relationships/image" Target="../media/image88.svg"/><Relationship Id="rId10" Type="http://schemas.openxmlformats.org/officeDocument/2006/relationships/image" Target="../media/image84.png"/><Relationship Id="rId4" Type="http://schemas.openxmlformats.org/officeDocument/2006/relationships/image" Target="../media/image87.png"/><Relationship Id="rId9"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86.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85.svg"/><Relationship Id="rId5" Type="http://schemas.openxmlformats.org/officeDocument/2006/relationships/image" Target="../media/image88.svg"/><Relationship Id="rId10" Type="http://schemas.openxmlformats.org/officeDocument/2006/relationships/image" Target="../media/image84.png"/><Relationship Id="rId4" Type="http://schemas.openxmlformats.org/officeDocument/2006/relationships/image" Target="../media/image87.png"/><Relationship Id="rId9" Type="http://schemas.microsoft.com/office/2007/relationships/hdphoto" Target="../media/hdphoto2.wdp"/></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86.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85.svg"/><Relationship Id="rId5" Type="http://schemas.openxmlformats.org/officeDocument/2006/relationships/image" Target="../media/image88.svg"/><Relationship Id="rId10" Type="http://schemas.openxmlformats.org/officeDocument/2006/relationships/image" Target="../media/image84.png"/><Relationship Id="rId4" Type="http://schemas.openxmlformats.org/officeDocument/2006/relationships/image" Target="../media/image87.png"/><Relationship Id="rId9"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86.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88.svg"/><Relationship Id="rId4" Type="http://schemas.openxmlformats.org/officeDocument/2006/relationships/image" Target="../media/image87.png"/><Relationship Id="rId9" Type="http://schemas.openxmlformats.org/officeDocument/2006/relationships/image" Target="../media/image85.sv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4.svg"/></Relationships>
</file>

<file path=ppt/slides/_rels/slide40.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18" Type="http://schemas.openxmlformats.org/officeDocument/2006/relationships/image" Target="../media/image105.svg"/><Relationship Id="rId3" Type="http://schemas.openxmlformats.org/officeDocument/2006/relationships/image" Target="../media/image90.svg"/><Relationship Id="rId21" Type="http://schemas.openxmlformats.org/officeDocument/2006/relationships/image" Target="../media/image21.png"/><Relationship Id="rId7" Type="http://schemas.openxmlformats.org/officeDocument/2006/relationships/image" Target="../media/image94.png"/><Relationship Id="rId12" Type="http://schemas.openxmlformats.org/officeDocument/2006/relationships/image" Target="../media/image99.svg"/><Relationship Id="rId17" Type="http://schemas.openxmlformats.org/officeDocument/2006/relationships/image" Target="../media/image104.png"/><Relationship Id="rId2" Type="http://schemas.openxmlformats.org/officeDocument/2006/relationships/image" Target="../media/image89.png"/><Relationship Id="rId16" Type="http://schemas.openxmlformats.org/officeDocument/2006/relationships/image" Target="../media/image103.svg"/><Relationship Id="rId20"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93.gif"/><Relationship Id="rId11" Type="http://schemas.openxmlformats.org/officeDocument/2006/relationships/image" Target="../media/image98.png"/><Relationship Id="rId5" Type="http://schemas.openxmlformats.org/officeDocument/2006/relationships/image" Target="../media/image92.jpeg"/><Relationship Id="rId15" Type="http://schemas.openxmlformats.org/officeDocument/2006/relationships/image" Target="../media/image102.png"/><Relationship Id="rId10" Type="http://schemas.openxmlformats.org/officeDocument/2006/relationships/image" Target="../media/image97.jpeg"/><Relationship Id="rId19" Type="http://schemas.openxmlformats.org/officeDocument/2006/relationships/image" Target="../media/image30.png"/><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101.svg"/><Relationship Id="rId22" Type="http://schemas.microsoft.com/office/2007/relationships/hdphoto" Target="../media/hdphoto1.wdp"/></Relationships>
</file>

<file path=ppt/slides/_rels/slide4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6.jpeg"/><Relationship Id="rId7" Type="http://schemas.microsoft.com/office/2007/relationships/hdphoto" Target="../media/hdphoto2.wdp"/><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08.png"/><Relationship Id="rId4" Type="http://schemas.openxmlformats.org/officeDocument/2006/relationships/image" Target="../media/image107.jpeg"/><Relationship Id="rId9"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openxmlformats.org/officeDocument/2006/relationships/image" Target="../media/image114.png"/><Relationship Id="rId13" Type="http://schemas.microsoft.com/office/2007/relationships/hdphoto" Target="../media/hdphoto2.wdp"/><Relationship Id="rId3" Type="http://schemas.openxmlformats.org/officeDocument/2006/relationships/image" Target="../media/image109.png"/><Relationship Id="rId7" Type="http://schemas.openxmlformats.org/officeDocument/2006/relationships/image" Target="../media/image113.svg"/><Relationship Id="rId12"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2.png"/><Relationship Id="rId11" Type="http://schemas.microsoft.com/office/2007/relationships/hdphoto" Target="../media/hdphoto1.wdp"/><Relationship Id="rId5" Type="http://schemas.openxmlformats.org/officeDocument/2006/relationships/image" Target="../media/image111.svg"/><Relationship Id="rId10" Type="http://schemas.openxmlformats.org/officeDocument/2006/relationships/image" Target="../media/image21.png"/><Relationship Id="rId4" Type="http://schemas.openxmlformats.org/officeDocument/2006/relationships/image" Target="../media/image110.png"/><Relationship Id="rId9" Type="http://schemas.openxmlformats.org/officeDocument/2006/relationships/image" Target="../media/image115.gif"/></Relationships>
</file>

<file path=ppt/slides/_rels/slide4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 Id="rId9" Type="http://schemas.openxmlformats.org/officeDocument/2006/relationships/image" Target="../media/image117.avif"/></Relationships>
</file>

<file path=ppt/slides/_rels/slide4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3.sv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 Id="rId9" Type="http://schemas.openxmlformats.org/officeDocument/2006/relationships/image" Target="../media/image119.png"/></Relationships>
</file>

<file path=ppt/slides/_rels/slide45.xml.rels><?xml version="1.0" encoding="UTF-8" standalone="yes"?>
<Relationships xmlns="http://schemas.openxmlformats.org/package/2006/relationships"><Relationship Id="rId8" Type="http://schemas.openxmlformats.org/officeDocument/2006/relationships/image" Target="../media/image120.gif"/><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slides/_rels/slide46.xml.rels><?xml version="1.0" encoding="UTF-8" standalone="yes"?>
<Relationships xmlns="http://schemas.openxmlformats.org/package/2006/relationships"><Relationship Id="rId8" Type="http://schemas.openxmlformats.org/officeDocument/2006/relationships/image" Target="../media/image115.gif"/><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slides/_rels/slide4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4.jpeg"/><Relationship Id="rId7" Type="http://schemas.openxmlformats.org/officeDocument/2006/relationships/image" Target="../media/image12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8.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svg"/><Relationship Id="rId10" Type="http://schemas.openxmlformats.org/officeDocument/2006/relationships/image" Target="../media/image25.jpeg"/><Relationship Id="rId4" Type="http://schemas.openxmlformats.org/officeDocument/2006/relationships/image" Target="../media/image2.png"/><Relationship Id="rId9" Type="http://schemas.openxmlformats.org/officeDocument/2006/relationships/image" Target="../media/image24.svg"/></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png"/><Relationship Id="rId3" Type="http://schemas.openxmlformats.org/officeDocument/2006/relationships/image" Target="../media/image121.png"/><Relationship Id="rId7" Type="http://schemas.microsoft.com/office/2007/relationships/hdphoto" Target="../media/hdphoto2.wdp"/><Relationship Id="rId12" Type="http://schemas.openxmlformats.org/officeDocument/2006/relationships/image" Target="../media/image12.sv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11.png"/><Relationship Id="rId5" Type="http://schemas.openxmlformats.org/officeDocument/2006/relationships/image" Target="../media/image33.gif"/><Relationship Id="rId10" Type="http://schemas.openxmlformats.org/officeDocument/2006/relationships/image" Target="../media/image8.png"/><Relationship Id="rId4" Type="http://schemas.openxmlformats.org/officeDocument/2006/relationships/image" Target="../media/image122.svg"/><Relationship Id="rId9" Type="http://schemas.microsoft.com/office/2007/relationships/hdphoto" Target="../media/hdphoto1.wdp"/><Relationship Id="rId14" Type="http://schemas.openxmlformats.org/officeDocument/2006/relationships/image" Target="../media/image7.svg"/></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gi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10" Type="http://schemas.microsoft.com/office/2007/relationships/hdphoto" Target="../media/hdphoto2.wdp"/><Relationship Id="rId4" Type="http://schemas.openxmlformats.org/officeDocument/2006/relationships/image" Target="../media/image27.sv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6545" b="-21232"/>
            </a:stretch>
          </a:blipFill>
        </p:spPr>
        <p:txBody>
          <a:bodyPr/>
          <a:lstStyle/>
          <a:p>
            <a:endParaRPr lang="en-US"/>
          </a:p>
        </p:txBody>
      </p:sp>
      <p:sp>
        <p:nvSpPr>
          <p:cNvPr id="3" name="Freeform 3"/>
          <p:cNvSpPr/>
          <p:nvPr/>
        </p:nvSpPr>
        <p:spPr>
          <a:xfrm>
            <a:off x="0" y="1415782"/>
            <a:ext cx="18410978" cy="6661427"/>
          </a:xfrm>
          <a:custGeom>
            <a:avLst/>
            <a:gdLst/>
            <a:ahLst/>
            <a:cxnLst/>
            <a:rect l="l" t="t" r="r" b="b"/>
            <a:pathLst>
              <a:path w="18410978" h="6661427">
                <a:moveTo>
                  <a:pt x="0" y="0"/>
                </a:moveTo>
                <a:lnTo>
                  <a:pt x="18410978" y="0"/>
                </a:lnTo>
                <a:lnTo>
                  <a:pt x="18410978" y="6661427"/>
                </a:lnTo>
                <a:lnTo>
                  <a:pt x="0" y="6661427"/>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7028508" y="6962128"/>
            <a:ext cx="606713" cy="410359"/>
          </a:xfrm>
          <a:custGeom>
            <a:avLst/>
            <a:gdLst/>
            <a:ahLst/>
            <a:cxnLst/>
            <a:rect l="l" t="t" r="r" b="b"/>
            <a:pathLst>
              <a:path w="606713" h="410359">
                <a:moveTo>
                  <a:pt x="0" y="0"/>
                </a:moveTo>
                <a:lnTo>
                  <a:pt x="606714" y="0"/>
                </a:lnTo>
                <a:lnTo>
                  <a:pt x="606714" y="410359"/>
                </a:lnTo>
                <a:lnTo>
                  <a:pt x="0" y="4103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571944" y="3758505"/>
            <a:ext cx="17144112" cy="2769989"/>
          </a:xfrm>
          <a:prstGeom prst="rect">
            <a:avLst/>
          </a:prstGeom>
        </p:spPr>
        <p:txBody>
          <a:bodyPr lIns="0" tIns="0" rIns="0" bIns="0" rtlCol="0" anchor="t">
            <a:spAutoFit/>
          </a:bodyPr>
          <a:lstStyle/>
          <a:p>
            <a:pPr algn="ctr">
              <a:lnSpc>
                <a:spcPts val="10800"/>
              </a:lnSpc>
            </a:pPr>
            <a:r>
              <a:rPr lang="en-US" sz="9000" spc="-179">
                <a:solidFill>
                  <a:srgbClr val="FFFFFF"/>
                </a:solidFill>
                <a:latin typeface="HK Modular"/>
                <a:ea typeface="HK Modular"/>
                <a:cs typeface="HK Modular"/>
                <a:sym typeface="HK Modular"/>
              </a:rPr>
              <a:t>COMPUTATIONAL GRAPH</a:t>
            </a:r>
          </a:p>
        </p:txBody>
      </p:sp>
      <p:sp>
        <p:nvSpPr>
          <p:cNvPr id="6" name="Freeform 6"/>
          <p:cNvSpPr/>
          <p:nvPr/>
        </p:nvSpPr>
        <p:spPr>
          <a:xfrm>
            <a:off x="571944" y="7737825"/>
            <a:ext cx="2216196" cy="2216196"/>
          </a:xfrm>
          <a:custGeom>
            <a:avLst/>
            <a:gdLst/>
            <a:ahLst/>
            <a:cxnLst/>
            <a:rect l="l" t="t" r="r" b="b"/>
            <a:pathLst>
              <a:path w="2216196" h="2216196">
                <a:moveTo>
                  <a:pt x="0" y="0"/>
                </a:moveTo>
                <a:lnTo>
                  <a:pt x="2216196" y="0"/>
                </a:lnTo>
                <a:lnTo>
                  <a:pt x="2216196" y="2216196"/>
                </a:lnTo>
                <a:lnTo>
                  <a:pt x="0" y="2216196"/>
                </a:lnTo>
                <a:lnTo>
                  <a:pt x="0" y="0"/>
                </a:lnTo>
                <a:close/>
              </a:path>
            </a:pathLst>
          </a:custGeom>
          <a:blipFill>
            <a:blip r:embed="rId8">
              <a:alphaModFix amt="60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4908737" y="6016683"/>
            <a:ext cx="3379263" cy="4121052"/>
          </a:xfrm>
          <a:custGeom>
            <a:avLst/>
            <a:gdLst/>
            <a:ahLst/>
            <a:cxnLst/>
            <a:rect l="l" t="t" r="r" b="b"/>
            <a:pathLst>
              <a:path w="3379263" h="4121052">
                <a:moveTo>
                  <a:pt x="0" y="0"/>
                </a:moveTo>
                <a:lnTo>
                  <a:pt x="3379263" y="0"/>
                </a:lnTo>
                <a:lnTo>
                  <a:pt x="3379263" y="4121052"/>
                </a:lnTo>
                <a:lnTo>
                  <a:pt x="0" y="4121052"/>
                </a:lnTo>
                <a:lnTo>
                  <a:pt x="0" y="0"/>
                </a:lnTo>
                <a:close/>
              </a:path>
            </a:pathLst>
          </a:custGeom>
          <a:blipFill>
            <a:blip r:embed="rId10">
              <a:alphaModFix amt="70000"/>
            </a:blip>
            <a:stretch>
              <a:fillRect/>
            </a:stretch>
          </a:blipFill>
        </p:spPr>
        <p:txBody>
          <a:bodyPr/>
          <a:lstStyle/>
          <a:p>
            <a:endParaRPr lang="en-US"/>
          </a:p>
        </p:txBody>
      </p:sp>
      <p:sp>
        <p:nvSpPr>
          <p:cNvPr id="8" name="Freeform 8"/>
          <p:cNvSpPr/>
          <p:nvPr/>
        </p:nvSpPr>
        <p:spPr>
          <a:xfrm>
            <a:off x="15163442" y="2178036"/>
            <a:ext cx="3445259" cy="726637"/>
          </a:xfrm>
          <a:custGeom>
            <a:avLst/>
            <a:gdLst/>
            <a:ahLst/>
            <a:cxnLst/>
            <a:rect l="l" t="t" r="r" b="b"/>
            <a:pathLst>
              <a:path w="3445259" h="726637">
                <a:moveTo>
                  <a:pt x="0" y="0"/>
                </a:moveTo>
                <a:lnTo>
                  <a:pt x="3445259" y="0"/>
                </a:lnTo>
                <a:lnTo>
                  <a:pt x="3445259" y="726637"/>
                </a:lnTo>
                <a:lnTo>
                  <a:pt x="0" y="7266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2417575" y="870561"/>
            <a:ext cx="7847120" cy="1141399"/>
          </a:xfrm>
          <a:custGeom>
            <a:avLst/>
            <a:gdLst/>
            <a:ahLst/>
            <a:cxnLst/>
            <a:rect l="l" t="t" r="r" b="b"/>
            <a:pathLst>
              <a:path w="7847120" h="1141399">
                <a:moveTo>
                  <a:pt x="0" y="0"/>
                </a:moveTo>
                <a:lnTo>
                  <a:pt x="7847120" y="0"/>
                </a:lnTo>
                <a:lnTo>
                  <a:pt x="7847120" y="1141399"/>
                </a:lnTo>
                <a:lnTo>
                  <a:pt x="0" y="11413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TextBox 10"/>
          <p:cNvSpPr txBox="1"/>
          <p:nvPr/>
        </p:nvSpPr>
        <p:spPr>
          <a:xfrm>
            <a:off x="7774577" y="6914503"/>
            <a:ext cx="3655423" cy="736035"/>
          </a:xfrm>
          <a:prstGeom prst="rect">
            <a:avLst/>
          </a:prstGeom>
        </p:spPr>
        <p:txBody>
          <a:bodyPr wrap="square" lIns="0" tIns="0" rIns="0" bIns="0" rtlCol="0" anchor="t">
            <a:spAutoFit/>
          </a:bodyPr>
          <a:lstStyle/>
          <a:p>
            <a:pPr algn="l">
              <a:lnSpc>
                <a:spcPts val="2980"/>
              </a:lnSpc>
              <a:spcBef>
                <a:spcPct val="0"/>
              </a:spcBef>
            </a:pPr>
            <a:r>
              <a:rPr lang="en-US" sz="2128">
                <a:solidFill>
                  <a:srgbClr val="FFFFFF"/>
                </a:solidFill>
                <a:latin typeface="Aileron"/>
                <a:ea typeface="Aileron"/>
                <a:cs typeface="Aileron"/>
                <a:sym typeface="Aileron"/>
              </a:rPr>
              <a:t>23520957-Tran Nhat Minh </a:t>
            </a:r>
          </a:p>
          <a:p>
            <a:pPr algn="l">
              <a:lnSpc>
                <a:spcPts val="2980"/>
              </a:lnSpc>
              <a:spcBef>
                <a:spcPct val="0"/>
              </a:spcBef>
            </a:pPr>
            <a:r>
              <a:rPr lang="en-US" sz="2128">
                <a:solidFill>
                  <a:srgbClr val="FFFFFF"/>
                </a:solidFill>
                <a:latin typeface="Aileron"/>
                <a:ea typeface="Aileron"/>
                <a:cs typeface="Aileron"/>
                <a:sym typeface="Aileron"/>
              </a:rPr>
              <a:t>23521187-Nguyen Van Phu</a:t>
            </a:r>
          </a:p>
        </p:txBody>
      </p:sp>
      <p:sp>
        <p:nvSpPr>
          <p:cNvPr id="12" name="Hộp Văn bản 11">
            <a:extLst>
              <a:ext uri="{FF2B5EF4-FFF2-40B4-BE49-F238E27FC236}">
                <a16:creationId xmlns:a16="http://schemas.microsoft.com/office/drawing/2014/main" id="{74963DA9-F8A9-5B85-9B4A-C51BC48ADF3C}"/>
              </a:ext>
            </a:extLst>
          </p:cNvPr>
          <p:cNvSpPr txBox="1"/>
          <p:nvPr/>
        </p:nvSpPr>
        <p:spPr>
          <a:xfrm>
            <a:off x="5158740" y="3324871"/>
            <a:ext cx="7970520" cy="461665"/>
          </a:xfrm>
          <a:prstGeom prst="rect">
            <a:avLst/>
          </a:prstGeom>
          <a:noFill/>
        </p:spPr>
        <p:txBody>
          <a:bodyPr wrap="square" rtlCol="0">
            <a:spAutoFit/>
          </a:bodyPr>
          <a:lstStyle/>
          <a:p>
            <a:pPr algn="ctr"/>
            <a:r>
              <a:rPr lang="en-US" sz="2400" b="1">
                <a:solidFill>
                  <a:schemeClr val="bg1"/>
                </a:solidFill>
                <a:latin typeface="Cambria" panose="02040503050406030204" pitchFamily="18" charset="0"/>
                <a:ea typeface="Cambria" panose="02040503050406030204" pitchFamily="18" charset="0"/>
              </a:rPr>
              <a:t>CS523-CẤU TRÚC DỮ LIỆU VÀ GIẢI THUẬT NÂNG CAO</a:t>
            </a:r>
            <a:endParaRPr lang="vi-VN" sz="2400" b="1">
              <a:solidFill>
                <a:schemeClr val="bg1"/>
              </a:solidFill>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78C6230E-B44D-BBBB-C853-1D8A3C4AA3ED}"/>
              </a:ext>
            </a:extLst>
          </p:cNvPr>
          <p:cNvSpPr txBox="1"/>
          <p:nvPr/>
        </p:nvSpPr>
        <p:spPr>
          <a:xfrm>
            <a:off x="6952308" y="7743241"/>
            <a:ext cx="3655423" cy="351315"/>
          </a:xfrm>
          <a:prstGeom prst="rect">
            <a:avLst/>
          </a:prstGeom>
        </p:spPr>
        <p:txBody>
          <a:bodyPr wrap="square" lIns="0" tIns="0" rIns="0" bIns="0" rtlCol="0" anchor="t">
            <a:spAutoFit/>
          </a:bodyPr>
          <a:lstStyle/>
          <a:p>
            <a:pPr algn="l">
              <a:lnSpc>
                <a:spcPts val="2980"/>
              </a:lnSpc>
              <a:spcBef>
                <a:spcPct val="0"/>
              </a:spcBef>
            </a:pPr>
            <a:r>
              <a:rPr lang="en-US" sz="2128">
                <a:solidFill>
                  <a:srgbClr val="FFFFFF"/>
                </a:solidFill>
                <a:latin typeface="Aileron"/>
                <a:ea typeface="Aileron"/>
                <a:cs typeface="Aileron"/>
                <a:sym typeface="Aileron"/>
              </a:rPr>
              <a:t>GVHD: Nguyen Thanh Son</a:t>
            </a:r>
          </a:p>
        </p:txBody>
      </p:sp>
      <p:pic>
        <p:nvPicPr>
          <p:cNvPr id="17" name="Hình ảnh 16" descr="Ảnh có chứa Đồ họa, biểu tượng, hình mẫu, thiết kế đồ họa&#10;&#10;Nội dung do AI tạo ra có thể không chính xác.">
            <a:extLst>
              <a:ext uri="{FF2B5EF4-FFF2-40B4-BE49-F238E27FC236}">
                <a16:creationId xmlns:a16="http://schemas.microsoft.com/office/drawing/2014/main" id="{36153883-25F3-4841-B65D-818473619B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167188" y="544953"/>
            <a:ext cx="1561768" cy="12624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0-#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par>
                                <p:cTn id="20" presetID="2" presetClass="entr" presetSubtype="2" fill="hold" grpId="0" nodeType="withEffect">
                                  <p:stCondLst>
                                    <p:cond delay="10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6" presetClass="entr" presetSubtype="16" fill="hold" nodeType="withEffect">
                                  <p:stCondLst>
                                    <p:cond delay="1000"/>
                                  </p:stCondLst>
                                  <p:childTnLst>
                                    <p:set>
                                      <p:cBhvr>
                                        <p:cTn id="25" dur="1" fill="hold">
                                          <p:stCondLst>
                                            <p:cond delay="0"/>
                                          </p:stCondLst>
                                        </p:cTn>
                                        <p:tgtEl>
                                          <p:spTgt spid="17"/>
                                        </p:tgtEl>
                                        <p:attrNameLst>
                                          <p:attrName>style.visibility</p:attrName>
                                        </p:attrNameLst>
                                      </p:cBhvr>
                                      <p:to>
                                        <p:strVal val="visible"/>
                                      </p:to>
                                    </p:set>
                                    <p:animEffect transition="in" filter="circle(in)">
                                      <p:cBhvr>
                                        <p:cTn id="26" dur="800"/>
                                        <p:tgtEl>
                                          <p:spTgt spid="17"/>
                                        </p:tgtEl>
                                      </p:cBhvr>
                                    </p:animEffect>
                                  </p:childTnLst>
                                </p:cTn>
                              </p:par>
                              <p:par>
                                <p:cTn id="27" presetID="47" presetClass="entr" presetSubtype="0" fill="hold" grpId="0" nodeType="withEffect">
                                  <p:stCondLst>
                                    <p:cond delay="10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anim calcmode="lin" valueType="num">
                                      <p:cBhvr>
                                        <p:cTn id="30" dur="750" fill="hold"/>
                                        <p:tgtEl>
                                          <p:spTgt spid="5"/>
                                        </p:tgtEl>
                                        <p:attrNameLst>
                                          <p:attrName>ppt_x</p:attrName>
                                        </p:attrNameLst>
                                      </p:cBhvr>
                                      <p:tavLst>
                                        <p:tav tm="0">
                                          <p:val>
                                            <p:strVal val="#ppt_x"/>
                                          </p:val>
                                        </p:tav>
                                        <p:tav tm="100000">
                                          <p:val>
                                            <p:strVal val="#ppt_x"/>
                                          </p:val>
                                        </p:tav>
                                      </p:tavLst>
                                    </p:anim>
                                    <p:anim calcmode="lin" valueType="num">
                                      <p:cBhvr>
                                        <p:cTn id="31" dur="750" fill="hold"/>
                                        <p:tgtEl>
                                          <p:spTgt spid="5"/>
                                        </p:tgtEl>
                                        <p:attrNameLst>
                                          <p:attrName>ppt_y</p:attrName>
                                        </p:attrNameLst>
                                      </p:cBhvr>
                                      <p:tavLst>
                                        <p:tav tm="0">
                                          <p:val>
                                            <p:strVal val="#ppt_y-.1"/>
                                          </p:val>
                                        </p:tav>
                                        <p:tav tm="100000">
                                          <p:val>
                                            <p:strVal val="#ppt_y"/>
                                          </p:val>
                                        </p:tav>
                                      </p:tavLst>
                                    </p:anim>
                                  </p:childTnLst>
                                </p:cTn>
                              </p:par>
                              <p:par>
                                <p:cTn id="32" presetID="22" presetClass="entr" presetSubtype="8" fill="hold" grpId="0" nodeType="withEffect">
                                  <p:stCondLst>
                                    <p:cond delay="100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par>
                                <p:cTn id="35" presetID="22" presetClass="entr" presetSubtype="8" fill="hold" grpId="0" nodeType="withEffect">
                                  <p:stCondLst>
                                    <p:cond delay="100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750"/>
                                        <p:tgtEl>
                                          <p:spTgt spid="10"/>
                                        </p:tgtEl>
                                      </p:cBhvr>
                                    </p:animEffect>
                                  </p:childTnLst>
                                </p:cTn>
                              </p:par>
                              <p:par>
                                <p:cTn id="38" presetID="22" presetClass="entr" presetSubtype="8" fill="hold" grpId="0" nodeType="withEffect">
                                  <p:stCondLst>
                                    <p:cond delay="100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750"/>
                                        <p:tgtEl>
                                          <p:spTgt spid="11"/>
                                        </p:tgtEl>
                                      </p:cBhvr>
                                    </p:animEffect>
                                  </p:childTnLst>
                                </p:cTn>
                              </p:par>
                              <p:par>
                                <p:cTn id="41" presetID="22" presetClass="entr" presetSubtype="8" fill="hold" grpId="0" nodeType="withEffect">
                                  <p:stCondLst>
                                    <p:cond delay="100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P spid="7" grpId="0" animBg="1"/>
      <p:bldP spid="8" grpId="0" animBg="1"/>
      <p:bldP spid="9" grpId="0" animBg="1"/>
      <p:bldP spid="10" grpId="0"/>
      <p:bldP spid="12"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5AB82-BF43-771C-14D2-A7AD7DD6458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AD1697-9CD8-C9D4-DC12-4B09B33D842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FBF88B51-4416-A366-0B32-5321AC74B1E2}"/>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FC9D9F95-F6C7-EEB4-251A-7091A3C1C2E8}"/>
                  </a:ext>
                </a:extLst>
              </p:cNvPr>
              <p:cNvSpPr txBox="1"/>
              <p:nvPr/>
            </p:nvSpPr>
            <p:spPr>
              <a:xfrm>
                <a:off x="1013460" y="2305680"/>
                <a:ext cx="16261080" cy="20568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𝒛</m:t>
                          </m:r>
                        </m:e>
                      </m:d>
                      <m:r>
                        <a:rPr lang="en-US" sz="6600" b="1" i="1">
                          <a:solidFill>
                            <a:schemeClr val="bg1"/>
                          </a:solidFill>
                          <a:latin typeface="Cambria Math" panose="02040503050406030204" pitchFamily="18" charset="0"/>
                        </a:rPr>
                        <m:t>=</m:t>
                      </m:r>
                      <m:f>
                        <m:fPr>
                          <m:ctrlPr>
                            <a:rPr lang="en-US" sz="6600" b="1" i="1" smtClean="0">
                              <a:solidFill>
                                <a:schemeClr val="bg1"/>
                              </a:solidFill>
                              <a:latin typeface="Cambria Math" panose="02040503050406030204" pitchFamily="18" charset="0"/>
                            </a:rPr>
                          </m:ctrlPr>
                        </m:fPr>
                        <m:num>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baseline="30000">
                              <a:solidFill>
                                <a:schemeClr val="bg1"/>
                              </a:solidFill>
                              <a:latin typeface="Cambria Math" panose="02040503050406030204" pitchFamily="18" charset="0"/>
                            </a:rPr>
                            <m:t>𝟐</m:t>
                          </m:r>
                        </m:num>
                        <m:den>
                          <m:r>
                            <a:rPr lang="en-US" sz="6600" b="1" i="1" smtClean="0">
                              <a:solidFill>
                                <a:schemeClr val="bg1"/>
                              </a:solidFill>
                              <a:latin typeface="Cambria Math" panose="02040503050406030204" pitchFamily="18" charset="0"/>
                            </a:rPr>
                            <m:t>𝒛</m:t>
                          </m:r>
                        </m:den>
                      </m:f>
                      <m:r>
                        <a:rPr lang="en-US" sz="6600" b="1" i="1" smtClean="0">
                          <a:solidFill>
                            <a:schemeClr val="bg1"/>
                          </a:solidFill>
                          <a:latin typeface="Cambria Math" panose="02040503050406030204" pitchFamily="18" charset="0"/>
                        </a:rPr>
                        <m:t>+ </m:t>
                      </m:r>
                      <m:rad>
                        <m:radPr>
                          <m:degHide m:val="on"/>
                          <m:ctrlPr>
                            <a:rPr lang="en-US" sz="6600" b="1" i="1" smtClean="0">
                              <a:solidFill>
                                <a:schemeClr val="bg1"/>
                              </a:solidFill>
                              <a:latin typeface="Cambria Math" panose="02040503050406030204" pitchFamily="18" charset="0"/>
                            </a:rPr>
                          </m:ctrlPr>
                        </m:radPr>
                        <m:deg/>
                        <m:e>
                          <m:r>
                            <a:rPr lang="en-US" sz="6600" b="1" i="1" smtClean="0">
                              <a:solidFill>
                                <a:schemeClr val="bg1"/>
                              </a:solidFill>
                              <a:latin typeface="Cambria Math" panose="02040503050406030204" pitchFamily="18" charset="0"/>
                            </a:rPr>
                            <m:t>𝒙</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𝒛</m:t>
                          </m:r>
                        </m:e>
                      </m:rad>
                    </m:oMath>
                  </m:oMathPara>
                </a14:m>
                <a:endParaRPr lang="en-US" sz="2000" b="1" i="1">
                  <a:solidFill>
                    <a:schemeClr val="bg1"/>
                  </a:solidFill>
                </a:endParaRPr>
              </a:p>
            </p:txBody>
          </p:sp>
        </mc:Choice>
        <mc:Fallback xmlns="">
          <p:sp>
            <p:nvSpPr>
              <p:cNvPr id="4" name="Hộp Văn bản 3">
                <a:extLst>
                  <a:ext uri="{FF2B5EF4-FFF2-40B4-BE49-F238E27FC236}">
                    <a16:creationId xmlns:a16="http://schemas.microsoft.com/office/drawing/2014/main" id="{FC9D9F95-F6C7-EEB4-251A-7091A3C1C2E8}"/>
                  </a:ext>
                </a:extLst>
              </p:cNvPr>
              <p:cNvSpPr txBox="1">
                <a:spLocks noRot="1" noChangeAspect="1" noMove="1" noResize="1" noEditPoints="1" noAdjustHandles="1" noChangeArrowheads="1" noChangeShapeType="1" noTextEdit="1"/>
              </p:cNvSpPr>
              <p:nvPr/>
            </p:nvSpPr>
            <p:spPr>
              <a:xfrm>
                <a:off x="1013460" y="2305680"/>
                <a:ext cx="16261080" cy="205684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675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5241" y="0"/>
            <a:ext cx="1830324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6666" b="-6666"/>
            </a:stretch>
          </a:blipFill>
        </p:spPr>
        <p:txBody>
          <a:bodyPr/>
          <a:lstStyle/>
          <a:p>
            <a:endParaRPr lang="en-US"/>
          </a:p>
        </p:txBody>
      </p:sp>
      <p:pic>
        <p:nvPicPr>
          <p:cNvPr id="1030" name="Picture 6" descr="AI and Psi with Paul Werbos">
            <a:extLst>
              <a:ext uri="{FF2B5EF4-FFF2-40B4-BE49-F238E27FC236}">
                <a16:creationId xmlns:a16="http://schemas.microsoft.com/office/drawing/2014/main" id="{A50A2F60-8115-9FD6-A0A8-F2922A6BC2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52" r="49113" b="12980"/>
          <a:stretch/>
        </p:blipFill>
        <p:spPr bwMode="auto">
          <a:xfrm>
            <a:off x="15239" y="1333500"/>
            <a:ext cx="6970759" cy="76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p:cNvPicPr>
          <p:nvPr/>
        </p:nvPicPr>
        <p:blipFill>
          <a:blip r:embed="rId4"/>
          <a:srcRect/>
          <a:stretch>
            <a:fillRect/>
          </a:stretch>
        </p:blipFill>
        <p:spPr>
          <a:xfrm>
            <a:off x="6201716" y="342900"/>
            <a:ext cx="12250885" cy="3933179"/>
          </a:xfrm>
          <a:prstGeom prst="rect">
            <a:avLst/>
          </a:prstGeom>
        </p:spPr>
      </p:pic>
      <p:sp>
        <p:nvSpPr>
          <p:cNvPr id="6" name="TextBox 6"/>
          <p:cNvSpPr txBox="1"/>
          <p:nvPr/>
        </p:nvSpPr>
        <p:spPr>
          <a:xfrm>
            <a:off x="7696200" y="1638300"/>
            <a:ext cx="6675573" cy="2189061"/>
          </a:xfrm>
          <a:prstGeom prst="rect">
            <a:avLst/>
          </a:prstGeom>
        </p:spPr>
        <p:txBody>
          <a:bodyPr lIns="0" tIns="0" rIns="0" bIns="0" rtlCol="0" anchor="t">
            <a:spAutoFit/>
          </a:bodyPr>
          <a:lstStyle/>
          <a:p>
            <a:pPr algn="l">
              <a:lnSpc>
                <a:spcPts val="9000"/>
              </a:lnSpc>
            </a:pPr>
            <a:r>
              <a:rPr lang="en-US" sz="6600">
                <a:solidFill>
                  <a:srgbClr val="FFFFFF"/>
                </a:solidFill>
                <a:latin typeface="HK Modular"/>
                <a:ea typeface="HK Modular"/>
                <a:cs typeface="HK Modular"/>
                <a:sym typeface="HK Modular"/>
              </a:rPr>
              <a:t>CO CHÊ HOAT ĐÔNG</a:t>
            </a:r>
          </a:p>
        </p:txBody>
      </p:sp>
      <p:pic>
        <p:nvPicPr>
          <p:cNvPr id="9" name="Hình ảnh 8">
            <a:extLst>
              <a:ext uri="{FF2B5EF4-FFF2-40B4-BE49-F238E27FC236}">
                <a16:creationId xmlns:a16="http://schemas.microsoft.com/office/drawing/2014/main" id="{785C660C-A4E2-103E-BD81-4F7CF592369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rot="13768687" flipH="1">
            <a:off x="8911560" y="1635119"/>
            <a:ext cx="355264" cy="354075"/>
          </a:xfrm>
          <a:prstGeom prst="rect">
            <a:avLst/>
          </a:prstGeom>
        </p:spPr>
      </p:pic>
      <p:pic>
        <p:nvPicPr>
          <p:cNvPr id="10" name="Hình ảnh 9">
            <a:extLst>
              <a:ext uri="{FF2B5EF4-FFF2-40B4-BE49-F238E27FC236}">
                <a16:creationId xmlns:a16="http://schemas.microsoft.com/office/drawing/2014/main" id="{B7FC4708-69B3-C54B-8B73-24B3913D636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87671" y1="72414" x2="80822" y2="86207"/>
                      </a14:backgroundRemoval>
                    </a14:imgEffect>
                  </a14:imgLayer>
                </a14:imgProps>
              </a:ext>
            </a:extLst>
          </a:blip>
          <a:stretch>
            <a:fillRect/>
          </a:stretch>
        </p:blipFill>
        <p:spPr>
          <a:xfrm rot="668398" flipH="1">
            <a:off x="11587424" y="1492499"/>
            <a:ext cx="244353" cy="269170"/>
          </a:xfrm>
          <a:prstGeom prst="rect">
            <a:avLst/>
          </a:prstGeom>
        </p:spPr>
      </p:pic>
      <p:sp>
        <p:nvSpPr>
          <p:cNvPr id="11" name="TextBox 3">
            <a:extLst>
              <a:ext uri="{FF2B5EF4-FFF2-40B4-BE49-F238E27FC236}">
                <a16:creationId xmlns:a16="http://schemas.microsoft.com/office/drawing/2014/main" id="{F2C13AB2-2531-8F45-EA50-3ECFA0AF659A}"/>
              </a:ext>
            </a:extLst>
          </p:cNvPr>
          <p:cNvSpPr txBox="1"/>
          <p:nvPr/>
        </p:nvSpPr>
        <p:spPr>
          <a:xfrm>
            <a:off x="9448800" y="3198248"/>
            <a:ext cx="257152"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FFFFFF"/>
                </a:solidFill>
                <a:latin typeface="HK Modular"/>
                <a:ea typeface="HK Modular"/>
                <a:cs typeface="HK Modular"/>
                <a:sym typeface="HK Modular"/>
              </a:rPr>
              <a:t>.</a:t>
            </a:r>
          </a:p>
        </p:txBody>
      </p:sp>
      <p:sp>
        <p:nvSpPr>
          <p:cNvPr id="12" name="TextBox 3">
            <a:extLst>
              <a:ext uri="{FF2B5EF4-FFF2-40B4-BE49-F238E27FC236}">
                <a16:creationId xmlns:a16="http://schemas.microsoft.com/office/drawing/2014/main" id="{0AD0AF9B-A18C-A960-EE0E-65A016908753}"/>
              </a:ext>
            </a:extLst>
          </p:cNvPr>
          <p:cNvSpPr txBox="1"/>
          <p:nvPr/>
        </p:nvSpPr>
        <p:spPr>
          <a:xfrm>
            <a:off x="12009216" y="3230561"/>
            <a:ext cx="257152"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FFFFFF"/>
                </a:solidFill>
                <a:latin typeface="HK Modular"/>
                <a:ea typeface="HK Modular"/>
                <a:cs typeface="HK Modular"/>
                <a:sym typeface="HK Modular"/>
              </a:rPr>
              <a:t>.</a:t>
            </a:r>
          </a:p>
        </p:txBody>
      </p:sp>
      <p:sp>
        <p:nvSpPr>
          <p:cNvPr id="13" name="Hộp Văn bản 12">
            <a:extLst>
              <a:ext uri="{FF2B5EF4-FFF2-40B4-BE49-F238E27FC236}">
                <a16:creationId xmlns:a16="http://schemas.microsoft.com/office/drawing/2014/main" id="{5841915E-0649-0124-E0EC-DF00355B81BB}"/>
              </a:ext>
            </a:extLst>
          </p:cNvPr>
          <p:cNvSpPr txBox="1"/>
          <p:nvPr/>
        </p:nvSpPr>
        <p:spPr>
          <a:xfrm>
            <a:off x="7367047" y="5015571"/>
            <a:ext cx="7924800" cy="1754326"/>
          </a:xfrm>
          <a:prstGeom prst="rect">
            <a:avLst/>
          </a:prstGeom>
          <a:noFill/>
        </p:spPr>
        <p:txBody>
          <a:bodyPr wrap="square" rtlCol="0">
            <a:spAutoFit/>
          </a:bodyPr>
          <a:lstStyle/>
          <a:p>
            <a:r>
              <a:rPr lang="en-US" sz="3600" err="1">
                <a:solidFill>
                  <a:schemeClr val="bg1"/>
                </a:solidFill>
                <a:latin typeface="+mj-lt"/>
              </a:rPr>
              <a:t>Gồm</a:t>
            </a:r>
            <a:r>
              <a:rPr lang="en-US" sz="3600">
                <a:solidFill>
                  <a:schemeClr val="bg1"/>
                </a:solidFill>
                <a:latin typeface="+mj-lt"/>
              </a:rPr>
              <a:t> 2 </a:t>
            </a:r>
            <a:r>
              <a:rPr lang="en-US" sz="3600" err="1">
                <a:solidFill>
                  <a:schemeClr val="bg1"/>
                </a:solidFill>
                <a:latin typeface="+mj-lt"/>
              </a:rPr>
              <a:t>quá</a:t>
            </a:r>
            <a:r>
              <a:rPr lang="en-US" sz="3600">
                <a:solidFill>
                  <a:schemeClr val="bg1"/>
                </a:solidFill>
                <a:latin typeface="+mj-lt"/>
              </a:rPr>
              <a:t> </a:t>
            </a:r>
            <a:r>
              <a:rPr lang="en-US" sz="3600" err="1">
                <a:solidFill>
                  <a:schemeClr val="bg1"/>
                </a:solidFill>
                <a:latin typeface="+mj-lt"/>
              </a:rPr>
              <a:t>trình</a:t>
            </a:r>
            <a:r>
              <a:rPr lang="en-US" sz="3600">
                <a:solidFill>
                  <a:schemeClr val="bg1"/>
                </a:solidFill>
                <a:latin typeface="+mj-lt"/>
              </a:rPr>
              <a:t>:</a:t>
            </a:r>
          </a:p>
          <a:p>
            <a:pPr marL="285750" indent="-285750">
              <a:buFont typeface="Arial" panose="020B0604020202020204" pitchFamily="34" charset="0"/>
              <a:buChar char="•"/>
            </a:pPr>
            <a:r>
              <a:rPr lang="en-US" sz="3600">
                <a:solidFill>
                  <a:schemeClr val="bg1"/>
                </a:solidFill>
                <a:latin typeface="+mj-lt"/>
              </a:rPr>
              <a:t>Lan </a:t>
            </a:r>
            <a:r>
              <a:rPr lang="en-US" sz="3600" err="1">
                <a:solidFill>
                  <a:schemeClr val="bg1"/>
                </a:solidFill>
                <a:latin typeface="+mj-lt"/>
              </a:rPr>
              <a:t>truyền</a:t>
            </a:r>
            <a:r>
              <a:rPr lang="en-US" sz="3600">
                <a:solidFill>
                  <a:schemeClr val="bg1"/>
                </a:solidFill>
                <a:latin typeface="+mj-lt"/>
              </a:rPr>
              <a:t> </a:t>
            </a:r>
            <a:r>
              <a:rPr lang="en-US" sz="3600" err="1">
                <a:solidFill>
                  <a:schemeClr val="bg1"/>
                </a:solidFill>
                <a:latin typeface="+mj-lt"/>
              </a:rPr>
              <a:t>tiến</a:t>
            </a:r>
            <a:r>
              <a:rPr lang="en-US" sz="3600">
                <a:solidFill>
                  <a:schemeClr val="bg1"/>
                </a:solidFill>
                <a:latin typeface="+mj-lt"/>
              </a:rPr>
              <a:t> (forward propagation)</a:t>
            </a:r>
          </a:p>
          <a:p>
            <a:pPr marL="285750" indent="-285750">
              <a:buFont typeface="Arial" panose="020B0604020202020204" pitchFamily="34" charset="0"/>
              <a:buChar char="•"/>
            </a:pPr>
            <a:r>
              <a:rPr lang="en-US" sz="3600">
                <a:solidFill>
                  <a:schemeClr val="bg1"/>
                </a:solidFill>
                <a:latin typeface="+mj-lt"/>
              </a:rPr>
              <a:t>Lan </a:t>
            </a:r>
            <a:r>
              <a:rPr lang="en-US" sz="3600" err="1">
                <a:solidFill>
                  <a:schemeClr val="bg1"/>
                </a:solidFill>
                <a:latin typeface="+mj-lt"/>
              </a:rPr>
              <a:t>truyền</a:t>
            </a:r>
            <a:r>
              <a:rPr lang="en-US" sz="3600">
                <a:solidFill>
                  <a:schemeClr val="bg1"/>
                </a:solidFill>
                <a:latin typeface="+mj-lt"/>
              </a:rPr>
              <a:t> </a:t>
            </a:r>
            <a:r>
              <a:rPr lang="en-US" sz="3600" err="1">
                <a:solidFill>
                  <a:schemeClr val="bg1"/>
                </a:solidFill>
                <a:latin typeface="+mj-lt"/>
              </a:rPr>
              <a:t>ngược</a:t>
            </a:r>
            <a:r>
              <a:rPr lang="en-US" sz="3600">
                <a:solidFill>
                  <a:schemeClr val="bg1"/>
                </a:solidFill>
                <a:latin typeface="+mj-lt"/>
              </a:rPr>
              <a:t> (backpropagation)</a:t>
            </a:r>
          </a:p>
        </p:txBody>
      </p:sp>
      <p:sp>
        <p:nvSpPr>
          <p:cNvPr id="14" name="Freeform 20">
            <a:extLst>
              <a:ext uri="{FF2B5EF4-FFF2-40B4-BE49-F238E27FC236}">
                <a16:creationId xmlns:a16="http://schemas.microsoft.com/office/drawing/2014/main" id="{2F62B5CC-BDD1-5D5B-8345-C04447EF3C6E}"/>
              </a:ext>
            </a:extLst>
          </p:cNvPr>
          <p:cNvSpPr/>
          <p:nvPr/>
        </p:nvSpPr>
        <p:spPr>
          <a:xfrm rot="19320537" flipH="1">
            <a:off x="12054952" y="7151141"/>
            <a:ext cx="7367001" cy="4843803"/>
          </a:xfrm>
          <a:custGeom>
            <a:avLst/>
            <a:gdLst/>
            <a:ahLst/>
            <a:cxnLst/>
            <a:rect l="l" t="t" r="r" b="b"/>
            <a:pathLst>
              <a:path w="7367001" h="4843803">
                <a:moveTo>
                  <a:pt x="7367001" y="0"/>
                </a:moveTo>
                <a:lnTo>
                  <a:pt x="0" y="0"/>
                </a:lnTo>
                <a:lnTo>
                  <a:pt x="0" y="4843803"/>
                </a:lnTo>
                <a:lnTo>
                  <a:pt x="7367001" y="4843803"/>
                </a:lnTo>
                <a:lnTo>
                  <a:pt x="7367001"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12F8F-249A-D3A9-0640-BC3625365A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2149BF-E54D-E848-85C3-3AFCF9D345A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6666" b="-6666"/>
            </a:stretch>
          </a:blipFill>
        </p:spPr>
        <p:txBody>
          <a:bodyPr/>
          <a:lstStyle/>
          <a:p>
            <a:endParaRPr lang="en-US"/>
          </a:p>
        </p:txBody>
      </p:sp>
      <p:grpSp>
        <p:nvGrpSpPr>
          <p:cNvPr id="3" name="Group 3">
            <a:extLst>
              <a:ext uri="{FF2B5EF4-FFF2-40B4-BE49-F238E27FC236}">
                <a16:creationId xmlns:a16="http://schemas.microsoft.com/office/drawing/2014/main" id="{17901DA8-083C-1A65-6873-969E949DE027}"/>
              </a:ext>
            </a:extLst>
          </p:cNvPr>
          <p:cNvGrpSpPr/>
          <p:nvPr/>
        </p:nvGrpSpPr>
        <p:grpSpPr>
          <a:xfrm>
            <a:off x="0" y="0"/>
            <a:ext cx="18288000" cy="3589267"/>
            <a:chOff x="0" y="0"/>
            <a:chExt cx="4816593" cy="1291834"/>
          </a:xfrm>
        </p:grpSpPr>
        <p:sp>
          <p:nvSpPr>
            <p:cNvPr id="4" name="Freeform 4">
              <a:extLst>
                <a:ext uri="{FF2B5EF4-FFF2-40B4-BE49-F238E27FC236}">
                  <a16:creationId xmlns:a16="http://schemas.microsoft.com/office/drawing/2014/main" id="{9E08FEF6-B609-4AD5-42A7-91EA488B5467}"/>
                </a:ext>
              </a:extLst>
            </p:cNvPr>
            <p:cNvSpPr/>
            <p:nvPr/>
          </p:nvSpPr>
          <p:spPr>
            <a:xfrm>
              <a:off x="0" y="0"/>
              <a:ext cx="4816592" cy="1291834"/>
            </a:xfrm>
            <a:custGeom>
              <a:avLst/>
              <a:gdLst/>
              <a:ahLst/>
              <a:cxnLst/>
              <a:rect l="l" t="t" r="r" b="b"/>
              <a:pathLst>
                <a:path w="4816592" h="1291834">
                  <a:moveTo>
                    <a:pt x="0" y="0"/>
                  </a:moveTo>
                  <a:lnTo>
                    <a:pt x="4816592" y="0"/>
                  </a:lnTo>
                  <a:lnTo>
                    <a:pt x="4816592" y="1291834"/>
                  </a:lnTo>
                  <a:lnTo>
                    <a:pt x="0" y="1291834"/>
                  </a:lnTo>
                  <a:close/>
                </a:path>
              </a:pathLst>
            </a:custGeom>
            <a:solidFill>
              <a:srgbClr val="5F309B"/>
            </a:solidFill>
          </p:spPr>
          <p:txBody>
            <a:bodyPr/>
            <a:lstStyle/>
            <a:p>
              <a:endParaRPr lang="en-US"/>
            </a:p>
          </p:txBody>
        </p:sp>
        <p:sp>
          <p:nvSpPr>
            <p:cNvPr id="5" name="TextBox 5">
              <a:extLst>
                <a:ext uri="{FF2B5EF4-FFF2-40B4-BE49-F238E27FC236}">
                  <a16:creationId xmlns:a16="http://schemas.microsoft.com/office/drawing/2014/main" id="{99F5A37B-D9C8-09EB-E101-565566A32444}"/>
                </a:ext>
              </a:extLst>
            </p:cNvPr>
            <p:cNvSpPr txBox="1"/>
            <p:nvPr/>
          </p:nvSpPr>
          <p:spPr>
            <a:xfrm>
              <a:off x="0" y="-28575"/>
              <a:ext cx="4816593" cy="1320409"/>
            </a:xfrm>
            <a:prstGeom prst="rect">
              <a:avLst/>
            </a:prstGeom>
          </p:spPr>
          <p:txBody>
            <a:bodyPr lIns="50800" tIns="50800" rIns="50800" bIns="50800" rtlCol="0" anchor="ctr"/>
            <a:lstStyle/>
            <a:p>
              <a:pPr algn="ctr">
                <a:lnSpc>
                  <a:spcPts val="3249"/>
                </a:lnSpc>
              </a:pPr>
              <a:endParaRPr/>
            </a:p>
          </p:txBody>
        </p:sp>
      </p:grpSp>
      <p:sp>
        <p:nvSpPr>
          <p:cNvPr id="9" name="TextBox 9">
            <a:extLst>
              <a:ext uri="{FF2B5EF4-FFF2-40B4-BE49-F238E27FC236}">
                <a16:creationId xmlns:a16="http://schemas.microsoft.com/office/drawing/2014/main" id="{F560FD15-3BB0-4A9D-44DD-4B154778CE2F}"/>
              </a:ext>
            </a:extLst>
          </p:cNvPr>
          <p:cNvSpPr txBox="1"/>
          <p:nvPr/>
        </p:nvSpPr>
        <p:spPr>
          <a:xfrm>
            <a:off x="1028700" y="714622"/>
            <a:ext cx="9589274" cy="2825197"/>
          </a:xfrm>
          <a:prstGeom prst="rect">
            <a:avLst/>
          </a:prstGeom>
        </p:spPr>
        <p:txBody>
          <a:bodyPr lIns="0" tIns="0" rIns="0" bIns="0" rtlCol="0" anchor="t">
            <a:spAutoFit/>
          </a:bodyPr>
          <a:lstStyle/>
          <a:p>
            <a:pPr algn="l">
              <a:lnSpc>
                <a:spcPts val="11340"/>
              </a:lnSpc>
            </a:pPr>
            <a:r>
              <a:rPr lang="en-US" sz="9000">
                <a:solidFill>
                  <a:srgbClr val="FFFFFF"/>
                </a:solidFill>
                <a:latin typeface="HK Modular"/>
                <a:ea typeface="HK Modular"/>
                <a:cs typeface="HK Modular"/>
                <a:sym typeface="HK Modular"/>
              </a:rPr>
              <a:t>LAN TRUYÊN TIÊN</a:t>
            </a:r>
          </a:p>
        </p:txBody>
      </p:sp>
      <p:sp>
        <p:nvSpPr>
          <p:cNvPr id="15" name="TextBox 15">
            <a:extLst>
              <a:ext uri="{FF2B5EF4-FFF2-40B4-BE49-F238E27FC236}">
                <a16:creationId xmlns:a16="http://schemas.microsoft.com/office/drawing/2014/main" id="{F8341615-1033-2FEB-3D37-6B66E49E8132}"/>
              </a:ext>
            </a:extLst>
          </p:cNvPr>
          <p:cNvSpPr txBox="1"/>
          <p:nvPr/>
        </p:nvSpPr>
        <p:spPr>
          <a:xfrm>
            <a:off x="331944" y="3895332"/>
            <a:ext cx="5383056" cy="923330"/>
          </a:xfrm>
          <a:prstGeom prst="rect">
            <a:avLst/>
          </a:prstGeom>
        </p:spPr>
        <p:txBody>
          <a:bodyPr wrap="square" lIns="0" tIns="0" rIns="0" bIns="0" rtlCol="0" anchor="t">
            <a:spAutoFit/>
          </a:bodyPr>
          <a:lstStyle/>
          <a:p>
            <a:pPr algn="ctr">
              <a:lnSpc>
                <a:spcPts val="3639"/>
              </a:lnSpc>
            </a:pPr>
            <a:r>
              <a:rPr lang="en-US" sz="3200">
                <a:solidFill>
                  <a:srgbClr val="FFFFFF"/>
                </a:solidFill>
                <a:latin typeface="+mj-lt"/>
                <a:ea typeface="Aileron"/>
                <a:cs typeface="Aileron"/>
                <a:sym typeface="Aileron"/>
              </a:rPr>
              <a:t>Là </a:t>
            </a:r>
            <a:r>
              <a:rPr lang="en-US" sz="3200" err="1">
                <a:solidFill>
                  <a:srgbClr val="FFFFFF"/>
                </a:solidFill>
                <a:latin typeface="+mj-lt"/>
                <a:ea typeface="Aileron"/>
                <a:cs typeface="Aileron"/>
                <a:sym typeface="Aileron"/>
              </a:rPr>
              <a:t>quá</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trình</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tính</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toán</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tuần</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tự</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từ</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đầu</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vào</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đến</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đầu</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ra</a:t>
            </a:r>
            <a:r>
              <a:rPr lang="en-US" sz="3200">
                <a:solidFill>
                  <a:srgbClr val="FFFFFF"/>
                </a:solidFill>
                <a:latin typeface="+mj-lt"/>
                <a:ea typeface="Aileron"/>
                <a:cs typeface="Aileron"/>
                <a:sym typeface="Aileron"/>
              </a:rPr>
              <a:t> của </a:t>
            </a:r>
            <a:r>
              <a:rPr lang="en-US" sz="3200" err="1">
                <a:solidFill>
                  <a:srgbClr val="FFFFFF"/>
                </a:solidFill>
                <a:latin typeface="+mj-lt"/>
                <a:ea typeface="Aileron"/>
                <a:cs typeface="Aileron"/>
                <a:sym typeface="Aileron"/>
              </a:rPr>
              <a:t>mô</a:t>
            </a:r>
            <a:r>
              <a:rPr lang="en-US" sz="3200">
                <a:solidFill>
                  <a:srgbClr val="FFFFFF"/>
                </a:solidFill>
                <a:latin typeface="+mj-lt"/>
                <a:ea typeface="Aileron"/>
                <a:cs typeface="Aileron"/>
                <a:sym typeface="Aileron"/>
              </a:rPr>
              <a:t> </a:t>
            </a:r>
            <a:r>
              <a:rPr lang="en-US" sz="3200" err="1">
                <a:solidFill>
                  <a:srgbClr val="FFFFFF"/>
                </a:solidFill>
                <a:latin typeface="+mj-lt"/>
                <a:ea typeface="Aileron"/>
                <a:cs typeface="Aileron"/>
                <a:sym typeface="Aileron"/>
              </a:rPr>
              <a:t>hình</a:t>
            </a:r>
            <a:endParaRPr lang="en-US" sz="3200">
              <a:solidFill>
                <a:srgbClr val="FFFFFF"/>
              </a:solidFill>
              <a:latin typeface="+mj-lt"/>
              <a:ea typeface="Aileron"/>
              <a:cs typeface="Aileron"/>
              <a:sym typeface="Aileron"/>
            </a:endParaRPr>
          </a:p>
        </p:txBody>
      </p:sp>
      <p:sp>
        <p:nvSpPr>
          <p:cNvPr id="19" name="Freeform 19">
            <a:extLst>
              <a:ext uri="{FF2B5EF4-FFF2-40B4-BE49-F238E27FC236}">
                <a16:creationId xmlns:a16="http://schemas.microsoft.com/office/drawing/2014/main" id="{C5AE6AF0-2BB0-5C63-20D7-F52EE6955A63}"/>
              </a:ext>
            </a:extLst>
          </p:cNvPr>
          <p:cNvSpPr/>
          <p:nvPr/>
        </p:nvSpPr>
        <p:spPr>
          <a:xfrm>
            <a:off x="12898818" y="2185282"/>
            <a:ext cx="5709883" cy="1204266"/>
          </a:xfrm>
          <a:custGeom>
            <a:avLst/>
            <a:gdLst/>
            <a:ahLst/>
            <a:cxnLst/>
            <a:rect l="l" t="t" r="r" b="b"/>
            <a:pathLst>
              <a:path w="5709883" h="1204266">
                <a:moveTo>
                  <a:pt x="0" y="0"/>
                </a:moveTo>
                <a:lnTo>
                  <a:pt x="5709883" y="0"/>
                </a:lnTo>
                <a:lnTo>
                  <a:pt x="5709883" y="1204267"/>
                </a:lnTo>
                <a:lnTo>
                  <a:pt x="0" y="12042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AC524A43-054F-DCF4-6566-D4A834854EAB}"/>
              </a:ext>
            </a:extLst>
          </p:cNvPr>
          <p:cNvSpPr/>
          <p:nvPr/>
        </p:nvSpPr>
        <p:spPr>
          <a:xfrm flipH="1">
            <a:off x="10834401" y="625760"/>
            <a:ext cx="8942211" cy="1300685"/>
          </a:xfrm>
          <a:custGeom>
            <a:avLst/>
            <a:gdLst/>
            <a:ahLst/>
            <a:cxnLst/>
            <a:rect l="l" t="t" r="r" b="b"/>
            <a:pathLst>
              <a:path w="8942211" h="1300685">
                <a:moveTo>
                  <a:pt x="8942211" y="0"/>
                </a:moveTo>
                <a:lnTo>
                  <a:pt x="0" y="0"/>
                </a:lnTo>
                <a:lnTo>
                  <a:pt x="0" y="1300685"/>
                </a:lnTo>
                <a:lnTo>
                  <a:pt x="8942211" y="1300685"/>
                </a:lnTo>
                <a:lnTo>
                  <a:pt x="8942211"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CDF6438C-92A5-D87B-3C92-E42ED45A3B8F}"/>
              </a:ext>
            </a:extLst>
          </p:cNvPr>
          <p:cNvSpPr/>
          <p:nvPr/>
        </p:nvSpPr>
        <p:spPr>
          <a:xfrm>
            <a:off x="15305506" y="3103064"/>
            <a:ext cx="8942211" cy="1300685"/>
          </a:xfrm>
          <a:custGeom>
            <a:avLst/>
            <a:gdLst/>
            <a:ahLst/>
            <a:cxnLst/>
            <a:rect l="l" t="t" r="r" b="b"/>
            <a:pathLst>
              <a:path w="8942211" h="1300685">
                <a:moveTo>
                  <a:pt x="0" y="0"/>
                </a:moveTo>
                <a:lnTo>
                  <a:pt x="8942211" y="0"/>
                </a:lnTo>
                <a:lnTo>
                  <a:pt x="8942211" y="1300685"/>
                </a:lnTo>
                <a:lnTo>
                  <a:pt x="0" y="13006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22" name="Hình ảnh 21">
            <a:extLst>
              <a:ext uri="{FF2B5EF4-FFF2-40B4-BE49-F238E27FC236}">
                <a16:creationId xmlns:a16="http://schemas.microsoft.com/office/drawing/2014/main" id="{CB1D45E7-A048-B710-668E-FED9A2B93EA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20924238">
            <a:off x="8490243" y="403079"/>
            <a:ext cx="327154" cy="360380"/>
          </a:xfrm>
          <a:prstGeom prst="rect">
            <a:avLst/>
          </a:prstGeom>
        </p:spPr>
      </p:pic>
      <p:pic>
        <p:nvPicPr>
          <p:cNvPr id="23" name="Hình ảnh 22">
            <a:extLst>
              <a:ext uri="{FF2B5EF4-FFF2-40B4-BE49-F238E27FC236}">
                <a16:creationId xmlns:a16="http://schemas.microsoft.com/office/drawing/2014/main" id="{1B84151E-2298-3002-CE69-3DF373CF52D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668398" flipH="1">
            <a:off x="3841308" y="1869497"/>
            <a:ext cx="322796" cy="355580"/>
          </a:xfrm>
          <a:prstGeom prst="rect">
            <a:avLst/>
          </a:prstGeom>
        </p:spPr>
      </p:pic>
      <p:pic>
        <p:nvPicPr>
          <p:cNvPr id="24" name="Picture 3">
            <a:extLst>
              <a:ext uri="{FF2B5EF4-FFF2-40B4-BE49-F238E27FC236}">
                <a16:creationId xmlns:a16="http://schemas.microsoft.com/office/drawing/2014/main" id="{550F8487-F1D5-C473-56E9-AF513F1B6083}"/>
              </a:ext>
            </a:extLst>
          </p:cNvPr>
          <p:cNvPicPr>
            <a:picLocks noChangeAspect="1"/>
          </p:cNvPicPr>
          <p:nvPr/>
        </p:nvPicPr>
        <p:blipFill>
          <a:blip r:embed="rId10"/>
          <a:srcRect/>
          <a:stretch>
            <a:fillRect/>
          </a:stretch>
        </p:blipFill>
        <p:spPr>
          <a:xfrm rot="-5400000">
            <a:off x="12976228" y="8006124"/>
            <a:ext cx="1629650" cy="1820838"/>
          </a:xfrm>
          <a:prstGeom prst="rect">
            <a:avLst/>
          </a:prstGeom>
        </p:spPr>
      </p:pic>
      <p:sp>
        <p:nvSpPr>
          <p:cNvPr id="25" name="Hộp Văn bản 24">
            <a:extLst>
              <a:ext uri="{FF2B5EF4-FFF2-40B4-BE49-F238E27FC236}">
                <a16:creationId xmlns:a16="http://schemas.microsoft.com/office/drawing/2014/main" id="{ECD76369-B4AF-3658-2FE0-0A446D124233}"/>
              </a:ext>
            </a:extLst>
          </p:cNvPr>
          <p:cNvSpPr txBox="1"/>
          <p:nvPr/>
        </p:nvSpPr>
        <p:spPr>
          <a:xfrm>
            <a:off x="9446484" y="8295686"/>
            <a:ext cx="3489299" cy="1200329"/>
          </a:xfrm>
          <a:prstGeom prst="rect">
            <a:avLst/>
          </a:prstGeom>
          <a:noFill/>
        </p:spPr>
        <p:txBody>
          <a:bodyPr wrap="square" rtlCol="0">
            <a:spAutoFit/>
          </a:bodyPr>
          <a:lstStyle/>
          <a:p>
            <a:r>
              <a:rPr lang="en-US" sz="7200" b="1">
                <a:solidFill>
                  <a:srgbClr val="C29BFF"/>
                </a:solidFill>
                <a:latin typeface="HK Modular" panose="020B0604020202020204" charset="0"/>
              </a:rPr>
              <a:t>X + Y</a:t>
            </a:r>
          </a:p>
        </p:txBody>
      </p:sp>
      <p:sp>
        <p:nvSpPr>
          <p:cNvPr id="26" name="Hộp Văn bản 25">
            <a:extLst>
              <a:ext uri="{FF2B5EF4-FFF2-40B4-BE49-F238E27FC236}">
                <a16:creationId xmlns:a16="http://schemas.microsoft.com/office/drawing/2014/main" id="{D5E38918-CAE0-174A-8ECD-DE25F1B2BE01}"/>
              </a:ext>
            </a:extLst>
          </p:cNvPr>
          <p:cNvSpPr txBox="1"/>
          <p:nvPr/>
        </p:nvSpPr>
        <p:spPr>
          <a:xfrm>
            <a:off x="14891017" y="8316378"/>
            <a:ext cx="1109522" cy="1200329"/>
          </a:xfrm>
          <a:prstGeom prst="rect">
            <a:avLst/>
          </a:prstGeom>
          <a:noFill/>
        </p:spPr>
        <p:txBody>
          <a:bodyPr wrap="square" rtlCol="0">
            <a:spAutoFit/>
          </a:bodyPr>
          <a:lstStyle/>
          <a:p>
            <a:r>
              <a:rPr lang="en-US" sz="7200" b="1">
                <a:solidFill>
                  <a:srgbClr val="C29BFF"/>
                </a:solidFill>
                <a:latin typeface="HK Modular" panose="020B0604020202020204" charset="0"/>
              </a:rPr>
              <a:t>M</a:t>
            </a:r>
          </a:p>
        </p:txBody>
      </p:sp>
      <p:grpSp>
        <p:nvGrpSpPr>
          <p:cNvPr id="7" name="Nhóm 6">
            <a:extLst>
              <a:ext uri="{FF2B5EF4-FFF2-40B4-BE49-F238E27FC236}">
                <a16:creationId xmlns:a16="http://schemas.microsoft.com/office/drawing/2014/main" id="{9976C8BC-6617-DD08-2A14-A9FA1528D5AE}"/>
              </a:ext>
            </a:extLst>
          </p:cNvPr>
          <p:cNvGrpSpPr/>
          <p:nvPr/>
        </p:nvGrpSpPr>
        <p:grpSpPr>
          <a:xfrm>
            <a:off x="326082" y="5143500"/>
            <a:ext cx="7717951" cy="1611075"/>
            <a:chOff x="326082" y="5143500"/>
            <a:chExt cx="7717951" cy="1611075"/>
          </a:xfrm>
        </p:grpSpPr>
        <p:sp>
          <p:nvSpPr>
            <p:cNvPr id="17" name="TextBox 17">
              <a:extLst>
                <a:ext uri="{FF2B5EF4-FFF2-40B4-BE49-F238E27FC236}">
                  <a16:creationId xmlns:a16="http://schemas.microsoft.com/office/drawing/2014/main" id="{19E3F4CC-2F60-C5BC-CE42-1524D051BCB6}"/>
                </a:ext>
              </a:extLst>
            </p:cNvPr>
            <p:cNvSpPr txBox="1"/>
            <p:nvPr/>
          </p:nvSpPr>
          <p:spPr>
            <a:xfrm>
              <a:off x="326082" y="5385309"/>
              <a:ext cx="6145056" cy="384721"/>
            </a:xfrm>
            <a:prstGeom prst="rect">
              <a:avLst/>
            </a:prstGeom>
          </p:spPr>
          <p:txBody>
            <a:bodyPr wrap="square" lIns="0" tIns="0" rIns="0" bIns="0" rtlCol="0" anchor="t">
              <a:spAutoFit/>
            </a:bodyPr>
            <a:lstStyle/>
            <a:p>
              <a:pPr algn="ctr">
                <a:lnSpc>
                  <a:spcPts val="3000"/>
                </a:lnSpc>
              </a:pPr>
              <a:r>
                <a:rPr lang="en-US" sz="2500" err="1">
                  <a:solidFill>
                    <a:srgbClr val="01FFFF"/>
                  </a:solidFill>
                  <a:latin typeface="HK Modular"/>
                  <a:ea typeface="HK Modular"/>
                  <a:cs typeface="HK Modular"/>
                  <a:sym typeface="HK Modular"/>
                </a:rPr>
                <a:t>Tính</a:t>
              </a:r>
              <a:r>
                <a:rPr lang="en-US" sz="2500">
                  <a:solidFill>
                    <a:srgbClr val="01FFFF"/>
                  </a:solidFill>
                  <a:latin typeface="HK Modular"/>
                  <a:ea typeface="HK Modular"/>
                  <a:cs typeface="HK Modular"/>
                  <a:sym typeface="HK Modular"/>
                </a:rPr>
                <a:t> </a:t>
              </a:r>
              <a:r>
                <a:rPr lang="en-US" sz="2500" err="1">
                  <a:solidFill>
                    <a:srgbClr val="01FFFF"/>
                  </a:solidFill>
                  <a:latin typeface="HK Modular"/>
                  <a:ea typeface="HK Modular"/>
                  <a:cs typeface="HK Modular"/>
                  <a:sym typeface="HK Modular"/>
                </a:rPr>
                <a:t>giá</a:t>
              </a:r>
              <a:r>
                <a:rPr lang="en-US" sz="2500">
                  <a:solidFill>
                    <a:srgbClr val="01FFFF"/>
                  </a:solidFill>
                  <a:latin typeface="HK Modular"/>
                  <a:ea typeface="HK Modular"/>
                  <a:cs typeface="HK Modular"/>
                  <a:sym typeface="HK Modular"/>
                </a:rPr>
                <a:t> tri tai </a:t>
              </a:r>
              <a:r>
                <a:rPr lang="en-US" sz="2500" err="1">
                  <a:solidFill>
                    <a:srgbClr val="01FFFF"/>
                  </a:solidFill>
                  <a:latin typeface="HK Modular"/>
                  <a:ea typeface="HK Modular"/>
                  <a:cs typeface="HK Modular"/>
                  <a:sym typeface="HK Modular"/>
                </a:rPr>
                <a:t>môi</a:t>
              </a:r>
              <a:r>
                <a:rPr lang="en-US" sz="2500">
                  <a:solidFill>
                    <a:srgbClr val="01FFFF"/>
                  </a:solidFill>
                  <a:latin typeface="HK Modular"/>
                  <a:ea typeface="HK Modular"/>
                  <a:cs typeface="HK Modular"/>
                  <a:sym typeface="HK Modular"/>
                </a:rPr>
                <a:t> </a:t>
              </a:r>
              <a:r>
                <a:rPr lang="en-US" sz="2500" err="1">
                  <a:solidFill>
                    <a:srgbClr val="01FFFF"/>
                  </a:solidFill>
                  <a:latin typeface="HK Modular"/>
                  <a:ea typeface="HK Modular"/>
                  <a:cs typeface="HK Modular"/>
                  <a:sym typeface="HK Modular"/>
                </a:rPr>
                <a:t>nút</a:t>
              </a:r>
              <a:endParaRPr lang="en-US" sz="2500">
                <a:solidFill>
                  <a:srgbClr val="01FFFF"/>
                </a:solidFill>
                <a:latin typeface="HK Modular"/>
                <a:ea typeface="HK Modular"/>
                <a:cs typeface="HK Modular"/>
                <a:sym typeface="HK Modular"/>
              </a:endParaRPr>
            </a:p>
          </p:txBody>
        </p:sp>
        <p:sp>
          <p:nvSpPr>
            <p:cNvPr id="27" name="TextBox 17">
              <a:extLst>
                <a:ext uri="{FF2B5EF4-FFF2-40B4-BE49-F238E27FC236}">
                  <a16:creationId xmlns:a16="http://schemas.microsoft.com/office/drawing/2014/main" id="{135F4CF9-CEE8-380E-FFCE-F121AB3F8F15}"/>
                </a:ext>
              </a:extLst>
            </p:cNvPr>
            <p:cNvSpPr txBox="1"/>
            <p:nvPr/>
          </p:nvSpPr>
          <p:spPr>
            <a:xfrm>
              <a:off x="3181914" y="5464703"/>
              <a:ext cx="298848" cy="384721"/>
            </a:xfrm>
            <a:prstGeom prst="rect">
              <a:avLst/>
            </a:prstGeom>
          </p:spPr>
          <p:txBody>
            <a:bodyPr wrap="square" lIns="0" tIns="0" rIns="0" bIns="0" rtlCol="0" anchor="t">
              <a:spAutoFit/>
            </a:bodyPr>
            <a:lstStyle/>
            <a:p>
              <a:pPr algn="ctr">
                <a:lnSpc>
                  <a:spcPts val="3000"/>
                </a:lnSpc>
              </a:pPr>
              <a:r>
                <a:rPr lang="en-US" sz="2500">
                  <a:solidFill>
                    <a:srgbClr val="01FFFF"/>
                  </a:solidFill>
                  <a:latin typeface="HK Modular"/>
                  <a:ea typeface="HK Modular"/>
                  <a:cs typeface="HK Modular"/>
                  <a:sym typeface="HK Modular"/>
                </a:rPr>
                <a:t>.</a:t>
              </a:r>
            </a:p>
          </p:txBody>
        </p:sp>
        <p:sp>
          <p:nvSpPr>
            <p:cNvPr id="28" name="TextBox 17">
              <a:extLst>
                <a:ext uri="{FF2B5EF4-FFF2-40B4-BE49-F238E27FC236}">
                  <a16:creationId xmlns:a16="http://schemas.microsoft.com/office/drawing/2014/main" id="{6F548001-072F-AEEF-CA02-1E60FBEF20F2}"/>
                </a:ext>
              </a:extLst>
            </p:cNvPr>
            <p:cNvSpPr txBox="1"/>
            <p:nvPr/>
          </p:nvSpPr>
          <p:spPr>
            <a:xfrm>
              <a:off x="3877900" y="5479891"/>
              <a:ext cx="298848" cy="384721"/>
            </a:xfrm>
            <a:prstGeom prst="rect">
              <a:avLst/>
            </a:prstGeom>
          </p:spPr>
          <p:txBody>
            <a:bodyPr wrap="square" lIns="0" tIns="0" rIns="0" bIns="0" rtlCol="0" anchor="t">
              <a:spAutoFit/>
            </a:bodyPr>
            <a:lstStyle/>
            <a:p>
              <a:pPr algn="ctr">
                <a:lnSpc>
                  <a:spcPts val="3000"/>
                </a:lnSpc>
              </a:pPr>
              <a:r>
                <a:rPr lang="en-US" sz="2500">
                  <a:solidFill>
                    <a:srgbClr val="01FFFF"/>
                  </a:solidFill>
                  <a:latin typeface="HK Modular"/>
                  <a:ea typeface="HK Modular"/>
                  <a:cs typeface="HK Modular"/>
                  <a:sym typeface="HK Modular"/>
                </a:rPr>
                <a:t>.</a:t>
              </a:r>
            </a:p>
          </p:txBody>
        </p:sp>
        <p:sp>
          <p:nvSpPr>
            <p:cNvPr id="29" name="TextBox 17">
              <a:extLst>
                <a:ext uri="{FF2B5EF4-FFF2-40B4-BE49-F238E27FC236}">
                  <a16:creationId xmlns:a16="http://schemas.microsoft.com/office/drawing/2014/main" id="{64FA88A1-4285-4201-11ED-C723E14A84A3}"/>
                </a:ext>
              </a:extLst>
            </p:cNvPr>
            <p:cNvSpPr txBox="1"/>
            <p:nvPr/>
          </p:nvSpPr>
          <p:spPr>
            <a:xfrm>
              <a:off x="4320630" y="5143500"/>
              <a:ext cx="1371600" cy="384721"/>
            </a:xfrm>
            <a:prstGeom prst="rect">
              <a:avLst/>
            </a:prstGeom>
          </p:spPr>
          <p:txBody>
            <a:bodyPr wrap="square" lIns="0" tIns="0" rIns="0" bIns="0" rtlCol="0" anchor="t">
              <a:spAutoFit/>
            </a:bodyPr>
            <a:lstStyle/>
            <a:p>
              <a:pPr algn="ctr">
                <a:lnSpc>
                  <a:spcPts val="3000"/>
                </a:lnSpc>
              </a:pPr>
              <a:r>
                <a:rPr lang="en-US" sz="2500" b="1">
                  <a:solidFill>
                    <a:srgbClr val="01FFFF"/>
                  </a:solidFill>
                  <a:latin typeface="+mj-lt"/>
                  <a:ea typeface="HK Modular"/>
                  <a:cs typeface="HK Modular"/>
                  <a:sym typeface="HK Modular"/>
                </a:rPr>
                <a:t>~</a:t>
              </a:r>
            </a:p>
          </p:txBody>
        </p:sp>
        <p:sp>
          <p:nvSpPr>
            <p:cNvPr id="6" name="TextBox 17">
              <a:extLst>
                <a:ext uri="{FF2B5EF4-FFF2-40B4-BE49-F238E27FC236}">
                  <a16:creationId xmlns:a16="http://schemas.microsoft.com/office/drawing/2014/main" id="{C73B1B3B-18F6-A3DC-E3FA-234422484424}"/>
                </a:ext>
              </a:extLst>
            </p:cNvPr>
            <p:cNvSpPr txBox="1"/>
            <p:nvPr/>
          </p:nvSpPr>
          <p:spPr>
            <a:xfrm>
              <a:off x="4888700" y="6369854"/>
              <a:ext cx="298848" cy="384721"/>
            </a:xfrm>
            <a:prstGeom prst="rect">
              <a:avLst/>
            </a:prstGeom>
          </p:spPr>
          <p:txBody>
            <a:bodyPr wrap="square" lIns="0" tIns="0" rIns="0" bIns="0" rtlCol="0" anchor="t">
              <a:spAutoFit/>
            </a:bodyPr>
            <a:lstStyle/>
            <a:p>
              <a:pPr algn="ctr">
                <a:lnSpc>
                  <a:spcPts val="3000"/>
                </a:lnSpc>
              </a:pPr>
              <a:r>
                <a:rPr lang="en-US" sz="2500">
                  <a:solidFill>
                    <a:srgbClr val="01FFFF"/>
                  </a:solidFill>
                  <a:latin typeface="HK Modular"/>
                  <a:ea typeface="HK Modular"/>
                  <a:cs typeface="HK Modular"/>
                  <a:sym typeface="HK Modular"/>
                </a:rPr>
                <a:t>.</a:t>
              </a:r>
            </a:p>
          </p:txBody>
        </p:sp>
        <p:grpSp>
          <p:nvGrpSpPr>
            <p:cNvPr id="35" name="Nhóm 34">
              <a:extLst>
                <a:ext uri="{FF2B5EF4-FFF2-40B4-BE49-F238E27FC236}">
                  <a16:creationId xmlns:a16="http://schemas.microsoft.com/office/drawing/2014/main" id="{195C1102-C4CA-CA23-DF26-ABC627125287}"/>
                </a:ext>
              </a:extLst>
            </p:cNvPr>
            <p:cNvGrpSpPr/>
            <p:nvPr/>
          </p:nvGrpSpPr>
          <p:grpSpPr>
            <a:xfrm>
              <a:off x="346795" y="6056826"/>
              <a:ext cx="7697238" cy="577081"/>
              <a:chOff x="322184" y="6692027"/>
              <a:chExt cx="7697238" cy="577081"/>
            </a:xfrm>
          </p:grpSpPr>
          <p:sp>
            <p:nvSpPr>
              <p:cNvPr id="11" name="TextBox 11">
                <a:extLst>
                  <a:ext uri="{FF2B5EF4-FFF2-40B4-BE49-F238E27FC236}">
                    <a16:creationId xmlns:a16="http://schemas.microsoft.com/office/drawing/2014/main" id="{C2CE57FD-7C1E-4113-0DBD-3C7BDD1E8B9B}"/>
                  </a:ext>
                </a:extLst>
              </p:cNvPr>
              <p:cNvSpPr txBox="1"/>
              <p:nvPr/>
            </p:nvSpPr>
            <p:spPr>
              <a:xfrm>
                <a:off x="371406" y="6884387"/>
                <a:ext cx="7648016" cy="384721"/>
              </a:xfrm>
              <a:prstGeom prst="rect">
                <a:avLst/>
              </a:prstGeom>
            </p:spPr>
            <p:txBody>
              <a:bodyPr wrap="square" lIns="0" tIns="0" rIns="0" bIns="0" rtlCol="0" anchor="t">
                <a:spAutoFit/>
              </a:bodyPr>
              <a:lstStyle/>
              <a:p>
                <a:pPr algn="ctr">
                  <a:lnSpc>
                    <a:spcPts val="3000"/>
                  </a:lnSpc>
                </a:pPr>
                <a:r>
                  <a:rPr lang="en-US" sz="2500">
                    <a:solidFill>
                      <a:srgbClr val="01FFFF"/>
                    </a:solidFill>
                    <a:latin typeface="HK Modular"/>
                    <a:ea typeface="HK Modular"/>
                    <a:cs typeface="HK Modular"/>
                    <a:sym typeface="HK Modular"/>
                  </a:rPr>
                  <a:t>LUU TRU CÁC GIÁ TRI TRUNG GIAN</a:t>
                </a:r>
              </a:p>
            </p:txBody>
          </p:sp>
          <p:sp>
            <p:nvSpPr>
              <p:cNvPr id="30" name="TextBox 17">
                <a:extLst>
                  <a:ext uri="{FF2B5EF4-FFF2-40B4-BE49-F238E27FC236}">
                    <a16:creationId xmlns:a16="http://schemas.microsoft.com/office/drawing/2014/main" id="{EA54C350-3687-393F-DD6E-E03C0544717E}"/>
                  </a:ext>
                </a:extLst>
              </p:cNvPr>
              <p:cNvSpPr txBox="1"/>
              <p:nvPr/>
            </p:nvSpPr>
            <p:spPr>
              <a:xfrm rot="11726659">
                <a:off x="322184" y="6692027"/>
                <a:ext cx="1371600" cy="384721"/>
              </a:xfrm>
              <a:prstGeom prst="rect">
                <a:avLst/>
              </a:prstGeom>
            </p:spPr>
            <p:txBody>
              <a:bodyPr wrap="square" lIns="0" tIns="0" rIns="0" bIns="0" rtlCol="0" anchor="t">
                <a:spAutoFit/>
              </a:bodyPr>
              <a:lstStyle/>
              <a:p>
                <a:pPr algn="ctr">
                  <a:lnSpc>
                    <a:spcPts val="3000"/>
                  </a:lnSpc>
                </a:pPr>
                <a:r>
                  <a:rPr lang="en-US" sz="2500" b="1">
                    <a:solidFill>
                      <a:srgbClr val="01FFFF"/>
                    </a:solidFill>
                    <a:latin typeface="+mj-lt"/>
                    <a:ea typeface="HK Modular"/>
                    <a:cs typeface="HK Modular"/>
                    <a:sym typeface="HK Modular"/>
                  </a:rPr>
                  <a:t>‘</a:t>
                </a:r>
              </a:p>
            </p:txBody>
          </p:sp>
          <p:sp>
            <p:nvSpPr>
              <p:cNvPr id="31" name="TextBox 17">
                <a:extLst>
                  <a:ext uri="{FF2B5EF4-FFF2-40B4-BE49-F238E27FC236}">
                    <a16:creationId xmlns:a16="http://schemas.microsoft.com/office/drawing/2014/main" id="{F24984D0-CEE4-F2E5-F522-A10775F365BF}"/>
                  </a:ext>
                </a:extLst>
              </p:cNvPr>
              <p:cNvSpPr txBox="1"/>
              <p:nvPr/>
            </p:nvSpPr>
            <p:spPr>
              <a:xfrm rot="11726659">
                <a:off x="1573532" y="6692027"/>
                <a:ext cx="1371600" cy="384721"/>
              </a:xfrm>
              <a:prstGeom prst="rect">
                <a:avLst/>
              </a:prstGeom>
            </p:spPr>
            <p:txBody>
              <a:bodyPr wrap="square" lIns="0" tIns="0" rIns="0" bIns="0" rtlCol="0" anchor="t">
                <a:spAutoFit/>
              </a:bodyPr>
              <a:lstStyle/>
              <a:p>
                <a:pPr algn="ctr">
                  <a:lnSpc>
                    <a:spcPts val="3000"/>
                  </a:lnSpc>
                </a:pPr>
                <a:r>
                  <a:rPr lang="en-US" sz="2500" b="1">
                    <a:solidFill>
                      <a:srgbClr val="01FFFF"/>
                    </a:solidFill>
                    <a:latin typeface="+mj-lt"/>
                    <a:ea typeface="HK Modular"/>
                    <a:cs typeface="HK Modular"/>
                    <a:sym typeface="HK Modular"/>
                  </a:rPr>
                  <a:t>‘</a:t>
                </a:r>
              </a:p>
            </p:txBody>
          </p:sp>
          <p:sp>
            <p:nvSpPr>
              <p:cNvPr id="32" name="TextBox 17">
                <a:extLst>
                  <a:ext uri="{FF2B5EF4-FFF2-40B4-BE49-F238E27FC236}">
                    <a16:creationId xmlns:a16="http://schemas.microsoft.com/office/drawing/2014/main" id="{0A158A58-F621-1857-6D57-5F6EC9223EE4}"/>
                  </a:ext>
                </a:extLst>
              </p:cNvPr>
              <p:cNvSpPr txBox="1"/>
              <p:nvPr/>
            </p:nvSpPr>
            <p:spPr>
              <a:xfrm>
                <a:off x="1405852" y="6711825"/>
                <a:ext cx="1371600" cy="384721"/>
              </a:xfrm>
              <a:prstGeom prst="rect">
                <a:avLst/>
              </a:prstGeom>
            </p:spPr>
            <p:txBody>
              <a:bodyPr wrap="square" lIns="0" tIns="0" rIns="0" bIns="0" rtlCol="0" anchor="t">
                <a:spAutoFit/>
              </a:bodyPr>
              <a:lstStyle/>
              <a:p>
                <a:pPr algn="ctr">
                  <a:lnSpc>
                    <a:spcPts val="3000"/>
                  </a:lnSpc>
                </a:pPr>
                <a:r>
                  <a:rPr lang="en-US" sz="2500" b="1">
                    <a:solidFill>
                      <a:srgbClr val="01FFFF"/>
                    </a:solidFill>
                    <a:latin typeface="+mj-lt"/>
                    <a:ea typeface="HK Modular"/>
                    <a:cs typeface="HK Modular"/>
                    <a:sym typeface="HK Modular"/>
                  </a:rPr>
                  <a:t>~</a:t>
                </a:r>
              </a:p>
            </p:txBody>
          </p:sp>
        </p:grpSp>
      </p:grpSp>
      <p:sp>
        <p:nvSpPr>
          <p:cNvPr id="36" name="Hộp Văn bản 35">
            <a:extLst>
              <a:ext uri="{FF2B5EF4-FFF2-40B4-BE49-F238E27FC236}">
                <a16:creationId xmlns:a16="http://schemas.microsoft.com/office/drawing/2014/main" id="{EFBE5D02-7514-E63C-26C2-25152B68066B}"/>
              </a:ext>
            </a:extLst>
          </p:cNvPr>
          <p:cNvSpPr txBox="1"/>
          <p:nvPr/>
        </p:nvSpPr>
        <p:spPr>
          <a:xfrm>
            <a:off x="371613" y="7922103"/>
            <a:ext cx="3489299" cy="1569660"/>
          </a:xfrm>
          <a:prstGeom prst="rect">
            <a:avLst/>
          </a:prstGeom>
          <a:noFill/>
        </p:spPr>
        <p:txBody>
          <a:bodyPr wrap="square" rtlCol="0">
            <a:spAutoFit/>
          </a:bodyPr>
          <a:lstStyle/>
          <a:p>
            <a:r>
              <a:rPr lang="en-US" sz="7200" b="1">
                <a:solidFill>
                  <a:srgbClr val="C29BFF"/>
                </a:solidFill>
                <a:latin typeface="HK Modular" panose="020B0604020202020204" charset="0"/>
              </a:rPr>
              <a:t>A </a:t>
            </a:r>
            <a:r>
              <a:rPr lang="en-US" sz="9600" b="1">
                <a:solidFill>
                  <a:srgbClr val="C29BFF"/>
                </a:solidFill>
                <a:latin typeface=".VnHelvetInsH" panose="020B7200000000000000" pitchFamily="34" charset="0"/>
              </a:rPr>
              <a:t>*</a:t>
            </a:r>
            <a:r>
              <a:rPr lang="en-US" sz="7200" b="1">
                <a:solidFill>
                  <a:srgbClr val="C29BFF"/>
                </a:solidFill>
                <a:latin typeface="HK Modular" panose="020B0604020202020204" charset="0"/>
              </a:rPr>
              <a:t> B</a:t>
            </a:r>
          </a:p>
        </p:txBody>
      </p:sp>
      <p:pic>
        <p:nvPicPr>
          <p:cNvPr id="37" name="Picture 3">
            <a:extLst>
              <a:ext uri="{FF2B5EF4-FFF2-40B4-BE49-F238E27FC236}">
                <a16:creationId xmlns:a16="http://schemas.microsoft.com/office/drawing/2014/main" id="{3F077C86-ABEC-4580-6669-5D21B096AF7E}"/>
              </a:ext>
            </a:extLst>
          </p:cNvPr>
          <p:cNvPicPr>
            <a:picLocks noChangeAspect="1"/>
          </p:cNvPicPr>
          <p:nvPr/>
        </p:nvPicPr>
        <p:blipFill>
          <a:blip r:embed="rId10"/>
          <a:srcRect/>
          <a:stretch>
            <a:fillRect/>
          </a:stretch>
        </p:blipFill>
        <p:spPr>
          <a:xfrm rot="-5400000">
            <a:off x="3505805" y="7875883"/>
            <a:ext cx="1629650" cy="1820838"/>
          </a:xfrm>
          <a:prstGeom prst="rect">
            <a:avLst/>
          </a:prstGeom>
        </p:spPr>
      </p:pic>
      <p:sp>
        <p:nvSpPr>
          <p:cNvPr id="38" name="Hộp Văn bản 37">
            <a:extLst>
              <a:ext uri="{FF2B5EF4-FFF2-40B4-BE49-F238E27FC236}">
                <a16:creationId xmlns:a16="http://schemas.microsoft.com/office/drawing/2014/main" id="{722BDDB2-E343-E0BB-A7DC-BD2937AAEA7F}"/>
              </a:ext>
            </a:extLst>
          </p:cNvPr>
          <p:cNvSpPr txBox="1"/>
          <p:nvPr/>
        </p:nvSpPr>
        <p:spPr>
          <a:xfrm>
            <a:off x="5460132" y="8291434"/>
            <a:ext cx="1109522" cy="1200329"/>
          </a:xfrm>
          <a:prstGeom prst="rect">
            <a:avLst/>
          </a:prstGeom>
          <a:noFill/>
        </p:spPr>
        <p:txBody>
          <a:bodyPr wrap="square" rtlCol="0">
            <a:spAutoFit/>
          </a:bodyPr>
          <a:lstStyle/>
          <a:p>
            <a:r>
              <a:rPr lang="en-US" sz="7200" b="1">
                <a:solidFill>
                  <a:srgbClr val="C29BFF"/>
                </a:solidFill>
                <a:latin typeface="HK Modular" panose="020B0604020202020204" charset="0"/>
              </a:rPr>
              <a:t>X</a:t>
            </a:r>
          </a:p>
        </p:txBody>
      </p:sp>
    </p:spTree>
    <p:extLst>
      <p:ext uri="{BB962C8B-B14F-4D97-AF65-F5344CB8AC3E}">
        <p14:creationId xmlns:p14="http://schemas.microsoft.com/office/powerpoint/2010/main" val="10044274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AE89B-A065-6689-F50A-E63091F453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7651609-7DEB-6F87-067D-97EECF2A37A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grpSp>
        <p:nvGrpSpPr>
          <p:cNvPr id="3" name="Group 3">
            <a:extLst>
              <a:ext uri="{FF2B5EF4-FFF2-40B4-BE49-F238E27FC236}">
                <a16:creationId xmlns:a16="http://schemas.microsoft.com/office/drawing/2014/main" id="{C2CA49D5-1B87-4E2C-2E80-4717117C77C9}"/>
              </a:ext>
            </a:extLst>
          </p:cNvPr>
          <p:cNvGrpSpPr/>
          <p:nvPr/>
        </p:nvGrpSpPr>
        <p:grpSpPr>
          <a:xfrm>
            <a:off x="0" y="0"/>
            <a:ext cx="18288000" cy="2557762"/>
            <a:chOff x="0" y="0"/>
            <a:chExt cx="4816593" cy="1291834"/>
          </a:xfrm>
        </p:grpSpPr>
        <p:sp>
          <p:nvSpPr>
            <p:cNvPr id="4" name="Freeform 4">
              <a:extLst>
                <a:ext uri="{FF2B5EF4-FFF2-40B4-BE49-F238E27FC236}">
                  <a16:creationId xmlns:a16="http://schemas.microsoft.com/office/drawing/2014/main" id="{06946E28-473C-1C3F-5867-B2FBA566058E}"/>
                </a:ext>
              </a:extLst>
            </p:cNvPr>
            <p:cNvSpPr/>
            <p:nvPr/>
          </p:nvSpPr>
          <p:spPr>
            <a:xfrm>
              <a:off x="0" y="0"/>
              <a:ext cx="4816592" cy="1291834"/>
            </a:xfrm>
            <a:custGeom>
              <a:avLst/>
              <a:gdLst/>
              <a:ahLst/>
              <a:cxnLst/>
              <a:rect l="l" t="t" r="r" b="b"/>
              <a:pathLst>
                <a:path w="4816592" h="1291834">
                  <a:moveTo>
                    <a:pt x="0" y="0"/>
                  </a:moveTo>
                  <a:lnTo>
                    <a:pt x="4816592" y="0"/>
                  </a:lnTo>
                  <a:lnTo>
                    <a:pt x="4816592" y="1291834"/>
                  </a:lnTo>
                  <a:lnTo>
                    <a:pt x="0" y="1291834"/>
                  </a:lnTo>
                  <a:close/>
                </a:path>
              </a:pathLst>
            </a:custGeom>
            <a:solidFill>
              <a:srgbClr val="5F309B"/>
            </a:solidFill>
          </p:spPr>
          <p:txBody>
            <a:bodyPr/>
            <a:lstStyle/>
            <a:p>
              <a:endParaRPr lang="en-US"/>
            </a:p>
          </p:txBody>
        </p:sp>
        <p:sp>
          <p:nvSpPr>
            <p:cNvPr id="5" name="TextBox 5">
              <a:extLst>
                <a:ext uri="{FF2B5EF4-FFF2-40B4-BE49-F238E27FC236}">
                  <a16:creationId xmlns:a16="http://schemas.microsoft.com/office/drawing/2014/main" id="{0A9DEDF8-2502-3B16-5951-8E74B9F8D098}"/>
                </a:ext>
              </a:extLst>
            </p:cNvPr>
            <p:cNvSpPr txBox="1"/>
            <p:nvPr/>
          </p:nvSpPr>
          <p:spPr>
            <a:xfrm>
              <a:off x="0" y="-28575"/>
              <a:ext cx="4816593" cy="1320409"/>
            </a:xfrm>
            <a:prstGeom prst="rect">
              <a:avLst/>
            </a:prstGeom>
          </p:spPr>
          <p:txBody>
            <a:bodyPr lIns="50800" tIns="50800" rIns="50800" bIns="50800" rtlCol="0" anchor="ctr"/>
            <a:lstStyle/>
            <a:p>
              <a:pPr algn="ctr">
                <a:lnSpc>
                  <a:spcPts val="3249"/>
                </a:lnSpc>
              </a:pPr>
              <a:endParaRPr/>
            </a:p>
          </p:txBody>
        </p:sp>
      </p:grpSp>
      <p:sp>
        <p:nvSpPr>
          <p:cNvPr id="9" name="TextBox 9">
            <a:extLst>
              <a:ext uri="{FF2B5EF4-FFF2-40B4-BE49-F238E27FC236}">
                <a16:creationId xmlns:a16="http://schemas.microsoft.com/office/drawing/2014/main" id="{AF2DB99A-D003-8189-F8AF-E437E97E7497}"/>
              </a:ext>
            </a:extLst>
          </p:cNvPr>
          <p:cNvSpPr txBox="1"/>
          <p:nvPr/>
        </p:nvSpPr>
        <p:spPr>
          <a:xfrm>
            <a:off x="1028700" y="714622"/>
            <a:ext cx="14744700" cy="1317668"/>
          </a:xfrm>
          <a:prstGeom prst="rect">
            <a:avLst/>
          </a:prstGeom>
        </p:spPr>
        <p:txBody>
          <a:bodyPr wrap="square" lIns="0" tIns="0" rIns="0" bIns="0" rtlCol="0" anchor="t">
            <a:spAutoFit/>
          </a:bodyPr>
          <a:lstStyle/>
          <a:p>
            <a:pPr algn="l">
              <a:lnSpc>
                <a:spcPts val="11340"/>
              </a:lnSpc>
            </a:pPr>
            <a:r>
              <a:rPr lang="en-US" sz="9000">
                <a:solidFill>
                  <a:srgbClr val="FFFFFF"/>
                </a:solidFill>
                <a:latin typeface="HK Modular"/>
                <a:ea typeface="HK Modular"/>
                <a:cs typeface="HK Modular"/>
                <a:sym typeface="HK Modular"/>
              </a:rPr>
              <a:t>LAN TRUYÊN TIÊN</a:t>
            </a:r>
          </a:p>
        </p:txBody>
      </p:sp>
      <p:sp>
        <p:nvSpPr>
          <p:cNvPr id="19" name="Freeform 19">
            <a:extLst>
              <a:ext uri="{FF2B5EF4-FFF2-40B4-BE49-F238E27FC236}">
                <a16:creationId xmlns:a16="http://schemas.microsoft.com/office/drawing/2014/main" id="{FDD11E07-620A-2401-E276-6C30B13E6F18}"/>
              </a:ext>
            </a:extLst>
          </p:cNvPr>
          <p:cNvSpPr/>
          <p:nvPr/>
        </p:nvSpPr>
        <p:spPr>
          <a:xfrm>
            <a:off x="12898818" y="1001876"/>
            <a:ext cx="5709883" cy="1204266"/>
          </a:xfrm>
          <a:custGeom>
            <a:avLst/>
            <a:gdLst/>
            <a:ahLst/>
            <a:cxnLst/>
            <a:rect l="l" t="t" r="r" b="b"/>
            <a:pathLst>
              <a:path w="5709883" h="1204266">
                <a:moveTo>
                  <a:pt x="0" y="0"/>
                </a:moveTo>
                <a:lnTo>
                  <a:pt x="5709883" y="0"/>
                </a:lnTo>
                <a:lnTo>
                  <a:pt x="5709883" y="1204267"/>
                </a:lnTo>
                <a:lnTo>
                  <a:pt x="0" y="1204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62125386-70DC-E11A-D357-FA6E183C3759}"/>
              </a:ext>
            </a:extLst>
          </p:cNvPr>
          <p:cNvSpPr/>
          <p:nvPr/>
        </p:nvSpPr>
        <p:spPr>
          <a:xfrm>
            <a:off x="15305506" y="1214677"/>
            <a:ext cx="8942211" cy="1300685"/>
          </a:xfrm>
          <a:custGeom>
            <a:avLst/>
            <a:gdLst/>
            <a:ahLst/>
            <a:cxnLst/>
            <a:rect l="l" t="t" r="r" b="b"/>
            <a:pathLst>
              <a:path w="8942211" h="1300685">
                <a:moveTo>
                  <a:pt x="0" y="0"/>
                </a:moveTo>
                <a:lnTo>
                  <a:pt x="8942211" y="0"/>
                </a:lnTo>
                <a:lnTo>
                  <a:pt x="8942211" y="1300685"/>
                </a:lnTo>
                <a:lnTo>
                  <a:pt x="0" y="13006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22" name="Hình ảnh 21">
            <a:extLst>
              <a:ext uri="{FF2B5EF4-FFF2-40B4-BE49-F238E27FC236}">
                <a16:creationId xmlns:a16="http://schemas.microsoft.com/office/drawing/2014/main" id="{BA75552C-9CE4-6D67-F6DA-0DFCA8A0BFD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87671" y1="72414" x2="80822" y2="86207"/>
                      </a14:backgroundRemoval>
                    </a14:imgEffect>
                  </a14:imgLayer>
                </a14:imgProps>
              </a:ext>
            </a:extLst>
          </a:blip>
          <a:stretch>
            <a:fillRect/>
          </a:stretch>
        </p:blipFill>
        <p:spPr>
          <a:xfrm rot="20924238">
            <a:off x="8490243" y="403079"/>
            <a:ext cx="327154" cy="360380"/>
          </a:xfrm>
          <a:prstGeom prst="rect">
            <a:avLst/>
          </a:prstGeom>
        </p:spPr>
      </p:pic>
      <p:pic>
        <p:nvPicPr>
          <p:cNvPr id="23" name="Hình ảnh 22">
            <a:extLst>
              <a:ext uri="{FF2B5EF4-FFF2-40B4-BE49-F238E27FC236}">
                <a16:creationId xmlns:a16="http://schemas.microsoft.com/office/drawing/2014/main" id="{511B8CEA-2EF0-DDB3-9A4E-C38A753BF0E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87671" y1="72414" x2="80822" y2="86207"/>
                      </a14:backgroundRemoval>
                    </a14:imgEffect>
                  </a14:imgLayer>
                </a14:imgProps>
              </a:ext>
            </a:extLst>
          </a:blip>
          <a:stretch>
            <a:fillRect/>
          </a:stretch>
        </p:blipFill>
        <p:spPr>
          <a:xfrm rot="668398" flipH="1">
            <a:off x="13899709" y="398356"/>
            <a:ext cx="322796" cy="355580"/>
          </a:xfrm>
          <a:prstGeom prst="rect">
            <a:avLst/>
          </a:prstGeom>
        </p:spPr>
      </p:pic>
      <p:grpSp>
        <p:nvGrpSpPr>
          <p:cNvPr id="70" name="Nhóm 69">
            <a:extLst>
              <a:ext uri="{FF2B5EF4-FFF2-40B4-BE49-F238E27FC236}">
                <a16:creationId xmlns:a16="http://schemas.microsoft.com/office/drawing/2014/main" id="{B08CC893-7ADC-0A7A-D1FB-E2A1606F4F93}"/>
              </a:ext>
            </a:extLst>
          </p:cNvPr>
          <p:cNvGrpSpPr/>
          <p:nvPr/>
        </p:nvGrpSpPr>
        <p:grpSpPr>
          <a:xfrm>
            <a:off x="3047216" y="5838990"/>
            <a:ext cx="11604447" cy="1181318"/>
            <a:chOff x="6651594" y="3311012"/>
            <a:chExt cx="11604447" cy="1181318"/>
          </a:xfrm>
        </p:grpSpPr>
        <p:sp>
          <p:nvSpPr>
            <p:cNvPr id="66" name="Hộp Văn bản 65">
              <a:extLst>
                <a:ext uri="{FF2B5EF4-FFF2-40B4-BE49-F238E27FC236}">
                  <a16:creationId xmlns:a16="http://schemas.microsoft.com/office/drawing/2014/main" id="{73CD834B-3823-EC33-CB0F-A2D7FDB61261}"/>
                </a:ext>
              </a:extLst>
            </p:cNvPr>
            <p:cNvSpPr txBox="1"/>
            <p:nvPr/>
          </p:nvSpPr>
          <p:spPr>
            <a:xfrm>
              <a:off x="7095990" y="3453853"/>
              <a:ext cx="11160051" cy="923330"/>
            </a:xfrm>
            <a:prstGeom prst="rect">
              <a:avLst/>
            </a:prstGeom>
            <a:noFill/>
            <a:ln w="57150">
              <a:solidFill>
                <a:srgbClr val="C29BFF"/>
              </a:solidFill>
            </a:ln>
          </p:spPr>
          <p:txBody>
            <a:bodyPr wrap="square" rtlCol="0">
              <a:spAutoFit/>
            </a:bodyPr>
            <a:lstStyle/>
            <a:p>
              <a:pPr algn="ctr"/>
              <a:r>
                <a:rPr lang="en-US" sz="5400">
                  <a:solidFill>
                    <a:srgbClr val="C29BFF"/>
                  </a:solidFill>
                  <a:latin typeface="HK Modular" panose="020B0604020202020204" charset="0"/>
                </a:rPr>
                <a:t>F </a:t>
              </a:r>
              <a:r>
                <a:rPr lang="en-US" sz="5400" err="1">
                  <a:solidFill>
                    <a:srgbClr val="C29BFF"/>
                  </a:solidFill>
                  <a:latin typeface="HK Modular" panose="020B0604020202020204" charset="0"/>
                </a:rPr>
                <a:t>x,y</a:t>
              </a:r>
              <a:r>
                <a:rPr lang="en-US" sz="5400">
                  <a:solidFill>
                    <a:srgbClr val="C29BFF"/>
                  </a:solidFill>
                  <a:latin typeface="HK Modular" panose="020B0604020202020204" charset="0"/>
                </a:rPr>
                <a:t>   x</a:t>
              </a:r>
              <a:r>
                <a:rPr lang="en-US" sz="5400" baseline="30000">
                  <a:solidFill>
                    <a:srgbClr val="C29BFF"/>
                  </a:solidFill>
                  <a:latin typeface="HK Modular" panose="020B0604020202020204" charset="0"/>
                </a:rPr>
                <a:t>2</a:t>
              </a:r>
              <a:r>
                <a:rPr lang="en-US" sz="5400">
                  <a:solidFill>
                    <a:srgbClr val="C29BFF"/>
                  </a:solidFill>
                  <a:latin typeface="HK Modular" panose="020B0604020202020204" charset="0"/>
                </a:rPr>
                <a:t> + </a:t>
              </a:r>
              <a:r>
                <a:rPr lang="en-US" sz="5400" err="1">
                  <a:solidFill>
                    <a:srgbClr val="C29BFF"/>
                  </a:solidFill>
                  <a:latin typeface="HK Modular" panose="020B0604020202020204" charset="0"/>
                </a:rPr>
                <a:t>xy</a:t>
              </a:r>
              <a:r>
                <a:rPr lang="en-US" sz="5400">
                  <a:solidFill>
                    <a:srgbClr val="C29BFF"/>
                  </a:solidFill>
                  <a:latin typeface="HK Modular" panose="020B0604020202020204" charset="0"/>
                </a:rPr>
                <a:t> + y</a:t>
              </a:r>
              <a:r>
                <a:rPr lang="en-US" sz="5400" baseline="30000">
                  <a:solidFill>
                    <a:srgbClr val="C29BFF"/>
                  </a:solidFill>
                  <a:latin typeface="HK Modular" panose="020B0604020202020204" charset="0"/>
                </a:rPr>
                <a:t>2</a:t>
              </a:r>
              <a:r>
                <a:rPr lang="en-US" sz="5400">
                  <a:solidFill>
                    <a:srgbClr val="C29BFF"/>
                  </a:solidFill>
                  <a:latin typeface="HK Modular" panose="020B0604020202020204" charset="0"/>
                </a:rPr>
                <a:t> + 3</a:t>
              </a:r>
              <a:endParaRPr lang="en-US" sz="5400" baseline="30000">
                <a:solidFill>
                  <a:srgbClr val="C29BFF"/>
                </a:solidFill>
                <a:latin typeface="HK Modular" panose="020B0604020202020204" charset="0"/>
              </a:endParaRPr>
            </a:p>
          </p:txBody>
        </p:sp>
        <p:sp>
          <p:nvSpPr>
            <p:cNvPr id="67" name="Hộp Văn bản 66">
              <a:extLst>
                <a:ext uri="{FF2B5EF4-FFF2-40B4-BE49-F238E27FC236}">
                  <a16:creationId xmlns:a16="http://schemas.microsoft.com/office/drawing/2014/main" id="{8F53BE3B-CFF7-D2BD-2CFE-824BAF7C6D7B}"/>
                </a:ext>
              </a:extLst>
            </p:cNvPr>
            <p:cNvSpPr txBox="1"/>
            <p:nvPr/>
          </p:nvSpPr>
          <p:spPr>
            <a:xfrm>
              <a:off x="8799357" y="3311012"/>
              <a:ext cx="2667000" cy="1107996"/>
            </a:xfrm>
            <a:prstGeom prst="rect">
              <a:avLst/>
            </a:prstGeom>
            <a:noFill/>
            <a:ln w="76200">
              <a:noFill/>
            </a:ln>
          </p:spPr>
          <p:txBody>
            <a:bodyPr wrap="square" rtlCol="0">
              <a:spAutoFit/>
            </a:bodyPr>
            <a:lstStyle/>
            <a:p>
              <a:pPr algn="ctr"/>
              <a:r>
                <a:rPr lang="en-US" sz="6600">
                  <a:solidFill>
                    <a:srgbClr val="C29BFF"/>
                  </a:solidFill>
                  <a:latin typeface=".VnBlack" panose="020B7200000000000000" pitchFamily="34" charset="0"/>
                  <a:cs typeface="Times New Roman" panose="02020603050405020304" pitchFamily="18" charset="0"/>
                </a:rPr>
                <a:t> </a:t>
              </a:r>
              <a:r>
                <a:rPr lang="en-US" sz="6600" b="1">
                  <a:solidFill>
                    <a:srgbClr val="C29BFF"/>
                  </a:solidFill>
                  <a:latin typeface=".VnBlack" panose="020B7200000000000000" pitchFamily="34" charset="0"/>
                  <a:cs typeface="Times New Roman" panose="02020603050405020304" pitchFamily="18" charset="0"/>
                </a:rPr>
                <a:t>=</a:t>
              </a:r>
            </a:p>
          </p:txBody>
        </p:sp>
        <p:sp>
          <p:nvSpPr>
            <p:cNvPr id="68" name="Hộp Văn bản 67">
              <a:extLst>
                <a:ext uri="{FF2B5EF4-FFF2-40B4-BE49-F238E27FC236}">
                  <a16:creationId xmlns:a16="http://schemas.microsoft.com/office/drawing/2014/main" id="{616DC49A-33AE-80CD-AB55-9FC589C03D28}"/>
                </a:ext>
              </a:extLst>
            </p:cNvPr>
            <p:cNvSpPr txBox="1"/>
            <p:nvPr/>
          </p:nvSpPr>
          <p:spPr>
            <a:xfrm>
              <a:off x="8354961" y="3375191"/>
              <a:ext cx="2667000" cy="1107996"/>
            </a:xfrm>
            <a:prstGeom prst="rect">
              <a:avLst/>
            </a:prstGeom>
            <a:noFill/>
            <a:ln w="76200">
              <a:noFill/>
            </a:ln>
          </p:spPr>
          <p:txBody>
            <a:bodyPr wrap="square" rtlCol="0">
              <a:spAutoFit/>
            </a:bodyPr>
            <a:lstStyle/>
            <a:p>
              <a:pPr algn="ctr"/>
              <a:r>
                <a:rPr lang="en-US" sz="6600">
                  <a:solidFill>
                    <a:srgbClr val="C29BFF"/>
                  </a:solidFill>
                  <a:latin typeface=".VnBlack" panose="020B7200000000000000" pitchFamily="34" charset="0"/>
                  <a:cs typeface="Times New Roman" panose="02020603050405020304" pitchFamily="18" charset="0"/>
                </a:rPr>
                <a:t> </a:t>
              </a:r>
              <a:r>
                <a:rPr lang="en-US" sz="6600" b="1">
                  <a:solidFill>
                    <a:srgbClr val="C29BFF"/>
                  </a:solidFill>
                  <a:latin typeface=".VnBlack" panose="020B7200000000000000" pitchFamily="34" charset="0"/>
                  <a:cs typeface="Times New Roman" panose="02020603050405020304" pitchFamily="18" charset="0"/>
                </a:rPr>
                <a:t>)</a:t>
              </a:r>
            </a:p>
          </p:txBody>
        </p:sp>
        <p:sp>
          <p:nvSpPr>
            <p:cNvPr id="69" name="Hộp Văn bản 68">
              <a:extLst>
                <a:ext uri="{FF2B5EF4-FFF2-40B4-BE49-F238E27FC236}">
                  <a16:creationId xmlns:a16="http://schemas.microsoft.com/office/drawing/2014/main" id="{9EB78E99-3670-5BD6-97E1-791344C17AB9}"/>
                </a:ext>
              </a:extLst>
            </p:cNvPr>
            <p:cNvSpPr txBox="1"/>
            <p:nvPr/>
          </p:nvSpPr>
          <p:spPr>
            <a:xfrm>
              <a:off x="6651594" y="3384334"/>
              <a:ext cx="2667000" cy="1107996"/>
            </a:xfrm>
            <a:prstGeom prst="rect">
              <a:avLst/>
            </a:prstGeom>
            <a:noFill/>
            <a:ln w="76200">
              <a:noFill/>
            </a:ln>
          </p:spPr>
          <p:txBody>
            <a:bodyPr wrap="square" rtlCol="0">
              <a:spAutoFit/>
            </a:bodyPr>
            <a:lstStyle/>
            <a:p>
              <a:pPr algn="ctr"/>
              <a:r>
                <a:rPr lang="en-US" sz="6600">
                  <a:solidFill>
                    <a:srgbClr val="C29BFF"/>
                  </a:solidFill>
                  <a:latin typeface=".VnBlack" panose="020B7200000000000000" pitchFamily="34" charset="0"/>
                  <a:cs typeface="Times New Roman" panose="02020603050405020304" pitchFamily="18" charset="0"/>
                </a:rPr>
                <a:t> </a:t>
              </a:r>
              <a:r>
                <a:rPr lang="en-US" sz="6600" b="1">
                  <a:solidFill>
                    <a:srgbClr val="C29BFF"/>
                  </a:solidFill>
                  <a:latin typeface=".VnBlack" panose="020B7200000000000000" pitchFamily="34" charset="0"/>
                  <a:cs typeface="Times New Roman" panose="02020603050405020304" pitchFamily="18" charset="0"/>
                </a:rPr>
                <a:t>(</a:t>
              </a:r>
            </a:p>
          </p:txBody>
        </p:sp>
      </p:grpSp>
    </p:spTree>
    <p:extLst>
      <p:ext uri="{BB962C8B-B14F-4D97-AF65-F5344CB8AC3E}">
        <p14:creationId xmlns:p14="http://schemas.microsoft.com/office/powerpoint/2010/main" val="336012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CBFA4-CC57-820D-7F57-E9B32852F8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2B620A-D470-7392-7A83-7F222FC8003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grpSp>
        <p:nvGrpSpPr>
          <p:cNvPr id="3" name="Group 3">
            <a:extLst>
              <a:ext uri="{FF2B5EF4-FFF2-40B4-BE49-F238E27FC236}">
                <a16:creationId xmlns:a16="http://schemas.microsoft.com/office/drawing/2014/main" id="{73C6AD40-877D-8794-B982-8A12C8B5E7E2}"/>
              </a:ext>
            </a:extLst>
          </p:cNvPr>
          <p:cNvGrpSpPr/>
          <p:nvPr/>
        </p:nvGrpSpPr>
        <p:grpSpPr>
          <a:xfrm>
            <a:off x="0" y="0"/>
            <a:ext cx="18288000" cy="2557762"/>
            <a:chOff x="0" y="0"/>
            <a:chExt cx="4816593" cy="1291834"/>
          </a:xfrm>
        </p:grpSpPr>
        <p:sp>
          <p:nvSpPr>
            <p:cNvPr id="4" name="Freeform 4">
              <a:extLst>
                <a:ext uri="{FF2B5EF4-FFF2-40B4-BE49-F238E27FC236}">
                  <a16:creationId xmlns:a16="http://schemas.microsoft.com/office/drawing/2014/main" id="{0A95D40C-8491-749D-A1F5-11E5B5579FB0}"/>
                </a:ext>
              </a:extLst>
            </p:cNvPr>
            <p:cNvSpPr/>
            <p:nvPr/>
          </p:nvSpPr>
          <p:spPr>
            <a:xfrm>
              <a:off x="0" y="0"/>
              <a:ext cx="4816592" cy="1291834"/>
            </a:xfrm>
            <a:custGeom>
              <a:avLst/>
              <a:gdLst/>
              <a:ahLst/>
              <a:cxnLst/>
              <a:rect l="l" t="t" r="r" b="b"/>
              <a:pathLst>
                <a:path w="4816592" h="1291834">
                  <a:moveTo>
                    <a:pt x="0" y="0"/>
                  </a:moveTo>
                  <a:lnTo>
                    <a:pt x="4816592" y="0"/>
                  </a:lnTo>
                  <a:lnTo>
                    <a:pt x="4816592" y="1291834"/>
                  </a:lnTo>
                  <a:lnTo>
                    <a:pt x="0" y="1291834"/>
                  </a:lnTo>
                  <a:close/>
                </a:path>
              </a:pathLst>
            </a:custGeom>
            <a:solidFill>
              <a:srgbClr val="5F309B"/>
            </a:solidFill>
          </p:spPr>
          <p:txBody>
            <a:bodyPr/>
            <a:lstStyle/>
            <a:p>
              <a:endParaRPr lang="en-US"/>
            </a:p>
          </p:txBody>
        </p:sp>
        <p:sp>
          <p:nvSpPr>
            <p:cNvPr id="5" name="TextBox 5">
              <a:extLst>
                <a:ext uri="{FF2B5EF4-FFF2-40B4-BE49-F238E27FC236}">
                  <a16:creationId xmlns:a16="http://schemas.microsoft.com/office/drawing/2014/main" id="{31F522B1-76B2-E7BC-A7D9-B26381FF0247}"/>
                </a:ext>
              </a:extLst>
            </p:cNvPr>
            <p:cNvSpPr txBox="1"/>
            <p:nvPr/>
          </p:nvSpPr>
          <p:spPr>
            <a:xfrm>
              <a:off x="0" y="-28575"/>
              <a:ext cx="4816593" cy="1320409"/>
            </a:xfrm>
            <a:prstGeom prst="rect">
              <a:avLst/>
            </a:prstGeom>
          </p:spPr>
          <p:txBody>
            <a:bodyPr lIns="50800" tIns="50800" rIns="50800" bIns="50800" rtlCol="0" anchor="ctr"/>
            <a:lstStyle/>
            <a:p>
              <a:pPr algn="ctr">
                <a:lnSpc>
                  <a:spcPts val="3249"/>
                </a:lnSpc>
              </a:pPr>
              <a:endParaRPr/>
            </a:p>
          </p:txBody>
        </p:sp>
      </p:grpSp>
      <p:sp>
        <p:nvSpPr>
          <p:cNvPr id="9" name="TextBox 9">
            <a:extLst>
              <a:ext uri="{FF2B5EF4-FFF2-40B4-BE49-F238E27FC236}">
                <a16:creationId xmlns:a16="http://schemas.microsoft.com/office/drawing/2014/main" id="{B5CC78EA-53AC-4101-7885-047283C6D539}"/>
              </a:ext>
            </a:extLst>
          </p:cNvPr>
          <p:cNvSpPr txBox="1"/>
          <p:nvPr/>
        </p:nvSpPr>
        <p:spPr>
          <a:xfrm>
            <a:off x="1028700" y="714622"/>
            <a:ext cx="14744700" cy="1317668"/>
          </a:xfrm>
          <a:prstGeom prst="rect">
            <a:avLst/>
          </a:prstGeom>
        </p:spPr>
        <p:txBody>
          <a:bodyPr wrap="square" lIns="0" tIns="0" rIns="0" bIns="0" rtlCol="0" anchor="t">
            <a:spAutoFit/>
          </a:bodyPr>
          <a:lstStyle/>
          <a:p>
            <a:pPr algn="l">
              <a:lnSpc>
                <a:spcPts val="11340"/>
              </a:lnSpc>
            </a:pPr>
            <a:r>
              <a:rPr lang="en-US" sz="9000">
                <a:solidFill>
                  <a:srgbClr val="FFFFFF"/>
                </a:solidFill>
                <a:latin typeface="HK Modular"/>
                <a:ea typeface="HK Modular"/>
                <a:cs typeface="HK Modular"/>
                <a:sym typeface="HK Modular"/>
              </a:rPr>
              <a:t>LAN TRUYÊN TIÊN</a:t>
            </a:r>
          </a:p>
        </p:txBody>
      </p:sp>
      <p:sp>
        <p:nvSpPr>
          <p:cNvPr id="19" name="Freeform 19">
            <a:extLst>
              <a:ext uri="{FF2B5EF4-FFF2-40B4-BE49-F238E27FC236}">
                <a16:creationId xmlns:a16="http://schemas.microsoft.com/office/drawing/2014/main" id="{AC015B79-870D-D9A7-81FB-61FE6E3257D6}"/>
              </a:ext>
            </a:extLst>
          </p:cNvPr>
          <p:cNvSpPr/>
          <p:nvPr/>
        </p:nvSpPr>
        <p:spPr>
          <a:xfrm>
            <a:off x="12898818" y="1001876"/>
            <a:ext cx="5709883" cy="1204266"/>
          </a:xfrm>
          <a:custGeom>
            <a:avLst/>
            <a:gdLst/>
            <a:ahLst/>
            <a:cxnLst/>
            <a:rect l="l" t="t" r="r" b="b"/>
            <a:pathLst>
              <a:path w="5709883" h="1204266">
                <a:moveTo>
                  <a:pt x="0" y="0"/>
                </a:moveTo>
                <a:lnTo>
                  <a:pt x="5709883" y="0"/>
                </a:lnTo>
                <a:lnTo>
                  <a:pt x="5709883" y="1204267"/>
                </a:lnTo>
                <a:lnTo>
                  <a:pt x="0" y="1204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EAC7CE76-49B4-D330-AB4F-C05A78E7EE63}"/>
              </a:ext>
            </a:extLst>
          </p:cNvPr>
          <p:cNvSpPr/>
          <p:nvPr/>
        </p:nvSpPr>
        <p:spPr>
          <a:xfrm>
            <a:off x="15305506" y="1214677"/>
            <a:ext cx="8942211" cy="1300685"/>
          </a:xfrm>
          <a:custGeom>
            <a:avLst/>
            <a:gdLst/>
            <a:ahLst/>
            <a:cxnLst/>
            <a:rect l="l" t="t" r="r" b="b"/>
            <a:pathLst>
              <a:path w="8942211" h="1300685">
                <a:moveTo>
                  <a:pt x="0" y="0"/>
                </a:moveTo>
                <a:lnTo>
                  <a:pt x="8942211" y="0"/>
                </a:lnTo>
                <a:lnTo>
                  <a:pt x="8942211" y="1300685"/>
                </a:lnTo>
                <a:lnTo>
                  <a:pt x="0" y="13006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22" name="Hình ảnh 21">
            <a:extLst>
              <a:ext uri="{FF2B5EF4-FFF2-40B4-BE49-F238E27FC236}">
                <a16:creationId xmlns:a16="http://schemas.microsoft.com/office/drawing/2014/main" id="{B4B567AF-B691-C6F4-6D81-39D8B6BEEE0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87671" y1="72414" x2="80822" y2="86207"/>
                      </a14:backgroundRemoval>
                    </a14:imgEffect>
                  </a14:imgLayer>
                </a14:imgProps>
              </a:ext>
            </a:extLst>
          </a:blip>
          <a:stretch>
            <a:fillRect/>
          </a:stretch>
        </p:blipFill>
        <p:spPr>
          <a:xfrm rot="20924238">
            <a:off x="8490243" y="403079"/>
            <a:ext cx="327154" cy="360380"/>
          </a:xfrm>
          <a:prstGeom prst="rect">
            <a:avLst/>
          </a:prstGeom>
        </p:spPr>
      </p:pic>
      <p:pic>
        <p:nvPicPr>
          <p:cNvPr id="23" name="Hình ảnh 22">
            <a:extLst>
              <a:ext uri="{FF2B5EF4-FFF2-40B4-BE49-F238E27FC236}">
                <a16:creationId xmlns:a16="http://schemas.microsoft.com/office/drawing/2014/main" id="{766BEABD-3887-4985-B53B-89125BCAA9C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87671" y1="72414" x2="80822" y2="86207"/>
                      </a14:backgroundRemoval>
                    </a14:imgEffect>
                  </a14:imgLayer>
                </a14:imgProps>
              </a:ext>
            </a:extLst>
          </a:blip>
          <a:stretch>
            <a:fillRect/>
          </a:stretch>
        </p:blipFill>
        <p:spPr>
          <a:xfrm rot="668398" flipH="1">
            <a:off x="13899709" y="398356"/>
            <a:ext cx="322796" cy="355580"/>
          </a:xfrm>
          <a:prstGeom prst="rect">
            <a:avLst/>
          </a:prstGeom>
        </p:spPr>
      </p:pic>
      <p:sp>
        <p:nvSpPr>
          <p:cNvPr id="90" name="nền y">
            <a:extLst>
              <a:ext uri="{FF2B5EF4-FFF2-40B4-BE49-F238E27FC236}">
                <a16:creationId xmlns:a16="http://schemas.microsoft.com/office/drawing/2014/main" id="{09B269DA-810A-EBD5-5A25-2D6DA7087842}"/>
              </a:ext>
            </a:extLst>
          </p:cNvPr>
          <p:cNvSpPr/>
          <p:nvPr/>
        </p:nvSpPr>
        <p:spPr>
          <a:xfrm>
            <a:off x="255966" y="5400304"/>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ền 3">
            <a:extLst>
              <a:ext uri="{FF2B5EF4-FFF2-40B4-BE49-F238E27FC236}">
                <a16:creationId xmlns:a16="http://schemas.microsoft.com/office/drawing/2014/main" id="{F73438C3-EC0B-339A-13DB-01CD70DE5914}"/>
              </a:ext>
            </a:extLst>
          </p:cNvPr>
          <p:cNvSpPr/>
          <p:nvPr/>
        </p:nvSpPr>
        <p:spPr>
          <a:xfrm>
            <a:off x="255966" y="3636212"/>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nền x">
            <a:extLst>
              <a:ext uri="{FF2B5EF4-FFF2-40B4-BE49-F238E27FC236}">
                <a16:creationId xmlns:a16="http://schemas.microsoft.com/office/drawing/2014/main" id="{FFA6585E-A372-A830-9BEF-C164221F53FD}"/>
              </a:ext>
            </a:extLst>
          </p:cNvPr>
          <p:cNvSpPr/>
          <p:nvPr/>
        </p:nvSpPr>
        <p:spPr>
          <a:xfrm>
            <a:off x="283288" y="8796973"/>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nền y2">
            <a:extLst>
              <a:ext uri="{FF2B5EF4-FFF2-40B4-BE49-F238E27FC236}">
                <a16:creationId xmlns:a16="http://schemas.microsoft.com/office/drawing/2014/main" id="{E2E0A165-DF9F-CBA5-6D1D-D1B0F0132110}"/>
              </a:ext>
            </a:extLst>
          </p:cNvPr>
          <p:cNvSpPr/>
          <p:nvPr/>
        </p:nvSpPr>
        <p:spPr>
          <a:xfrm>
            <a:off x="3585423" y="5352944"/>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nền *">
            <a:extLst>
              <a:ext uri="{FF2B5EF4-FFF2-40B4-BE49-F238E27FC236}">
                <a16:creationId xmlns:a16="http://schemas.microsoft.com/office/drawing/2014/main" id="{4242EFFF-F585-0CFB-24F2-E4F737FAEF6D}"/>
              </a:ext>
            </a:extLst>
          </p:cNvPr>
          <p:cNvSpPr/>
          <p:nvPr/>
        </p:nvSpPr>
        <p:spPr>
          <a:xfrm>
            <a:off x="7012644" y="6746254"/>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nền x2">
            <a:extLst>
              <a:ext uri="{FF2B5EF4-FFF2-40B4-BE49-F238E27FC236}">
                <a16:creationId xmlns:a16="http://schemas.microsoft.com/office/drawing/2014/main" id="{3455088C-A8BA-76B4-3660-9D87107A5A24}"/>
              </a:ext>
            </a:extLst>
          </p:cNvPr>
          <p:cNvSpPr/>
          <p:nvPr/>
        </p:nvSpPr>
        <p:spPr>
          <a:xfrm>
            <a:off x="5623750" y="8792144"/>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nền +">
            <a:extLst>
              <a:ext uri="{FF2B5EF4-FFF2-40B4-BE49-F238E27FC236}">
                <a16:creationId xmlns:a16="http://schemas.microsoft.com/office/drawing/2014/main" id="{FCF77958-5076-5130-CD19-03EC8FFA2409}"/>
              </a:ext>
            </a:extLst>
          </p:cNvPr>
          <p:cNvSpPr/>
          <p:nvPr/>
        </p:nvSpPr>
        <p:spPr>
          <a:xfrm>
            <a:off x="13671242" y="4547281"/>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y - y2">
            <a:extLst>
              <a:ext uri="{FF2B5EF4-FFF2-40B4-BE49-F238E27FC236}">
                <a16:creationId xmlns:a16="http://schemas.microsoft.com/office/drawing/2014/main" id="{05F2A708-C795-CE8A-A7DB-CAF5A57CC208}"/>
              </a:ext>
            </a:extLst>
          </p:cNvPr>
          <p:cNvCxnSpPr>
            <a:cxnSpLocks/>
            <a:stCxn id="12" idx="6"/>
            <a:endCxn id="63" idx="2"/>
          </p:cNvCxnSpPr>
          <p:nvPr/>
        </p:nvCxnSpPr>
        <p:spPr>
          <a:xfrm flipV="1">
            <a:off x="1557170" y="6003449"/>
            <a:ext cx="2014718" cy="3442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 - +">
            <a:extLst>
              <a:ext uri="{FF2B5EF4-FFF2-40B4-BE49-F238E27FC236}">
                <a16:creationId xmlns:a16="http://schemas.microsoft.com/office/drawing/2014/main" id="{47C9EA16-27F7-1795-860A-2FB0605BF26F}"/>
              </a:ext>
            </a:extLst>
          </p:cNvPr>
          <p:cNvCxnSpPr>
            <a:cxnSpLocks/>
            <a:stCxn id="39" idx="6"/>
          </p:cNvCxnSpPr>
          <p:nvPr/>
        </p:nvCxnSpPr>
        <p:spPr>
          <a:xfrm flipV="1">
            <a:off x="8313610" y="5596657"/>
            <a:ext cx="5412322" cy="1801305"/>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3 - +">
            <a:extLst>
              <a:ext uri="{FF2B5EF4-FFF2-40B4-BE49-F238E27FC236}">
                <a16:creationId xmlns:a16="http://schemas.microsoft.com/office/drawing/2014/main" id="{1C5803DC-BB53-D4C8-1728-83F5D7675F53}"/>
              </a:ext>
            </a:extLst>
          </p:cNvPr>
          <p:cNvCxnSpPr>
            <a:cxnSpLocks/>
            <a:stCxn id="16" idx="6"/>
            <a:endCxn id="42" idx="1"/>
          </p:cNvCxnSpPr>
          <p:nvPr/>
        </p:nvCxnSpPr>
        <p:spPr>
          <a:xfrm>
            <a:off x="1542129" y="4297820"/>
            <a:ext cx="12319836" cy="45226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x - x2">
            <a:extLst>
              <a:ext uri="{FF2B5EF4-FFF2-40B4-BE49-F238E27FC236}">
                <a16:creationId xmlns:a16="http://schemas.microsoft.com/office/drawing/2014/main" id="{C809F2A9-8556-8573-1D0D-0B03DFC05E46}"/>
              </a:ext>
            </a:extLst>
          </p:cNvPr>
          <p:cNvCxnSpPr>
            <a:cxnSpLocks/>
            <a:stCxn id="7" idx="6"/>
            <a:endCxn id="59" idx="2"/>
          </p:cNvCxnSpPr>
          <p:nvPr/>
        </p:nvCxnSpPr>
        <p:spPr>
          <a:xfrm>
            <a:off x="1584299" y="9434822"/>
            <a:ext cx="4044019"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y - *">
            <a:extLst>
              <a:ext uri="{FF2B5EF4-FFF2-40B4-BE49-F238E27FC236}">
                <a16:creationId xmlns:a16="http://schemas.microsoft.com/office/drawing/2014/main" id="{8B637907-62CD-A82F-31D2-0A0C4047CD95}"/>
              </a:ext>
            </a:extLst>
          </p:cNvPr>
          <p:cNvCxnSpPr>
            <a:cxnSpLocks/>
            <a:stCxn id="12" idx="5"/>
          </p:cNvCxnSpPr>
          <p:nvPr/>
        </p:nvCxnSpPr>
        <p:spPr>
          <a:xfrm>
            <a:off x="1366641" y="6497854"/>
            <a:ext cx="5681618" cy="57182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x - *">
            <a:extLst>
              <a:ext uri="{FF2B5EF4-FFF2-40B4-BE49-F238E27FC236}">
                <a16:creationId xmlns:a16="http://schemas.microsoft.com/office/drawing/2014/main" id="{BCB6F4DA-39A6-354B-D8C7-04B512D8869C}"/>
              </a:ext>
            </a:extLst>
          </p:cNvPr>
          <p:cNvCxnSpPr>
            <a:cxnSpLocks/>
            <a:stCxn id="7" idx="7"/>
          </p:cNvCxnSpPr>
          <p:nvPr/>
        </p:nvCxnSpPr>
        <p:spPr>
          <a:xfrm flipV="1">
            <a:off x="1393770" y="7677096"/>
            <a:ext cx="5618829" cy="129775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x2 - +">
            <a:extLst>
              <a:ext uri="{FF2B5EF4-FFF2-40B4-BE49-F238E27FC236}">
                <a16:creationId xmlns:a16="http://schemas.microsoft.com/office/drawing/2014/main" id="{AE6D54C6-ACDC-6E84-1EC9-748E5FF37CF6}"/>
              </a:ext>
            </a:extLst>
          </p:cNvPr>
          <p:cNvCxnSpPr>
            <a:cxnSpLocks/>
          </p:cNvCxnSpPr>
          <p:nvPr/>
        </p:nvCxnSpPr>
        <p:spPr>
          <a:xfrm flipV="1">
            <a:off x="6999065" y="5907775"/>
            <a:ext cx="7181797" cy="3519447"/>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y2 - +">
            <a:extLst>
              <a:ext uri="{FF2B5EF4-FFF2-40B4-BE49-F238E27FC236}">
                <a16:creationId xmlns:a16="http://schemas.microsoft.com/office/drawing/2014/main" id="{B0C846FD-F2D3-C096-D0A3-1905EF110213}"/>
              </a:ext>
            </a:extLst>
          </p:cNvPr>
          <p:cNvCxnSpPr>
            <a:cxnSpLocks/>
            <a:stCxn id="63" idx="6"/>
            <a:endCxn id="42" idx="2"/>
          </p:cNvCxnSpPr>
          <p:nvPr/>
        </p:nvCxnSpPr>
        <p:spPr>
          <a:xfrm flipV="1">
            <a:off x="4872898" y="5210058"/>
            <a:ext cx="8798538" cy="79339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 f">
            <a:extLst>
              <a:ext uri="{FF2B5EF4-FFF2-40B4-BE49-F238E27FC236}">
                <a16:creationId xmlns:a16="http://schemas.microsoft.com/office/drawing/2014/main" id="{B286A641-A104-A94D-40BC-9B9B59054BCC}"/>
              </a:ext>
            </a:extLst>
          </p:cNvPr>
          <p:cNvCxnSpPr>
            <a:cxnSpLocks/>
            <a:stCxn id="42" idx="6"/>
          </p:cNvCxnSpPr>
          <p:nvPr/>
        </p:nvCxnSpPr>
        <p:spPr>
          <a:xfrm>
            <a:off x="14972446" y="5210058"/>
            <a:ext cx="1771848"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đường chạy y y2">
            <a:extLst>
              <a:ext uri="{FF2B5EF4-FFF2-40B4-BE49-F238E27FC236}">
                <a16:creationId xmlns:a16="http://schemas.microsoft.com/office/drawing/2014/main" id="{550C8A3E-0692-D3EE-B5B7-9816182627BD}"/>
              </a:ext>
            </a:extLst>
          </p:cNvPr>
          <p:cNvCxnSpPr>
            <a:cxnSpLocks/>
          </p:cNvCxnSpPr>
          <p:nvPr/>
        </p:nvCxnSpPr>
        <p:spPr>
          <a:xfrm flipV="1">
            <a:off x="1584298" y="6003449"/>
            <a:ext cx="1987590" cy="37234"/>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đường chạy y *">
            <a:extLst>
              <a:ext uri="{FF2B5EF4-FFF2-40B4-BE49-F238E27FC236}">
                <a16:creationId xmlns:a16="http://schemas.microsoft.com/office/drawing/2014/main" id="{0D40468D-F233-1B58-2A4C-41E160A108AD}"/>
              </a:ext>
            </a:extLst>
          </p:cNvPr>
          <p:cNvCxnSpPr>
            <a:cxnSpLocks/>
            <a:stCxn id="12" idx="5"/>
          </p:cNvCxnSpPr>
          <p:nvPr/>
        </p:nvCxnSpPr>
        <p:spPr>
          <a:xfrm>
            <a:off x="1366641" y="6497854"/>
            <a:ext cx="5715696" cy="60281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đường chạy 3 +">
            <a:extLst>
              <a:ext uri="{FF2B5EF4-FFF2-40B4-BE49-F238E27FC236}">
                <a16:creationId xmlns:a16="http://schemas.microsoft.com/office/drawing/2014/main" id="{F9CA7E36-2FA3-85DD-872B-7A7E5A3E3B8A}"/>
              </a:ext>
            </a:extLst>
          </p:cNvPr>
          <p:cNvCxnSpPr>
            <a:cxnSpLocks/>
            <a:stCxn id="16" idx="6"/>
            <a:endCxn id="42" idx="1"/>
          </p:cNvCxnSpPr>
          <p:nvPr/>
        </p:nvCxnSpPr>
        <p:spPr>
          <a:xfrm>
            <a:off x="1542129" y="4297820"/>
            <a:ext cx="12319836" cy="452262"/>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đường chạy y2 +">
            <a:extLst>
              <a:ext uri="{FF2B5EF4-FFF2-40B4-BE49-F238E27FC236}">
                <a16:creationId xmlns:a16="http://schemas.microsoft.com/office/drawing/2014/main" id="{C4F12389-67C3-F74A-A6D0-0249674E33B8}"/>
              </a:ext>
            </a:extLst>
          </p:cNvPr>
          <p:cNvCxnSpPr>
            <a:cxnSpLocks/>
            <a:stCxn id="63" idx="6"/>
            <a:endCxn id="29" idx="2"/>
          </p:cNvCxnSpPr>
          <p:nvPr/>
        </p:nvCxnSpPr>
        <p:spPr>
          <a:xfrm flipV="1">
            <a:off x="4872898" y="5197786"/>
            <a:ext cx="8798344" cy="80566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đường chạy x *">
            <a:extLst>
              <a:ext uri="{FF2B5EF4-FFF2-40B4-BE49-F238E27FC236}">
                <a16:creationId xmlns:a16="http://schemas.microsoft.com/office/drawing/2014/main" id="{C45EF6C1-36A6-7D00-BE7D-84FB14EE823E}"/>
              </a:ext>
            </a:extLst>
          </p:cNvPr>
          <p:cNvCxnSpPr>
            <a:cxnSpLocks/>
          </p:cNvCxnSpPr>
          <p:nvPr/>
        </p:nvCxnSpPr>
        <p:spPr>
          <a:xfrm flipV="1">
            <a:off x="1350010" y="7677096"/>
            <a:ext cx="5662589" cy="129775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đường chạy * +">
            <a:extLst>
              <a:ext uri="{FF2B5EF4-FFF2-40B4-BE49-F238E27FC236}">
                <a16:creationId xmlns:a16="http://schemas.microsoft.com/office/drawing/2014/main" id="{5E4F6E8A-A996-4E56-5555-EAD5521F5875}"/>
              </a:ext>
            </a:extLst>
          </p:cNvPr>
          <p:cNvCxnSpPr>
            <a:cxnSpLocks/>
            <a:stCxn id="39" idx="6"/>
          </p:cNvCxnSpPr>
          <p:nvPr/>
        </p:nvCxnSpPr>
        <p:spPr>
          <a:xfrm flipV="1">
            <a:off x="8313610" y="5596657"/>
            <a:ext cx="5412322" cy="1801305"/>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đường chạy x x2">
            <a:extLst>
              <a:ext uri="{FF2B5EF4-FFF2-40B4-BE49-F238E27FC236}">
                <a16:creationId xmlns:a16="http://schemas.microsoft.com/office/drawing/2014/main" id="{5BB06CF4-E8E9-B64D-AE4B-0512C3B6D193}"/>
              </a:ext>
            </a:extLst>
          </p:cNvPr>
          <p:cNvCxnSpPr>
            <a:cxnSpLocks/>
            <a:endCxn id="59" idx="2"/>
          </p:cNvCxnSpPr>
          <p:nvPr/>
        </p:nvCxnSpPr>
        <p:spPr>
          <a:xfrm>
            <a:off x="1584298" y="9434822"/>
            <a:ext cx="4044020"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đường chạy x2 +">
            <a:extLst>
              <a:ext uri="{FF2B5EF4-FFF2-40B4-BE49-F238E27FC236}">
                <a16:creationId xmlns:a16="http://schemas.microsoft.com/office/drawing/2014/main" id="{81869971-719A-ACA1-F1FD-BD602D07ACFE}"/>
              </a:ext>
            </a:extLst>
          </p:cNvPr>
          <p:cNvCxnSpPr>
            <a:cxnSpLocks/>
            <a:stCxn id="59" idx="6"/>
          </p:cNvCxnSpPr>
          <p:nvPr/>
        </p:nvCxnSpPr>
        <p:spPr>
          <a:xfrm flipV="1">
            <a:off x="6929328" y="5860563"/>
            <a:ext cx="7251534" cy="3574259"/>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đường chạy f">
            <a:extLst>
              <a:ext uri="{FF2B5EF4-FFF2-40B4-BE49-F238E27FC236}">
                <a16:creationId xmlns:a16="http://schemas.microsoft.com/office/drawing/2014/main" id="{89AD40B1-1E7B-F089-B009-827060DEE987}"/>
              </a:ext>
            </a:extLst>
          </p:cNvPr>
          <p:cNvCxnSpPr>
            <a:cxnSpLocks/>
            <a:stCxn id="42" idx="6"/>
          </p:cNvCxnSpPr>
          <p:nvPr/>
        </p:nvCxnSpPr>
        <p:spPr>
          <a:xfrm>
            <a:off x="14972446" y="5210058"/>
            <a:ext cx="1829491"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 name="node x">
            <a:extLst>
              <a:ext uri="{FF2B5EF4-FFF2-40B4-BE49-F238E27FC236}">
                <a16:creationId xmlns:a16="http://schemas.microsoft.com/office/drawing/2014/main" id="{BA7B2446-036C-8EA9-3A9E-4C6346E1EC0A}"/>
              </a:ext>
            </a:extLst>
          </p:cNvPr>
          <p:cNvGrpSpPr/>
          <p:nvPr/>
        </p:nvGrpSpPr>
        <p:grpSpPr>
          <a:xfrm>
            <a:off x="283289" y="8784317"/>
            <a:ext cx="1301010" cy="1301010"/>
            <a:chOff x="8493495" y="4492995"/>
            <a:chExt cx="1301010" cy="1301010"/>
          </a:xfrm>
        </p:grpSpPr>
        <p:sp>
          <p:nvSpPr>
            <p:cNvPr id="7" name="Hình Bầu dục 6">
              <a:extLst>
                <a:ext uri="{FF2B5EF4-FFF2-40B4-BE49-F238E27FC236}">
                  <a16:creationId xmlns:a16="http://schemas.microsoft.com/office/drawing/2014/main" id="{B8318A96-630F-3FA8-6D40-4910C028AA20}"/>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
              <a:extLst>
                <a:ext uri="{FF2B5EF4-FFF2-40B4-BE49-F238E27FC236}">
                  <a16:creationId xmlns:a16="http://schemas.microsoft.com/office/drawing/2014/main" id="{79B0E2D8-1E20-C722-885F-6645A44ED79F}"/>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10" name="node y">
            <a:extLst>
              <a:ext uri="{FF2B5EF4-FFF2-40B4-BE49-F238E27FC236}">
                <a16:creationId xmlns:a16="http://schemas.microsoft.com/office/drawing/2014/main" id="{63D1C339-092E-D612-89E9-8BEBB0BFBA99}"/>
              </a:ext>
            </a:extLst>
          </p:cNvPr>
          <p:cNvGrpSpPr/>
          <p:nvPr/>
        </p:nvGrpSpPr>
        <p:grpSpPr>
          <a:xfrm>
            <a:off x="256160" y="5387373"/>
            <a:ext cx="1301010" cy="1301010"/>
            <a:chOff x="8493495" y="4492995"/>
            <a:chExt cx="1301010" cy="1301010"/>
          </a:xfrm>
        </p:grpSpPr>
        <p:sp>
          <p:nvSpPr>
            <p:cNvPr id="12" name="Hình Bầu dục 11">
              <a:extLst>
                <a:ext uri="{FF2B5EF4-FFF2-40B4-BE49-F238E27FC236}">
                  <a16:creationId xmlns:a16="http://schemas.microsoft.com/office/drawing/2014/main" id="{2DD58580-1737-2A4C-4A87-3453CB016B8D}"/>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3">
              <a:extLst>
                <a:ext uri="{FF2B5EF4-FFF2-40B4-BE49-F238E27FC236}">
                  <a16:creationId xmlns:a16="http://schemas.microsoft.com/office/drawing/2014/main" id="{5F21471B-D126-E74B-1239-3A2AED6E4137}"/>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14" name="node 3">
            <a:extLst>
              <a:ext uri="{FF2B5EF4-FFF2-40B4-BE49-F238E27FC236}">
                <a16:creationId xmlns:a16="http://schemas.microsoft.com/office/drawing/2014/main" id="{7F4E0E3A-5EF5-3198-E2CC-68C867FF6957}"/>
              </a:ext>
            </a:extLst>
          </p:cNvPr>
          <p:cNvGrpSpPr/>
          <p:nvPr/>
        </p:nvGrpSpPr>
        <p:grpSpPr>
          <a:xfrm>
            <a:off x="241119" y="3647315"/>
            <a:ext cx="1301010" cy="1301010"/>
            <a:chOff x="8493495" y="4492995"/>
            <a:chExt cx="1301010" cy="1301010"/>
          </a:xfrm>
        </p:grpSpPr>
        <p:sp>
          <p:nvSpPr>
            <p:cNvPr id="16" name="Hình Bầu dục 15">
              <a:extLst>
                <a:ext uri="{FF2B5EF4-FFF2-40B4-BE49-F238E27FC236}">
                  <a16:creationId xmlns:a16="http://schemas.microsoft.com/office/drawing/2014/main" id="{00D5DCDB-5D71-0F65-97D7-DAF6539C25DF}"/>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
              <a:extLst>
                <a:ext uri="{FF2B5EF4-FFF2-40B4-BE49-F238E27FC236}">
                  <a16:creationId xmlns:a16="http://schemas.microsoft.com/office/drawing/2014/main" id="{D68DFF4D-62ED-FD97-0CF7-0D05FB618003}"/>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3</a:t>
              </a:r>
            </a:p>
          </p:txBody>
        </p:sp>
      </p:grpSp>
      <p:grpSp>
        <p:nvGrpSpPr>
          <p:cNvPr id="34" name="node *">
            <a:extLst>
              <a:ext uri="{FF2B5EF4-FFF2-40B4-BE49-F238E27FC236}">
                <a16:creationId xmlns:a16="http://schemas.microsoft.com/office/drawing/2014/main" id="{6EDF6BB0-9B03-9750-032D-A90A632A9FE9}"/>
              </a:ext>
            </a:extLst>
          </p:cNvPr>
          <p:cNvGrpSpPr/>
          <p:nvPr/>
        </p:nvGrpSpPr>
        <p:grpSpPr>
          <a:xfrm>
            <a:off x="7012600" y="6747457"/>
            <a:ext cx="1301010" cy="2093649"/>
            <a:chOff x="8493495" y="4492995"/>
            <a:chExt cx="1301010" cy="2093649"/>
          </a:xfrm>
        </p:grpSpPr>
        <p:sp>
          <p:nvSpPr>
            <p:cNvPr id="39" name="Hình Bầu dục 38">
              <a:extLst>
                <a:ext uri="{FF2B5EF4-FFF2-40B4-BE49-F238E27FC236}">
                  <a16:creationId xmlns:a16="http://schemas.microsoft.com/office/drawing/2014/main" id="{408F12F4-45A4-4E0A-C9A0-9CC7CAC81471}"/>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
              <a:extLst>
                <a:ext uri="{FF2B5EF4-FFF2-40B4-BE49-F238E27FC236}">
                  <a16:creationId xmlns:a16="http://schemas.microsoft.com/office/drawing/2014/main" id="{2312AB13-0720-B5F4-8146-4793E8D6ABDF}"/>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41" name="node +">
            <a:extLst>
              <a:ext uri="{FF2B5EF4-FFF2-40B4-BE49-F238E27FC236}">
                <a16:creationId xmlns:a16="http://schemas.microsoft.com/office/drawing/2014/main" id="{76C5ABB4-40EC-699A-5211-6C3809C808F7}"/>
              </a:ext>
            </a:extLst>
          </p:cNvPr>
          <p:cNvGrpSpPr/>
          <p:nvPr/>
        </p:nvGrpSpPr>
        <p:grpSpPr>
          <a:xfrm>
            <a:off x="13671436" y="4559553"/>
            <a:ext cx="1301010" cy="1301010"/>
            <a:chOff x="12636015" y="7725518"/>
            <a:chExt cx="1301010" cy="1301010"/>
          </a:xfrm>
        </p:grpSpPr>
        <p:sp>
          <p:nvSpPr>
            <p:cNvPr id="42" name="Hình Bầu dục 41">
              <a:extLst>
                <a:ext uri="{FF2B5EF4-FFF2-40B4-BE49-F238E27FC236}">
                  <a16:creationId xmlns:a16="http://schemas.microsoft.com/office/drawing/2014/main" id="{423E1536-8FF6-A691-1CEF-546348CC33F9}"/>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3">
              <a:extLst>
                <a:ext uri="{FF2B5EF4-FFF2-40B4-BE49-F238E27FC236}">
                  <a16:creationId xmlns:a16="http://schemas.microsoft.com/office/drawing/2014/main" id="{30175703-7253-64B9-6A0C-FF3725A3C9BF}"/>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grpSp>
        <p:nvGrpSpPr>
          <p:cNvPr id="58" name="node x2">
            <a:extLst>
              <a:ext uri="{FF2B5EF4-FFF2-40B4-BE49-F238E27FC236}">
                <a16:creationId xmlns:a16="http://schemas.microsoft.com/office/drawing/2014/main" id="{B561F7F1-C8FA-BEDE-F3C1-25E9C2649D62}"/>
              </a:ext>
            </a:extLst>
          </p:cNvPr>
          <p:cNvGrpSpPr/>
          <p:nvPr/>
        </p:nvGrpSpPr>
        <p:grpSpPr>
          <a:xfrm>
            <a:off x="5628318" y="8721974"/>
            <a:ext cx="1440195" cy="1363353"/>
            <a:chOff x="8493495" y="4430652"/>
            <a:chExt cx="1440195" cy="1363353"/>
          </a:xfrm>
        </p:grpSpPr>
        <p:sp>
          <p:nvSpPr>
            <p:cNvPr id="59" name="Hình Bầu dục 58">
              <a:extLst>
                <a:ext uri="{FF2B5EF4-FFF2-40B4-BE49-F238E27FC236}">
                  <a16:creationId xmlns:a16="http://schemas.microsoft.com/office/drawing/2014/main" id="{7066400A-A324-7371-205C-222A3EB20BBD}"/>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3">
              <a:extLst>
                <a:ext uri="{FF2B5EF4-FFF2-40B4-BE49-F238E27FC236}">
                  <a16:creationId xmlns:a16="http://schemas.microsoft.com/office/drawing/2014/main" id="{54F65E64-DC2D-AA34-30C7-E5A2B682BC7A}"/>
                </a:ext>
              </a:extLst>
            </p:cNvPr>
            <p:cNvSpPr txBox="1"/>
            <p:nvPr/>
          </p:nvSpPr>
          <p:spPr>
            <a:xfrm>
              <a:off x="8558702" y="4828301"/>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X</a:t>
              </a:r>
              <a:endParaRPr lang="en-US" sz="5400">
                <a:solidFill>
                  <a:srgbClr val="C29BFF"/>
                </a:solidFill>
                <a:latin typeface="HK Modular"/>
                <a:ea typeface="HK Modular"/>
                <a:cs typeface="HK Modular"/>
                <a:sym typeface="HK Modular"/>
              </a:endParaRPr>
            </a:p>
          </p:txBody>
        </p:sp>
        <p:sp>
          <p:nvSpPr>
            <p:cNvPr id="61" name="TextBox 3">
              <a:extLst>
                <a:ext uri="{FF2B5EF4-FFF2-40B4-BE49-F238E27FC236}">
                  <a16:creationId xmlns:a16="http://schemas.microsoft.com/office/drawing/2014/main" id="{AB6612F0-E460-23CB-3FEF-4715DB798AFD}"/>
                </a:ext>
              </a:extLst>
            </p:cNvPr>
            <p:cNvSpPr txBox="1"/>
            <p:nvPr/>
          </p:nvSpPr>
          <p:spPr>
            <a:xfrm>
              <a:off x="9002921" y="4430652"/>
              <a:ext cx="930769" cy="717504"/>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endParaRPr lang="en-US" sz="4400">
                <a:solidFill>
                  <a:srgbClr val="C29BFF"/>
                </a:solidFill>
                <a:latin typeface="HK Modular"/>
                <a:ea typeface="HK Modular"/>
                <a:cs typeface="HK Modular"/>
                <a:sym typeface="HK Modular"/>
              </a:endParaRPr>
            </a:p>
          </p:txBody>
        </p:sp>
      </p:grpSp>
      <p:grpSp>
        <p:nvGrpSpPr>
          <p:cNvPr id="62" name="node y2">
            <a:extLst>
              <a:ext uri="{FF2B5EF4-FFF2-40B4-BE49-F238E27FC236}">
                <a16:creationId xmlns:a16="http://schemas.microsoft.com/office/drawing/2014/main" id="{2FF8E4FC-876E-2638-FEDF-5B30E2EE7503}"/>
              </a:ext>
            </a:extLst>
          </p:cNvPr>
          <p:cNvGrpSpPr/>
          <p:nvPr/>
        </p:nvGrpSpPr>
        <p:grpSpPr>
          <a:xfrm>
            <a:off x="3571888" y="5318735"/>
            <a:ext cx="1445923" cy="1335219"/>
            <a:chOff x="8493495" y="4458786"/>
            <a:chExt cx="1445923" cy="1335219"/>
          </a:xfrm>
        </p:grpSpPr>
        <p:sp>
          <p:nvSpPr>
            <p:cNvPr id="63" name="Hình Bầu dục 62">
              <a:extLst>
                <a:ext uri="{FF2B5EF4-FFF2-40B4-BE49-F238E27FC236}">
                  <a16:creationId xmlns:a16="http://schemas.microsoft.com/office/drawing/2014/main" id="{B8FCD524-B072-0B23-DF7B-9E748E5D887D}"/>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3">
              <a:extLst>
                <a:ext uri="{FF2B5EF4-FFF2-40B4-BE49-F238E27FC236}">
                  <a16:creationId xmlns:a16="http://schemas.microsoft.com/office/drawing/2014/main" id="{78CA499D-D049-F004-3FC8-D282870736C6}"/>
                </a:ext>
              </a:extLst>
            </p:cNvPr>
            <p:cNvSpPr txBox="1"/>
            <p:nvPr/>
          </p:nvSpPr>
          <p:spPr>
            <a:xfrm>
              <a:off x="8543264" y="4837505"/>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Y</a:t>
              </a:r>
            </a:p>
          </p:txBody>
        </p:sp>
        <p:sp>
          <p:nvSpPr>
            <p:cNvPr id="65" name="TextBox 3">
              <a:extLst>
                <a:ext uri="{FF2B5EF4-FFF2-40B4-BE49-F238E27FC236}">
                  <a16:creationId xmlns:a16="http://schemas.microsoft.com/office/drawing/2014/main" id="{312E8C69-7324-8709-20A6-9930BBA8BF47}"/>
                </a:ext>
              </a:extLst>
            </p:cNvPr>
            <p:cNvSpPr txBox="1"/>
            <p:nvPr/>
          </p:nvSpPr>
          <p:spPr>
            <a:xfrm>
              <a:off x="9008649" y="4458786"/>
              <a:ext cx="930769" cy="696986"/>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p>
          </p:txBody>
        </p:sp>
      </p:grpSp>
      <p:grpSp>
        <p:nvGrpSpPr>
          <p:cNvPr id="70" name="Nhóm 69">
            <a:extLst>
              <a:ext uri="{FF2B5EF4-FFF2-40B4-BE49-F238E27FC236}">
                <a16:creationId xmlns:a16="http://schemas.microsoft.com/office/drawing/2014/main" id="{96403A87-07F1-8205-FD66-D02ABC93D51B}"/>
              </a:ext>
            </a:extLst>
          </p:cNvPr>
          <p:cNvGrpSpPr/>
          <p:nvPr/>
        </p:nvGrpSpPr>
        <p:grpSpPr>
          <a:xfrm>
            <a:off x="-54496" y="2454233"/>
            <a:ext cx="8098058" cy="929695"/>
            <a:chOff x="7020921" y="3361278"/>
            <a:chExt cx="11235120" cy="834162"/>
          </a:xfrm>
        </p:grpSpPr>
        <p:sp>
          <p:nvSpPr>
            <p:cNvPr id="66" name="Hộp Văn bản 65">
              <a:extLst>
                <a:ext uri="{FF2B5EF4-FFF2-40B4-BE49-F238E27FC236}">
                  <a16:creationId xmlns:a16="http://schemas.microsoft.com/office/drawing/2014/main" id="{637F0A49-84E0-7C35-7FE9-E442D4AFDB03}"/>
                </a:ext>
              </a:extLst>
            </p:cNvPr>
            <p:cNvSpPr txBox="1"/>
            <p:nvPr/>
          </p:nvSpPr>
          <p:spPr>
            <a:xfrm>
              <a:off x="7095990" y="3453853"/>
              <a:ext cx="11160051" cy="646331"/>
            </a:xfrm>
            <a:prstGeom prst="rect">
              <a:avLst/>
            </a:prstGeom>
            <a:noFill/>
            <a:ln w="57150">
              <a:solidFill>
                <a:srgbClr val="C29BFF"/>
              </a:solidFill>
            </a:ln>
          </p:spPr>
          <p:txBody>
            <a:bodyPr wrap="square" rtlCol="0">
              <a:spAutoFit/>
            </a:bodyPr>
            <a:lstStyle/>
            <a:p>
              <a:pPr algn="ctr"/>
              <a:r>
                <a:rPr lang="en-US" sz="3600">
                  <a:solidFill>
                    <a:srgbClr val="C29BFF"/>
                  </a:solidFill>
                  <a:latin typeface="HK Modular" panose="020B0604020202020204" charset="0"/>
                </a:rPr>
                <a:t>F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x</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 y</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+ 3</a:t>
              </a:r>
              <a:endParaRPr lang="en-US" sz="3600" baseline="30000">
                <a:solidFill>
                  <a:srgbClr val="C29BFF"/>
                </a:solidFill>
                <a:latin typeface="HK Modular" panose="020B0604020202020204" charset="0"/>
              </a:endParaRPr>
            </a:p>
          </p:txBody>
        </p:sp>
        <p:sp>
          <p:nvSpPr>
            <p:cNvPr id="67" name="Hộp Văn bản 66">
              <a:extLst>
                <a:ext uri="{FF2B5EF4-FFF2-40B4-BE49-F238E27FC236}">
                  <a16:creationId xmlns:a16="http://schemas.microsoft.com/office/drawing/2014/main" id="{A0B71BFC-7B92-5E94-3F72-DE69E9814E08}"/>
                </a:ext>
              </a:extLst>
            </p:cNvPr>
            <p:cNvSpPr txBox="1"/>
            <p:nvPr/>
          </p:nvSpPr>
          <p:spPr>
            <a:xfrm>
              <a:off x="8969511" y="3361278"/>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8" name="Hộp Văn bản 67">
              <a:extLst>
                <a:ext uri="{FF2B5EF4-FFF2-40B4-BE49-F238E27FC236}">
                  <a16:creationId xmlns:a16="http://schemas.microsoft.com/office/drawing/2014/main" id="{8B8FFC12-1706-B388-E5CD-1079D1867D59}"/>
                </a:ext>
              </a:extLst>
            </p:cNvPr>
            <p:cNvSpPr txBox="1"/>
            <p:nvPr/>
          </p:nvSpPr>
          <p:spPr>
            <a:xfrm>
              <a:off x="8523731" y="342599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9" name="Hộp Văn bản 68">
              <a:extLst>
                <a:ext uri="{FF2B5EF4-FFF2-40B4-BE49-F238E27FC236}">
                  <a16:creationId xmlns:a16="http://schemas.microsoft.com/office/drawing/2014/main" id="{F1BDAC8D-855D-90AE-648D-D50E03857537}"/>
                </a:ext>
              </a:extLst>
            </p:cNvPr>
            <p:cNvSpPr txBox="1"/>
            <p:nvPr/>
          </p:nvSpPr>
          <p:spPr>
            <a:xfrm>
              <a:off x="7020921" y="341201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grpSp>
      <p:sp>
        <p:nvSpPr>
          <p:cNvPr id="81" name="Hộp Văn bản 80">
            <a:extLst>
              <a:ext uri="{FF2B5EF4-FFF2-40B4-BE49-F238E27FC236}">
                <a16:creationId xmlns:a16="http://schemas.microsoft.com/office/drawing/2014/main" id="{84F783B4-D593-70F7-10FC-00180CA8E38D}"/>
              </a:ext>
            </a:extLst>
          </p:cNvPr>
          <p:cNvSpPr txBox="1"/>
          <p:nvPr/>
        </p:nvSpPr>
        <p:spPr>
          <a:xfrm>
            <a:off x="16900368" y="4656060"/>
            <a:ext cx="617290" cy="1107996"/>
          </a:xfrm>
          <a:prstGeom prst="rect">
            <a:avLst/>
          </a:prstGeom>
          <a:noFill/>
        </p:spPr>
        <p:txBody>
          <a:bodyPr wrap="square" rtlCol="0">
            <a:spAutoFit/>
          </a:bodyPr>
          <a:lstStyle/>
          <a:p>
            <a:r>
              <a:rPr lang="en-US" sz="6600" b="1">
                <a:solidFill>
                  <a:schemeClr val="bg1"/>
                </a:solidFill>
                <a:latin typeface="+mj-lt"/>
                <a:cs typeface="Arial" panose="020B0604020202020204" pitchFamily="34" charset="0"/>
              </a:rPr>
              <a:t>f</a:t>
            </a:r>
          </a:p>
        </p:txBody>
      </p:sp>
      <p:grpSp>
        <p:nvGrpSpPr>
          <p:cNvPr id="89" name="hộp y">
            <a:extLst>
              <a:ext uri="{FF2B5EF4-FFF2-40B4-BE49-F238E27FC236}">
                <a16:creationId xmlns:a16="http://schemas.microsoft.com/office/drawing/2014/main" id="{AFC2BBD5-640D-075F-C03B-810EAD0B94DE}"/>
              </a:ext>
            </a:extLst>
          </p:cNvPr>
          <p:cNvGrpSpPr/>
          <p:nvPr/>
        </p:nvGrpSpPr>
        <p:grpSpPr>
          <a:xfrm>
            <a:off x="1655606" y="4820449"/>
            <a:ext cx="2446950" cy="921924"/>
            <a:chOff x="1655606" y="4820449"/>
            <a:chExt cx="2446950" cy="921924"/>
          </a:xfrm>
        </p:grpSpPr>
        <p:sp>
          <p:nvSpPr>
            <p:cNvPr id="82" name="Bong bóng Lời nói: Hình chữ nhật 81">
              <a:extLst>
                <a:ext uri="{FF2B5EF4-FFF2-40B4-BE49-F238E27FC236}">
                  <a16:creationId xmlns:a16="http://schemas.microsoft.com/office/drawing/2014/main" id="{D09E142E-A6F3-B92F-B5B2-54CDDB4AF4AB}"/>
                </a:ext>
              </a:extLst>
            </p:cNvPr>
            <p:cNvSpPr/>
            <p:nvPr/>
          </p:nvSpPr>
          <p:spPr>
            <a:xfrm>
              <a:off x="1655606" y="4845277"/>
              <a:ext cx="2446950" cy="897096"/>
            </a:xfrm>
            <a:prstGeom prst="wedgeRectCallout">
              <a:avLst>
                <a:gd name="adj1" fmla="val -55599"/>
                <a:gd name="adj2" fmla="val 79290"/>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Hộp Văn bản 83">
              <a:extLst>
                <a:ext uri="{FF2B5EF4-FFF2-40B4-BE49-F238E27FC236}">
                  <a16:creationId xmlns:a16="http://schemas.microsoft.com/office/drawing/2014/main" id="{E4EFD71B-75CA-F09C-5635-EC5C5BEC9698}"/>
                </a:ext>
              </a:extLst>
            </p:cNvPr>
            <p:cNvSpPr txBox="1"/>
            <p:nvPr/>
          </p:nvSpPr>
          <p:spPr>
            <a:xfrm>
              <a:off x="1886236" y="4820449"/>
              <a:ext cx="1948150"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y = 2</a:t>
              </a:r>
            </a:p>
          </p:txBody>
        </p:sp>
      </p:grpSp>
      <p:grpSp>
        <p:nvGrpSpPr>
          <p:cNvPr id="88" name="hộp x">
            <a:extLst>
              <a:ext uri="{FF2B5EF4-FFF2-40B4-BE49-F238E27FC236}">
                <a16:creationId xmlns:a16="http://schemas.microsoft.com/office/drawing/2014/main" id="{BCB0A844-E11D-03A4-0622-74D026BAFD55}"/>
              </a:ext>
            </a:extLst>
          </p:cNvPr>
          <p:cNvGrpSpPr/>
          <p:nvPr/>
        </p:nvGrpSpPr>
        <p:grpSpPr>
          <a:xfrm>
            <a:off x="1782655" y="7832766"/>
            <a:ext cx="2489918" cy="926691"/>
            <a:chOff x="1597123" y="7655953"/>
            <a:chExt cx="2489918" cy="926691"/>
          </a:xfrm>
        </p:grpSpPr>
        <p:sp>
          <p:nvSpPr>
            <p:cNvPr id="83" name="Bong bóng Lời nói: Hình chữ nhật 82">
              <a:extLst>
                <a:ext uri="{FF2B5EF4-FFF2-40B4-BE49-F238E27FC236}">
                  <a16:creationId xmlns:a16="http://schemas.microsoft.com/office/drawing/2014/main" id="{56115D64-0D93-2E75-FE71-FEE1F9C80F08}"/>
                </a:ext>
              </a:extLst>
            </p:cNvPr>
            <p:cNvSpPr/>
            <p:nvPr/>
          </p:nvSpPr>
          <p:spPr>
            <a:xfrm>
              <a:off x="1597123" y="7655953"/>
              <a:ext cx="2489918" cy="926691"/>
            </a:xfrm>
            <a:prstGeom prst="wedgeRectCallout">
              <a:avLst>
                <a:gd name="adj1" fmla="val -60307"/>
                <a:gd name="adj2" fmla="val 79126"/>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Hộp Văn bản 86">
              <a:extLst>
                <a:ext uri="{FF2B5EF4-FFF2-40B4-BE49-F238E27FC236}">
                  <a16:creationId xmlns:a16="http://schemas.microsoft.com/office/drawing/2014/main" id="{AED13FC0-240C-6C93-ABEE-329072937164}"/>
                </a:ext>
              </a:extLst>
            </p:cNvPr>
            <p:cNvSpPr txBox="1"/>
            <p:nvPr/>
          </p:nvSpPr>
          <p:spPr>
            <a:xfrm>
              <a:off x="1804329" y="7702398"/>
              <a:ext cx="1948150"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x = 2</a:t>
              </a:r>
            </a:p>
          </p:txBody>
        </p:sp>
      </p:grpSp>
      <p:grpSp>
        <p:nvGrpSpPr>
          <p:cNvPr id="91" name="hộp y2">
            <a:extLst>
              <a:ext uri="{FF2B5EF4-FFF2-40B4-BE49-F238E27FC236}">
                <a16:creationId xmlns:a16="http://schemas.microsoft.com/office/drawing/2014/main" id="{4AEE224A-DED6-EA38-C674-1762249B8F02}"/>
              </a:ext>
            </a:extLst>
          </p:cNvPr>
          <p:cNvGrpSpPr/>
          <p:nvPr/>
        </p:nvGrpSpPr>
        <p:grpSpPr>
          <a:xfrm>
            <a:off x="4807003" y="4312724"/>
            <a:ext cx="2446950" cy="975658"/>
            <a:chOff x="1655606" y="4766715"/>
            <a:chExt cx="2446950" cy="975658"/>
          </a:xfrm>
        </p:grpSpPr>
        <p:sp>
          <p:nvSpPr>
            <p:cNvPr id="93" name="Bong bóng Lời nói: Hình chữ nhật 92">
              <a:extLst>
                <a:ext uri="{FF2B5EF4-FFF2-40B4-BE49-F238E27FC236}">
                  <a16:creationId xmlns:a16="http://schemas.microsoft.com/office/drawing/2014/main" id="{844E37B4-7829-58A5-B588-EA92631EB495}"/>
                </a:ext>
              </a:extLst>
            </p:cNvPr>
            <p:cNvSpPr/>
            <p:nvPr/>
          </p:nvSpPr>
          <p:spPr>
            <a:xfrm>
              <a:off x="1655606" y="4766715"/>
              <a:ext cx="2446950" cy="975658"/>
            </a:xfrm>
            <a:prstGeom prst="wedgeRectCallout">
              <a:avLst>
                <a:gd name="adj1" fmla="val 3468"/>
                <a:gd name="adj2" fmla="val 100311"/>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Hộp Văn bản 93">
              <a:extLst>
                <a:ext uri="{FF2B5EF4-FFF2-40B4-BE49-F238E27FC236}">
                  <a16:creationId xmlns:a16="http://schemas.microsoft.com/office/drawing/2014/main" id="{A3E67BB1-0848-B7E2-EE6D-9E60FD43EDC0}"/>
                </a:ext>
              </a:extLst>
            </p:cNvPr>
            <p:cNvSpPr txBox="1"/>
            <p:nvPr/>
          </p:nvSpPr>
          <p:spPr>
            <a:xfrm>
              <a:off x="1859417" y="4808508"/>
              <a:ext cx="2086042"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y</a:t>
              </a:r>
              <a:r>
                <a:rPr lang="en-US" sz="4800" b="1" baseline="30000">
                  <a:solidFill>
                    <a:schemeClr val="bg1"/>
                  </a:solidFill>
                  <a:latin typeface=".VnBlack" panose="020B7200000000000000" pitchFamily="34" charset="0"/>
                </a:rPr>
                <a:t>2</a:t>
              </a:r>
              <a:r>
                <a:rPr lang="en-US" sz="4800" b="1">
                  <a:solidFill>
                    <a:schemeClr val="bg1"/>
                  </a:solidFill>
                  <a:latin typeface=".VnBlack" panose="020B7200000000000000" pitchFamily="34" charset="0"/>
                </a:rPr>
                <a:t> = 4</a:t>
              </a:r>
            </a:p>
          </p:txBody>
        </p:sp>
      </p:grpSp>
      <p:grpSp>
        <p:nvGrpSpPr>
          <p:cNvPr id="95" name="hộp x2">
            <a:extLst>
              <a:ext uri="{FF2B5EF4-FFF2-40B4-BE49-F238E27FC236}">
                <a16:creationId xmlns:a16="http://schemas.microsoft.com/office/drawing/2014/main" id="{ED89EBB1-0F38-3350-D803-5BFE596F7741}"/>
              </a:ext>
            </a:extLst>
          </p:cNvPr>
          <p:cNvGrpSpPr/>
          <p:nvPr/>
        </p:nvGrpSpPr>
        <p:grpSpPr>
          <a:xfrm>
            <a:off x="8839907" y="8397718"/>
            <a:ext cx="2489918" cy="1029504"/>
            <a:chOff x="1597123" y="7281635"/>
            <a:chExt cx="2489918" cy="1029504"/>
          </a:xfrm>
        </p:grpSpPr>
        <p:sp>
          <p:nvSpPr>
            <p:cNvPr id="96" name="Bong bóng Lời nói: Hình chữ nhật 95">
              <a:extLst>
                <a:ext uri="{FF2B5EF4-FFF2-40B4-BE49-F238E27FC236}">
                  <a16:creationId xmlns:a16="http://schemas.microsoft.com/office/drawing/2014/main" id="{04596347-3331-C522-AFCD-92E44FC8A070}"/>
                </a:ext>
              </a:extLst>
            </p:cNvPr>
            <p:cNvSpPr/>
            <p:nvPr/>
          </p:nvSpPr>
          <p:spPr>
            <a:xfrm>
              <a:off x="1597123" y="7281635"/>
              <a:ext cx="2489918" cy="1029504"/>
            </a:xfrm>
            <a:prstGeom prst="wedgeRectCallout">
              <a:avLst>
                <a:gd name="adj1" fmla="val 13734"/>
                <a:gd name="adj2" fmla="val -92049"/>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ộp Văn bản 96">
              <a:extLst>
                <a:ext uri="{FF2B5EF4-FFF2-40B4-BE49-F238E27FC236}">
                  <a16:creationId xmlns:a16="http://schemas.microsoft.com/office/drawing/2014/main" id="{EA8D3DDF-4D78-BF61-F7DC-9F0D49E896C4}"/>
                </a:ext>
              </a:extLst>
            </p:cNvPr>
            <p:cNvSpPr txBox="1"/>
            <p:nvPr/>
          </p:nvSpPr>
          <p:spPr>
            <a:xfrm>
              <a:off x="1737246" y="7443264"/>
              <a:ext cx="2167446"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x</a:t>
              </a:r>
              <a:r>
                <a:rPr lang="en-US" sz="4800" b="1" baseline="30000">
                  <a:solidFill>
                    <a:schemeClr val="bg1"/>
                  </a:solidFill>
                  <a:latin typeface=".VnBlack" panose="020B7200000000000000" pitchFamily="34" charset="0"/>
                </a:rPr>
                <a:t>2</a:t>
              </a:r>
              <a:r>
                <a:rPr lang="en-US" sz="4800" b="1">
                  <a:solidFill>
                    <a:schemeClr val="bg1"/>
                  </a:solidFill>
                  <a:latin typeface=".VnBlack" panose="020B7200000000000000" pitchFamily="34" charset="0"/>
                </a:rPr>
                <a:t> = 4</a:t>
              </a:r>
            </a:p>
          </p:txBody>
        </p:sp>
      </p:grpSp>
      <p:grpSp>
        <p:nvGrpSpPr>
          <p:cNvPr id="105" name="hộp x2">
            <a:extLst>
              <a:ext uri="{FF2B5EF4-FFF2-40B4-BE49-F238E27FC236}">
                <a16:creationId xmlns:a16="http://schemas.microsoft.com/office/drawing/2014/main" id="{3D4A7DC5-E6D7-B20C-6802-E1D909A56913}"/>
              </a:ext>
            </a:extLst>
          </p:cNvPr>
          <p:cNvGrpSpPr/>
          <p:nvPr/>
        </p:nvGrpSpPr>
        <p:grpSpPr>
          <a:xfrm>
            <a:off x="8584674" y="5400541"/>
            <a:ext cx="2538156" cy="1006914"/>
            <a:chOff x="1597123" y="7575731"/>
            <a:chExt cx="2538156" cy="1006914"/>
          </a:xfrm>
        </p:grpSpPr>
        <p:sp>
          <p:nvSpPr>
            <p:cNvPr id="106" name="Bong bóng Lời nói: Hình chữ nhật 105">
              <a:extLst>
                <a:ext uri="{FF2B5EF4-FFF2-40B4-BE49-F238E27FC236}">
                  <a16:creationId xmlns:a16="http://schemas.microsoft.com/office/drawing/2014/main" id="{022BBC5D-36B1-EDEF-C3F4-87794D9BDBAB}"/>
                </a:ext>
              </a:extLst>
            </p:cNvPr>
            <p:cNvSpPr/>
            <p:nvPr/>
          </p:nvSpPr>
          <p:spPr>
            <a:xfrm>
              <a:off x="1597123" y="7575731"/>
              <a:ext cx="2489918" cy="1006914"/>
            </a:xfrm>
            <a:prstGeom prst="wedgeRectCallout">
              <a:avLst>
                <a:gd name="adj1" fmla="val -15290"/>
                <a:gd name="adj2" fmla="val 91596"/>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Hộp Văn bản 106">
              <a:extLst>
                <a:ext uri="{FF2B5EF4-FFF2-40B4-BE49-F238E27FC236}">
                  <a16:creationId xmlns:a16="http://schemas.microsoft.com/office/drawing/2014/main" id="{F5360A77-8FF7-6CD1-5267-3E9B6C500167}"/>
                </a:ext>
              </a:extLst>
            </p:cNvPr>
            <p:cNvSpPr txBox="1"/>
            <p:nvPr/>
          </p:nvSpPr>
          <p:spPr>
            <a:xfrm>
              <a:off x="1611111" y="7667466"/>
              <a:ext cx="2524168"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x*y = 4</a:t>
              </a:r>
            </a:p>
          </p:txBody>
        </p:sp>
      </p:grpSp>
      <p:grpSp>
        <p:nvGrpSpPr>
          <p:cNvPr id="98" name="hộp f">
            <a:extLst>
              <a:ext uri="{FF2B5EF4-FFF2-40B4-BE49-F238E27FC236}">
                <a16:creationId xmlns:a16="http://schemas.microsoft.com/office/drawing/2014/main" id="{E1A0DC27-E44D-C480-C3E2-FF826B8A0A36}"/>
              </a:ext>
            </a:extLst>
          </p:cNvPr>
          <p:cNvGrpSpPr/>
          <p:nvPr/>
        </p:nvGrpSpPr>
        <p:grpSpPr>
          <a:xfrm>
            <a:off x="11779477" y="2889965"/>
            <a:ext cx="4563260" cy="1120530"/>
            <a:chOff x="-302996" y="4621843"/>
            <a:chExt cx="4563260" cy="1120530"/>
          </a:xfrm>
        </p:grpSpPr>
        <p:sp>
          <p:nvSpPr>
            <p:cNvPr id="99" name="Bong bóng Lời nói: Hình chữ nhật 98">
              <a:extLst>
                <a:ext uri="{FF2B5EF4-FFF2-40B4-BE49-F238E27FC236}">
                  <a16:creationId xmlns:a16="http://schemas.microsoft.com/office/drawing/2014/main" id="{381346C5-716C-2E68-6870-58DE85B2D6BE}"/>
                </a:ext>
              </a:extLst>
            </p:cNvPr>
            <p:cNvSpPr/>
            <p:nvPr/>
          </p:nvSpPr>
          <p:spPr>
            <a:xfrm>
              <a:off x="-145288" y="4621843"/>
              <a:ext cx="4247844" cy="1120530"/>
            </a:xfrm>
            <a:prstGeom prst="wedgeRectCallout">
              <a:avLst>
                <a:gd name="adj1" fmla="val -4646"/>
                <a:gd name="adj2" fmla="val 107254"/>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Hộp Văn bản 99">
              <a:extLst>
                <a:ext uri="{FF2B5EF4-FFF2-40B4-BE49-F238E27FC236}">
                  <a16:creationId xmlns:a16="http://schemas.microsoft.com/office/drawing/2014/main" id="{8D06778C-4E47-768D-5BB3-5408D654D594}"/>
                </a:ext>
              </a:extLst>
            </p:cNvPr>
            <p:cNvSpPr txBox="1"/>
            <p:nvPr/>
          </p:nvSpPr>
          <p:spPr>
            <a:xfrm>
              <a:off x="-302996" y="4814994"/>
              <a:ext cx="4563260"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f = 4+4+4+3</a:t>
              </a:r>
            </a:p>
          </p:txBody>
        </p:sp>
      </p:grpSp>
      <p:grpSp>
        <p:nvGrpSpPr>
          <p:cNvPr id="32" name="hộp f=">
            <a:extLst>
              <a:ext uri="{FF2B5EF4-FFF2-40B4-BE49-F238E27FC236}">
                <a16:creationId xmlns:a16="http://schemas.microsoft.com/office/drawing/2014/main" id="{EE1CC9DA-065F-8315-02FA-35FF5BB398FE}"/>
              </a:ext>
            </a:extLst>
          </p:cNvPr>
          <p:cNvGrpSpPr/>
          <p:nvPr/>
        </p:nvGrpSpPr>
        <p:grpSpPr>
          <a:xfrm>
            <a:off x="15123145" y="6303961"/>
            <a:ext cx="2538156" cy="1006914"/>
            <a:chOff x="1597123" y="7575731"/>
            <a:chExt cx="2538156" cy="1006914"/>
          </a:xfrm>
        </p:grpSpPr>
        <p:sp>
          <p:nvSpPr>
            <p:cNvPr id="33" name="Bong bóng Lời nói: Hình chữ nhật 32">
              <a:extLst>
                <a:ext uri="{FF2B5EF4-FFF2-40B4-BE49-F238E27FC236}">
                  <a16:creationId xmlns:a16="http://schemas.microsoft.com/office/drawing/2014/main" id="{C508FA3F-FC3E-98AD-3370-1A16E95AB6CC}"/>
                </a:ext>
              </a:extLst>
            </p:cNvPr>
            <p:cNvSpPr/>
            <p:nvPr/>
          </p:nvSpPr>
          <p:spPr>
            <a:xfrm>
              <a:off x="1597123" y="7575731"/>
              <a:ext cx="2489918" cy="1006914"/>
            </a:xfrm>
            <a:prstGeom prst="wedgeRectCallout">
              <a:avLst>
                <a:gd name="adj1" fmla="val -14105"/>
                <a:gd name="adj2" fmla="val -133970"/>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ộp Văn bản 34">
              <a:extLst>
                <a:ext uri="{FF2B5EF4-FFF2-40B4-BE49-F238E27FC236}">
                  <a16:creationId xmlns:a16="http://schemas.microsoft.com/office/drawing/2014/main" id="{053B5170-8726-15CD-C744-AC7E9529F87C}"/>
                </a:ext>
              </a:extLst>
            </p:cNvPr>
            <p:cNvSpPr txBox="1"/>
            <p:nvPr/>
          </p:nvSpPr>
          <p:spPr>
            <a:xfrm>
              <a:off x="1611111" y="7667466"/>
              <a:ext cx="2524168"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f = 15</a:t>
              </a:r>
            </a:p>
          </p:txBody>
        </p:sp>
      </p:grpSp>
    </p:spTree>
    <p:extLst>
      <p:ext uri="{BB962C8B-B14F-4D97-AF65-F5344CB8AC3E}">
        <p14:creationId xmlns:p14="http://schemas.microsoft.com/office/powerpoint/2010/main" val="2298023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9"/>
                                        </p:tgtEl>
                                      </p:cBhvr>
                                    </p:animEffect>
                                    <p:set>
                                      <p:cBhvr>
                                        <p:cTn id="24" dur="1" fill="hold">
                                          <p:stCondLst>
                                            <p:cond delay="499"/>
                                          </p:stCondLst>
                                        </p:cTn>
                                        <p:tgtEl>
                                          <p:spTgt spid="8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88"/>
                                        </p:tgtEl>
                                      </p:cBhvr>
                                    </p:animEffect>
                                    <p:set>
                                      <p:cBhvr>
                                        <p:cTn id="27" dur="1" fill="hold">
                                          <p:stCondLst>
                                            <p:cond delay="499"/>
                                          </p:stCondLst>
                                        </p:cTn>
                                        <p:tgtEl>
                                          <p:spTgt spid="88"/>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wipe(left)">
                                      <p:cBhvr>
                                        <p:cTn id="31" dur="500"/>
                                        <p:tgtEl>
                                          <p:spTgt spid="92"/>
                                        </p:tgtEl>
                                      </p:cBhvr>
                                    </p:animEffect>
                                  </p:childTnLst>
                                </p:cTn>
                              </p:par>
                              <p:par>
                                <p:cTn id="32" presetID="22" presetClass="entr" presetSubtype="8"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par>
                                <p:cTn id="38" presetID="22" presetClass="entr" presetSubtype="8" fill="hold"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90"/>
                                        </p:tgtEl>
                                      </p:cBhvr>
                                    </p:animEffect>
                                    <p:set>
                                      <p:cBhvr>
                                        <p:cTn id="48" dur="1" fill="hold">
                                          <p:stCondLst>
                                            <p:cond delay="499"/>
                                          </p:stCondLst>
                                        </p:cTn>
                                        <p:tgtEl>
                                          <p:spTgt spid="90"/>
                                        </p:tgtEl>
                                        <p:attrNameLst>
                                          <p:attrName>style.visibility</p:attrName>
                                        </p:attrNameLst>
                                      </p:cBhvr>
                                      <p:to>
                                        <p:strVal val="hidden"/>
                                      </p:to>
                                    </p:set>
                                  </p:childTnLst>
                                </p:cTn>
                              </p:par>
                              <p:par>
                                <p:cTn id="49" presetID="22" presetClass="exit" presetSubtype="8" fill="hold" nodeType="withEffect">
                                  <p:stCondLst>
                                    <p:cond delay="0"/>
                                  </p:stCondLst>
                                  <p:childTnLst>
                                    <p:animEffect transition="out" filter="wipe(left)">
                                      <p:cBhvr>
                                        <p:cTn id="50" dur="500"/>
                                        <p:tgtEl>
                                          <p:spTgt spid="92"/>
                                        </p:tgtEl>
                                      </p:cBhvr>
                                    </p:animEffect>
                                    <p:set>
                                      <p:cBhvr>
                                        <p:cTn id="51" dur="1" fill="hold">
                                          <p:stCondLst>
                                            <p:cond delay="499"/>
                                          </p:stCondLst>
                                        </p:cTn>
                                        <p:tgtEl>
                                          <p:spTgt spid="92"/>
                                        </p:tgtEl>
                                        <p:attrNameLst>
                                          <p:attrName>style.visibility</p:attrName>
                                        </p:attrNameLst>
                                      </p:cBhvr>
                                      <p:to>
                                        <p:strVal val="hidden"/>
                                      </p:to>
                                    </p:set>
                                  </p:childTnLst>
                                </p:cTn>
                              </p:par>
                              <p:par>
                                <p:cTn id="52" presetID="22" presetClass="exit" presetSubtype="8" fill="hold" nodeType="withEffect">
                                  <p:stCondLst>
                                    <p:cond delay="0"/>
                                  </p:stCondLst>
                                  <p:childTnLst>
                                    <p:animEffect transition="out" filter="wipe(left)">
                                      <p:cBhvr>
                                        <p:cTn id="53" dur="500"/>
                                        <p:tgtEl>
                                          <p:spTgt spid="30"/>
                                        </p:tgtEl>
                                      </p:cBhvr>
                                    </p:animEffect>
                                    <p:set>
                                      <p:cBhvr>
                                        <p:cTn id="54" dur="1" fill="hold">
                                          <p:stCondLst>
                                            <p:cond delay="499"/>
                                          </p:stCondLst>
                                        </p:cTn>
                                        <p:tgtEl>
                                          <p:spTgt spid="30"/>
                                        </p:tgtEl>
                                        <p:attrNameLst>
                                          <p:attrName>style.visibility</p:attrName>
                                        </p:attrNameLst>
                                      </p:cBhvr>
                                      <p:to>
                                        <p:strVal val="hidden"/>
                                      </p:to>
                                    </p:set>
                                  </p:childTnLst>
                                </p:cTn>
                              </p:par>
                              <p:par>
                                <p:cTn id="55" presetID="22" presetClass="exit" presetSubtype="8" fill="hold" nodeType="withEffect">
                                  <p:stCondLst>
                                    <p:cond delay="0"/>
                                  </p:stCondLst>
                                  <p:childTnLst>
                                    <p:animEffect transition="out" filter="wipe(left)">
                                      <p:cBhvr>
                                        <p:cTn id="56" dur="500"/>
                                        <p:tgtEl>
                                          <p:spTgt spid="51"/>
                                        </p:tgtEl>
                                      </p:cBhvr>
                                    </p:animEffect>
                                    <p:set>
                                      <p:cBhvr>
                                        <p:cTn id="57" dur="1" fill="hold">
                                          <p:stCondLst>
                                            <p:cond delay="499"/>
                                          </p:stCondLst>
                                        </p:cTn>
                                        <p:tgtEl>
                                          <p:spTgt spid="51"/>
                                        </p:tgtEl>
                                        <p:attrNameLst>
                                          <p:attrName>style.visibility</p:attrName>
                                        </p:attrNameLst>
                                      </p:cBhvr>
                                      <p:to>
                                        <p:strVal val="hidden"/>
                                      </p:to>
                                    </p:set>
                                  </p:childTnLst>
                                </p:cTn>
                              </p:par>
                              <p:par>
                                <p:cTn id="58" presetID="22" presetClass="exit" presetSubtype="8" fill="hold" nodeType="withEffect">
                                  <p:stCondLst>
                                    <p:cond delay="0"/>
                                  </p:stCondLst>
                                  <p:childTnLst>
                                    <p:animEffect transition="out" filter="wipe(left)">
                                      <p:cBhvr>
                                        <p:cTn id="59" dur="500"/>
                                        <p:tgtEl>
                                          <p:spTgt spid="72"/>
                                        </p:tgtEl>
                                      </p:cBhvr>
                                    </p:animEffect>
                                    <p:set>
                                      <p:cBhvr>
                                        <p:cTn id="60" dur="1" fill="hold">
                                          <p:stCondLst>
                                            <p:cond delay="499"/>
                                          </p:stCondLst>
                                        </p:cTn>
                                        <p:tgtEl>
                                          <p:spTgt spid="72"/>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22" presetClass="entr" presetSubtype="8"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left)">
                                      <p:cBhvr>
                                        <p:cTn id="73" dur="500"/>
                                        <p:tgtEl>
                                          <p:spTgt spid="48"/>
                                        </p:tgtEl>
                                      </p:cBhvr>
                                    </p:animEffect>
                                  </p:childTnLst>
                                </p:cTn>
                              </p:par>
                              <p:par>
                                <p:cTn id="74" presetID="22" presetClass="entr" presetSubtype="8" fill="hold"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par>
                                <p:cTn id="77" presetID="22" presetClass="entr" presetSubtype="8" fill="hold" nodeType="with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wipe(left)">
                                      <p:cBhvr>
                                        <p:cTn id="79" dur="500"/>
                                        <p:tgtEl>
                                          <p:spTgt spid="75"/>
                                        </p:tgtEl>
                                      </p:cBhvr>
                                    </p:animEffect>
                                  </p:childTnLst>
                                </p:cTn>
                              </p:par>
                              <p:par>
                                <p:cTn id="80" presetID="10" presetClass="entr" presetSubtype="0" fill="hold" nodeType="withEffect">
                                  <p:stCondLst>
                                    <p:cond delay="0"/>
                                  </p:stCondLst>
                                  <p:childTnLst>
                                    <p:set>
                                      <p:cBhvr>
                                        <p:cTn id="81" dur="1" fill="hold">
                                          <p:stCondLst>
                                            <p:cond delay="0"/>
                                          </p:stCondLst>
                                        </p:cTn>
                                        <p:tgtEl>
                                          <p:spTgt spid="91"/>
                                        </p:tgtEl>
                                        <p:attrNameLst>
                                          <p:attrName>style.visibility</p:attrName>
                                        </p:attrNameLst>
                                      </p:cBhvr>
                                      <p:to>
                                        <p:strVal val="visible"/>
                                      </p:to>
                                    </p:set>
                                    <p:animEffect transition="in" filter="fade">
                                      <p:cBhvr>
                                        <p:cTn id="82" dur="500"/>
                                        <p:tgtEl>
                                          <p:spTgt spid="91"/>
                                        </p:tgtEl>
                                      </p:cBhvr>
                                    </p:animEffect>
                                  </p:childTnLst>
                                </p:cTn>
                              </p:par>
                              <p:par>
                                <p:cTn id="83" presetID="10" presetClass="entr" presetSubtype="0" fill="hold" nodeType="with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fade">
                                      <p:cBhvr>
                                        <p:cTn id="85" dur="500"/>
                                        <p:tgtEl>
                                          <p:spTgt spid="105"/>
                                        </p:tgtEl>
                                      </p:cBhvr>
                                    </p:animEffect>
                                  </p:childTnLst>
                                </p:cTn>
                              </p:par>
                              <p:par>
                                <p:cTn id="86" presetID="10" presetClass="entr" presetSubtype="0" fill="hold"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22" presetClass="entr" presetSubtype="8"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left)">
                                      <p:cBhvr>
                                        <p:cTn id="91" dur="750"/>
                                        <p:tgtEl>
                                          <p:spTgt spid="3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25"/>
                                        </p:tgtEl>
                                      </p:cBhvr>
                                    </p:animEffect>
                                    <p:set>
                                      <p:cBhvr>
                                        <p:cTn id="96" dur="1" fill="hold">
                                          <p:stCondLst>
                                            <p:cond delay="499"/>
                                          </p:stCondLst>
                                        </p:cTn>
                                        <p:tgtEl>
                                          <p:spTgt spid="25"/>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26"/>
                                        </p:tgtEl>
                                      </p:cBhvr>
                                    </p:animEffect>
                                    <p:set>
                                      <p:cBhvr>
                                        <p:cTn id="99" dur="1" fill="hold">
                                          <p:stCondLst>
                                            <p:cond delay="499"/>
                                          </p:stCondLst>
                                        </p:cTn>
                                        <p:tgtEl>
                                          <p:spTgt spid="26"/>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27"/>
                                        </p:tgtEl>
                                      </p:cBhvr>
                                    </p:animEffect>
                                    <p:set>
                                      <p:cBhvr>
                                        <p:cTn id="102" dur="1" fill="hold">
                                          <p:stCondLst>
                                            <p:cond delay="499"/>
                                          </p:stCondLst>
                                        </p:cTn>
                                        <p:tgtEl>
                                          <p:spTgt spid="27"/>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1"/>
                                        </p:tgtEl>
                                      </p:cBhvr>
                                    </p:animEffect>
                                    <p:set>
                                      <p:cBhvr>
                                        <p:cTn id="105" dur="1" fill="hold">
                                          <p:stCondLst>
                                            <p:cond delay="499"/>
                                          </p:stCondLst>
                                        </p:cTn>
                                        <p:tgtEl>
                                          <p:spTgt spid="91"/>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105"/>
                                        </p:tgtEl>
                                      </p:cBhvr>
                                    </p:animEffect>
                                    <p:set>
                                      <p:cBhvr>
                                        <p:cTn id="108" dur="1" fill="hold">
                                          <p:stCondLst>
                                            <p:cond delay="499"/>
                                          </p:stCondLst>
                                        </p:cTn>
                                        <p:tgtEl>
                                          <p:spTgt spid="105"/>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95"/>
                                        </p:tgtEl>
                                      </p:cBhvr>
                                    </p:animEffect>
                                    <p:set>
                                      <p:cBhvr>
                                        <p:cTn id="111" dur="1" fill="hold">
                                          <p:stCondLst>
                                            <p:cond delay="499"/>
                                          </p:stCondLst>
                                        </p:cTn>
                                        <p:tgtEl>
                                          <p:spTgt spid="9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4"/>
                                        </p:tgtEl>
                                      </p:cBhvr>
                                    </p:animEffect>
                                    <p:set>
                                      <p:cBhvr>
                                        <p:cTn id="114" dur="1" fill="hold">
                                          <p:stCondLst>
                                            <p:cond delay="499"/>
                                          </p:stCondLst>
                                        </p:cTn>
                                        <p:tgtEl>
                                          <p:spTgt spid="24"/>
                                        </p:tgtEl>
                                        <p:attrNameLst>
                                          <p:attrName>style.visibility</p:attrName>
                                        </p:attrNameLst>
                                      </p:cBhvr>
                                      <p:to>
                                        <p:strVal val="hidden"/>
                                      </p:to>
                                    </p:set>
                                  </p:childTnLst>
                                </p:cTn>
                              </p:par>
                              <p:par>
                                <p:cTn id="115" presetID="22" presetClass="exit" presetSubtype="8" fill="hold" nodeType="withEffect">
                                  <p:stCondLst>
                                    <p:cond delay="0"/>
                                  </p:stCondLst>
                                  <p:childTnLst>
                                    <p:animEffect transition="out" filter="wipe(left)">
                                      <p:cBhvr>
                                        <p:cTn id="116" dur="750"/>
                                        <p:tgtEl>
                                          <p:spTgt spid="36"/>
                                        </p:tgtEl>
                                      </p:cBhvr>
                                    </p:animEffect>
                                    <p:set>
                                      <p:cBhvr>
                                        <p:cTn id="117" dur="1" fill="hold">
                                          <p:stCondLst>
                                            <p:cond delay="749"/>
                                          </p:stCondLst>
                                        </p:cTn>
                                        <p:tgtEl>
                                          <p:spTgt spid="36"/>
                                        </p:tgtEl>
                                        <p:attrNameLst>
                                          <p:attrName>style.visibility</p:attrName>
                                        </p:attrNameLst>
                                      </p:cBhvr>
                                      <p:to>
                                        <p:strVal val="hidden"/>
                                      </p:to>
                                    </p:set>
                                  </p:childTnLst>
                                </p:cTn>
                              </p:par>
                              <p:par>
                                <p:cTn id="118" presetID="22" presetClass="exit" presetSubtype="8" fill="hold" nodeType="withEffect">
                                  <p:stCondLst>
                                    <p:cond delay="250"/>
                                  </p:stCondLst>
                                  <p:childTnLst>
                                    <p:animEffect transition="out" filter="wipe(left)">
                                      <p:cBhvr>
                                        <p:cTn id="119" dur="500"/>
                                        <p:tgtEl>
                                          <p:spTgt spid="48"/>
                                        </p:tgtEl>
                                      </p:cBhvr>
                                    </p:animEffect>
                                    <p:set>
                                      <p:cBhvr>
                                        <p:cTn id="120" dur="1" fill="hold">
                                          <p:stCondLst>
                                            <p:cond delay="499"/>
                                          </p:stCondLst>
                                        </p:cTn>
                                        <p:tgtEl>
                                          <p:spTgt spid="48"/>
                                        </p:tgtEl>
                                        <p:attrNameLst>
                                          <p:attrName>style.visibility</p:attrName>
                                        </p:attrNameLst>
                                      </p:cBhvr>
                                      <p:to>
                                        <p:strVal val="hidden"/>
                                      </p:to>
                                    </p:set>
                                  </p:childTnLst>
                                </p:cTn>
                              </p:par>
                              <p:par>
                                <p:cTn id="121" presetID="22" presetClass="exit" presetSubtype="8" fill="hold" nodeType="withEffect">
                                  <p:stCondLst>
                                    <p:cond delay="250"/>
                                  </p:stCondLst>
                                  <p:childTnLst>
                                    <p:animEffect transition="out" filter="wipe(left)">
                                      <p:cBhvr>
                                        <p:cTn id="122" dur="500"/>
                                        <p:tgtEl>
                                          <p:spTgt spid="55"/>
                                        </p:tgtEl>
                                      </p:cBhvr>
                                    </p:animEffect>
                                    <p:set>
                                      <p:cBhvr>
                                        <p:cTn id="123" dur="1" fill="hold">
                                          <p:stCondLst>
                                            <p:cond delay="499"/>
                                          </p:stCondLst>
                                        </p:cTn>
                                        <p:tgtEl>
                                          <p:spTgt spid="55"/>
                                        </p:tgtEl>
                                        <p:attrNameLst>
                                          <p:attrName>style.visibility</p:attrName>
                                        </p:attrNameLst>
                                      </p:cBhvr>
                                      <p:to>
                                        <p:strVal val="hidden"/>
                                      </p:to>
                                    </p:set>
                                  </p:childTnLst>
                                </p:cTn>
                              </p:par>
                              <p:par>
                                <p:cTn id="124" presetID="22" presetClass="exit" presetSubtype="8" fill="hold" nodeType="withEffect">
                                  <p:stCondLst>
                                    <p:cond delay="250"/>
                                  </p:stCondLst>
                                  <p:childTnLst>
                                    <p:animEffect transition="out" filter="wipe(left)">
                                      <p:cBhvr>
                                        <p:cTn id="125" dur="500"/>
                                        <p:tgtEl>
                                          <p:spTgt spid="75"/>
                                        </p:tgtEl>
                                      </p:cBhvr>
                                    </p:animEffect>
                                    <p:set>
                                      <p:cBhvr>
                                        <p:cTn id="126" dur="1" fill="hold">
                                          <p:stCondLst>
                                            <p:cond delay="499"/>
                                          </p:stCondLst>
                                        </p:cTn>
                                        <p:tgtEl>
                                          <p:spTgt spid="75"/>
                                        </p:tgtEl>
                                        <p:attrNameLst>
                                          <p:attrName>style.visibility</p:attrName>
                                        </p:attrNameLst>
                                      </p:cBhvr>
                                      <p:to>
                                        <p:strVal val="hidden"/>
                                      </p:to>
                                    </p:set>
                                  </p:childTnLst>
                                </p:cTn>
                              </p:par>
                            </p:childTnLst>
                          </p:cTn>
                        </p:par>
                        <p:par>
                          <p:cTn id="127" fill="hold">
                            <p:stCondLst>
                              <p:cond delay="750"/>
                            </p:stCondLst>
                            <p:childTnLst>
                              <p:par>
                                <p:cTn id="128" presetID="10" presetClass="entr" presetSubtype="0"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par>
                                <p:cTn id="131" presetID="10" presetClass="entr" presetSubtype="0" fill="hold" nodeType="withEffect">
                                  <p:stCondLst>
                                    <p:cond delay="0"/>
                                  </p:stCondLst>
                                  <p:childTnLst>
                                    <p:set>
                                      <p:cBhvr>
                                        <p:cTn id="132" dur="1" fill="hold">
                                          <p:stCondLst>
                                            <p:cond delay="0"/>
                                          </p:stCondLst>
                                        </p:cTn>
                                        <p:tgtEl>
                                          <p:spTgt spid="98"/>
                                        </p:tgtEl>
                                        <p:attrNameLst>
                                          <p:attrName>style.visibility</p:attrName>
                                        </p:attrNameLst>
                                      </p:cBhvr>
                                      <p:to>
                                        <p:strVal val="visible"/>
                                      </p:to>
                                    </p:set>
                                    <p:animEffect transition="in" filter="fade">
                                      <p:cBhvr>
                                        <p:cTn id="133" dur="500"/>
                                        <p:tgtEl>
                                          <p:spTgt spid="98"/>
                                        </p:tgtEl>
                                      </p:cBhvr>
                                    </p:animEffect>
                                  </p:childTnLst>
                                </p:cTn>
                              </p:par>
                              <p:par>
                                <p:cTn id="134" presetID="10" presetClass="entr" presetSubtype="0" fill="hold" nodeType="with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fade">
                                      <p:cBhvr>
                                        <p:cTn id="136" dur="500"/>
                                        <p:tgtEl>
                                          <p:spTgt spid="32"/>
                                        </p:tgtEl>
                                      </p:cBhvr>
                                    </p:animEffect>
                                  </p:childTnLst>
                                </p:cTn>
                              </p:par>
                              <p:par>
                                <p:cTn id="137" presetID="22" presetClass="entr" presetSubtype="8" fill="hold" nodeType="with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left)">
                                      <p:cBhvr>
                                        <p:cTn id="13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24" grpId="0" animBg="1"/>
      <p:bldP spid="24" grpId="1" animBg="1"/>
      <p:bldP spid="20" grpId="0" animBg="1"/>
      <p:bldP spid="20" grpId="1" animBg="1"/>
      <p:bldP spid="25" grpId="0" animBg="1"/>
      <p:bldP spid="25" grpId="1" animBg="1"/>
      <p:bldP spid="26" grpId="0" animBg="1"/>
      <p:bldP spid="26" grpId="1" animBg="1"/>
      <p:bldP spid="27" grpId="0" animBg="1"/>
      <p:bldP spid="27" grpId="1"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824" b="-40953"/>
            </a:stretch>
          </a:blipFill>
        </p:spPr>
        <p:txBody>
          <a:bodyPr/>
          <a:lstStyle/>
          <a:p>
            <a:endParaRPr lang="en-US"/>
          </a:p>
        </p:txBody>
      </p:sp>
      <p:sp>
        <p:nvSpPr>
          <p:cNvPr id="17" name="Freeform 17"/>
          <p:cNvSpPr/>
          <p:nvPr/>
        </p:nvSpPr>
        <p:spPr>
          <a:xfrm>
            <a:off x="-4889207" y="118602"/>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0" name="Nhóm 19">
            <a:extLst>
              <a:ext uri="{FF2B5EF4-FFF2-40B4-BE49-F238E27FC236}">
                <a16:creationId xmlns:a16="http://schemas.microsoft.com/office/drawing/2014/main" id="{91C84BE0-F39F-A581-67F7-60DCA5170C4C}"/>
              </a:ext>
            </a:extLst>
          </p:cNvPr>
          <p:cNvGrpSpPr/>
          <p:nvPr/>
        </p:nvGrpSpPr>
        <p:grpSpPr>
          <a:xfrm>
            <a:off x="1028700" y="136490"/>
            <a:ext cx="16230600" cy="1914905"/>
            <a:chOff x="1028700" y="1185710"/>
            <a:chExt cx="16230600" cy="1914905"/>
          </a:xfrm>
        </p:grpSpPr>
        <p:sp>
          <p:nvSpPr>
            <p:cNvPr id="21" name="TextBox 6">
              <a:extLst>
                <a:ext uri="{FF2B5EF4-FFF2-40B4-BE49-F238E27FC236}">
                  <a16:creationId xmlns:a16="http://schemas.microsoft.com/office/drawing/2014/main" id="{EAC4387E-E586-8C37-9A7D-EBCD11CEF9DE}"/>
                </a:ext>
              </a:extLst>
            </p:cNvPr>
            <p:cNvSpPr txBox="1"/>
            <p:nvPr/>
          </p:nvSpPr>
          <p:spPr>
            <a:xfrm>
              <a:off x="1028700" y="1443525"/>
              <a:ext cx="16230600" cy="1390650"/>
            </a:xfrm>
            <a:prstGeom prst="rect">
              <a:avLst/>
            </a:prstGeom>
          </p:spPr>
          <p:txBody>
            <a:bodyPr lIns="0" tIns="0" rIns="0" bIns="0" rtlCol="0" anchor="t">
              <a:spAutoFit/>
            </a:bodyPr>
            <a:lstStyle/>
            <a:p>
              <a:pPr algn="ctr">
                <a:lnSpc>
                  <a:spcPts val="10800"/>
                </a:lnSpc>
              </a:pPr>
              <a:r>
                <a:rPr lang="en-US" sz="9000">
                  <a:solidFill>
                    <a:srgbClr val="FFFFFF"/>
                  </a:solidFill>
                  <a:latin typeface="HK Modular"/>
                  <a:ea typeface="HK Modular"/>
                  <a:cs typeface="HK Modular"/>
                  <a:sym typeface="HK Modular"/>
                </a:rPr>
                <a:t>LAN TRUYÊN NGUOC</a:t>
              </a:r>
            </a:p>
          </p:txBody>
        </p:sp>
        <p:pic>
          <p:nvPicPr>
            <p:cNvPr id="22" name="Hình ảnh 21">
              <a:extLst>
                <a:ext uri="{FF2B5EF4-FFF2-40B4-BE49-F238E27FC236}">
                  <a16:creationId xmlns:a16="http://schemas.microsoft.com/office/drawing/2014/main" id="{177D83E2-B86A-BBB8-5E31-C105C53FC12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87671" y1="72414" x2="80822" y2="86207"/>
                        </a14:backgroundRemoval>
                      </a14:imgEffect>
                    </a14:imgLayer>
                  </a14:imgProps>
                </a:ext>
              </a:extLst>
            </a:blip>
            <a:stretch>
              <a:fillRect/>
            </a:stretch>
          </p:blipFill>
          <p:spPr>
            <a:xfrm rot="20323204">
              <a:off x="8948679" y="1185710"/>
              <a:ext cx="355134" cy="391202"/>
            </a:xfrm>
            <a:prstGeom prst="rect">
              <a:avLst/>
            </a:prstGeom>
          </p:spPr>
        </p:pic>
        <p:pic>
          <p:nvPicPr>
            <p:cNvPr id="23" name="Hình ảnh 22">
              <a:extLst>
                <a:ext uri="{FF2B5EF4-FFF2-40B4-BE49-F238E27FC236}">
                  <a16:creationId xmlns:a16="http://schemas.microsoft.com/office/drawing/2014/main" id="{93C7B871-988A-A3C3-4695-4CB8C0E770A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rot="13768687" flipH="1">
              <a:off x="14374773" y="1406633"/>
              <a:ext cx="424311" cy="422891"/>
            </a:xfrm>
            <a:prstGeom prst="rect">
              <a:avLst/>
            </a:prstGeom>
          </p:spPr>
        </p:pic>
        <p:pic>
          <p:nvPicPr>
            <p:cNvPr id="24" name="Hình ảnh 23">
              <a:extLst>
                <a:ext uri="{FF2B5EF4-FFF2-40B4-BE49-F238E27FC236}">
                  <a16:creationId xmlns:a16="http://schemas.microsoft.com/office/drawing/2014/main" id="{1440BE0D-6511-66D5-7179-8D61801864A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rot="13768687" flipH="1">
              <a:off x="15403474" y="1430716"/>
              <a:ext cx="424311" cy="422891"/>
            </a:xfrm>
            <a:prstGeom prst="rect">
              <a:avLst/>
            </a:prstGeom>
          </p:spPr>
        </p:pic>
        <p:sp>
          <p:nvSpPr>
            <p:cNvPr id="25" name="TextBox 3">
              <a:extLst>
                <a:ext uri="{FF2B5EF4-FFF2-40B4-BE49-F238E27FC236}">
                  <a16:creationId xmlns:a16="http://schemas.microsoft.com/office/drawing/2014/main" id="{151C9494-D743-642C-0403-C2EA3D3BFB38}"/>
                </a:ext>
              </a:extLst>
            </p:cNvPr>
            <p:cNvSpPr txBox="1"/>
            <p:nvPr/>
          </p:nvSpPr>
          <p:spPr>
            <a:xfrm>
              <a:off x="15037020" y="2249741"/>
              <a:ext cx="332501" cy="850874"/>
            </a:xfrm>
            <a:prstGeom prst="rect">
              <a:avLst/>
            </a:prstGeom>
          </p:spPr>
          <p:txBody>
            <a:bodyPr wrap="square" lIns="0" tIns="0" rIns="0" bIns="0" rtlCol="0" anchor="t">
              <a:spAutoFit/>
            </a:bodyPr>
            <a:lstStyle/>
            <a:p>
              <a:pPr marL="0" lvl="0" indent="0" algn="ctr">
                <a:lnSpc>
                  <a:spcPts val="6480"/>
                </a:lnSpc>
                <a:spcBef>
                  <a:spcPct val="0"/>
                </a:spcBef>
              </a:pPr>
              <a:r>
                <a:rPr lang="en-US" sz="8000">
                  <a:solidFill>
                    <a:srgbClr val="FFFFFF"/>
                  </a:solidFill>
                  <a:latin typeface="HK Modular"/>
                  <a:ea typeface="HK Modular"/>
                  <a:cs typeface="HK Modular"/>
                  <a:sym typeface="HK Modular"/>
                </a:rPr>
                <a:t>.</a:t>
              </a:r>
            </a:p>
          </p:txBody>
        </p:sp>
      </p:grpSp>
      <p:pic>
        <p:nvPicPr>
          <p:cNvPr id="32" name="Picture 2" descr="Paul Werbos">
            <a:extLst>
              <a:ext uri="{FF2B5EF4-FFF2-40B4-BE49-F238E27FC236}">
                <a16:creationId xmlns:a16="http://schemas.microsoft.com/office/drawing/2014/main" id="{0E539519-A8F8-CA9B-40DF-00242E9238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815" y="1909058"/>
            <a:ext cx="4611397" cy="6137165"/>
          </a:xfrm>
          <a:prstGeom prst="rect">
            <a:avLst/>
          </a:prstGeom>
          <a:noFill/>
          <a:extLst>
            <a:ext uri="{909E8E84-426E-40DD-AFC4-6F175D3DCCD1}">
              <a14:hiddenFill xmlns:a14="http://schemas.microsoft.com/office/drawing/2010/main">
                <a:solidFill>
                  <a:srgbClr val="FFFFFF"/>
                </a:solidFill>
              </a14:hiddenFill>
            </a:ext>
          </a:extLst>
        </p:spPr>
      </p:pic>
      <p:sp>
        <p:nvSpPr>
          <p:cNvPr id="33" name="Hộp Văn bản 32">
            <a:extLst>
              <a:ext uri="{FF2B5EF4-FFF2-40B4-BE49-F238E27FC236}">
                <a16:creationId xmlns:a16="http://schemas.microsoft.com/office/drawing/2014/main" id="{423948F8-6088-EBE1-1347-F04A68851AD3}"/>
              </a:ext>
            </a:extLst>
          </p:cNvPr>
          <p:cNvSpPr txBox="1"/>
          <p:nvPr/>
        </p:nvSpPr>
        <p:spPr>
          <a:xfrm>
            <a:off x="275449" y="8172060"/>
            <a:ext cx="5314128" cy="646331"/>
          </a:xfrm>
          <a:prstGeom prst="rect">
            <a:avLst/>
          </a:prstGeom>
          <a:noFill/>
        </p:spPr>
        <p:txBody>
          <a:bodyPr wrap="square" rtlCol="0">
            <a:spAutoFit/>
          </a:bodyPr>
          <a:lstStyle/>
          <a:p>
            <a:pPr algn="ctr"/>
            <a:r>
              <a:rPr lang="en-US" sz="3600" b="1" i="0">
                <a:solidFill>
                  <a:schemeClr val="bg1"/>
                </a:solidFill>
                <a:effectLst/>
                <a:latin typeface="Times New Roman" panose="02020603050405020304" pitchFamily="18" charset="0"/>
                <a:cs typeface="Times New Roman" panose="02020603050405020304" pitchFamily="18" charset="0"/>
              </a:rPr>
              <a:t>Paul John </a:t>
            </a:r>
            <a:r>
              <a:rPr lang="en-US" sz="3600" b="1" i="0" err="1">
                <a:solidFill>
                  <a:schemeClr val="bg1"/>
                </a:solidFill>
                <a:effectLst/>
                <a:latin typeface="Times New Roman" panose="02020603050405020304" pitchFamily="18" charset="0"/>
                <a:cs typeface="Times New Roman" panose="02020603050405020304" pitchFamily="18" charset="0"/>
              </a:rPr>
              <a:t>Werbos</a:t>
            </a:r>
            <a:r>
              <a:rPr lang="en-US" sz="3600" b="1">
                <a:solidFill>
                  <a:schemeClr val="bg1"/>
                </a:solidFill>
                <a:latin typeface="Times New Roman" panose="02020603050405020304" pitchFamily="18" charset="0"/>
                <a:cs typeface="Times New Roman" panose="02020603050405020304" pitchFamily="18" charset="0"/>
              </a:rPr>
              <a:t>(1947)</a:t>
            </a:r>
            <a:endParaRPr lang="en-US" sz="3600">
              <a:solidFill>
                <a:schemeClr val="bg1"/>
              </a:solidFill>
              <a:latin typeface="Times New Roman" panose="02020603050405020304" pitchFamily="18" charset="0"/>
              <a:cs typeface="Times New Roman" panose="02020603050405020304" pitchFamily="18" charset="0"/>
            </a:endParaRPr>
          </a:p>
        </p:txBody>
      </p:sp>
      <p:sp>
        <p:nvSpPr>
          <p:cNvPr id="34" name="Hộp Văn bản 33">
            <a:extLst>
              <a:ext uri="{FF2B5EF4-FFF2-40B4-BE49-F238E27FC236}">
                <a16:creationId xmlns:a16="http://schemas.microsoft.com/office/drawing/2014/main" id="{946A84D8-4BE3-8CA8-DCE3-F5EA52084073}"/>
              </a:ext>
            </a:extLst>
          </p:cNvPr>
          <p:cNvSpPr txBox="1"/>
          <p:nvPr/>
        </p:nvSpPr>
        <p:spPr>
          <a:xfrm>
            <a:off x="137725" y="8876290"/>
            <a:ext cx="10386047" cy="1323439"/>
          </a:xfrm>
          <a:prstGeom prst="rect">
            <a:avLst/>
          </a:prstGeom>
          <a:noFill/>
        </p:spPr>
        <p:txBody>
          <a:bodyPr wrap="square" rtlCol="0">
            <a:spAutoFit/>
          </a:bodyPr>
          <a:lstStyle/>
          <a:p>
            <a:r>
              <a:rPr lang="en-US" sz="4000" b="0" i="0">
                <a:solidFill>
                  <a:schemeClr val="bg1"/>
                </a:solidFill>
                <a:effectLst/>
                <a:latin typeface="Times New Roman" panose="02020603050405020304" pitchFamily="18" charset="0"/>
                <a:cs typeface="Times New Roman" panose="02020603050405020304" pitchFamily="18" charset="0"/>
              </a:rPr>
              <a:t>Beyond Regression: New Tools for Prediction and Analysis in the Behavioral Sciences(1974)</a:t>
            </a:r>
            <a:endParaRPr lang="en-US" sz="4000">
              <a:solidFill>
                <a:schemeClr val="bg1"/>
              </a:solidFill>
              <a:latin typeface="Times New Roman" panose="02020603050405020304" pitchFamily="18" charset="0"/>
              <a:cs typeface="Times New Roman" panose="02020603050405020304" pitchFamily="18" charset="0"/>
            </a:endParaRPr>
          </a:p>
        </p:txBody>
      </p:sp>
      <p:pic>
        <p:nvPicPr>
          <p:cNvPr id="35" name="Picture 2">
            <a:extLst>
              <a:ext uri="{FF2B5EF4-FFF2-40B4-BE49-F238E27FC236}">
                <a16:creationId xmlns:a16="http://schemas.microsoft.com/office/drawing/2014/main" id="{CBE08784-ABB5-A712-A5D4-77CA4B503E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1567"/>
          <a:stretch/>
        </p:blipFill>
        <p:spPr bwMode="auto">
          <a:xfrm>
            <a:off x="9630472" y="6028142"/>
            <a:ext cx="1915588" cy="19558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00A495E7-D021-B907-B455-2D864CF3CE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22056" y="3802424"/>
            <a:ext cx="1948034" cy="1955826"/>
          </a:xfrm>
          <a:prstGeom prst="rect">
            <a:avLst/>
          </a:prstGeom>
          <a:noFill/>
          <a:extLst>
            <a:ext uri="{909E8E84-426E-40DD-AFC4-6F175D3DCCD1}">
              <a14:hiddenFill xmlns:a14="http://schemas.microsoft.com/office/drawing/2010/main">
                <a:solidFill>
                  <a:srgbClr val="FFFFFF"/>
                </a:solidFill>
              </a14:hiddenFill>
            </a:ext>
          </a:extLst>
        </p:spPr>
      </p:pic>
      <p:sp>
        <p:nvSpPr>
          <p:cNvPr id="37" name="Hộp Văn bản 36">
            <a:extLst>
              <a:ext uri="{FF2B5EF4-FFF2-40B4-BE49-F238E27FC236}">
                <a16:creationId xmlns:a16="http://schemas.microsoft.com/office/drawing/2014/main" id="{8349A055-2635-6458-52A6-5FD6E1532634}"/>
              </a:ext>
            </a:extLst>
          </p:cNvPr>
          <p:cNvSpPr txBox="1"/>
          <p:nvPr/>
        </p:nvSpPr>
        <p:spPr>
          <a:xfrm>
            <a:off x="11260416" y="6461242"/>
            <a:ext cx="5538088" cy="1200329"/>
          </a:xfrm>
          <a:prstGeom prst="rect">
            <a:avLst/>
          </a:prstGeom>
          <a:noFill/>
        </p:spPr>
        <p:txBody>
          <a:bodyPr wrap="square" rtlCol="0">
            <a:spAutoFit/>
          </a:bodyPr>
          <a:lstStyle/>
          <a:p>
            <a:pPr algn="ctr"/>
            <a:r>
              <a:rPr lang="en-US" sz="3600">
                <a:solidFill>
                  <a:schemeClr val="bg1"/>
                </a:solidFill>
                <a:latin typeface="Times New Roman" panose="02020603050405020304" pitchFamily="18" charset="0"/>
                <a:cs typeface="Times New Roman" panose="02020603050405020304" pitchFamily="18" charset="0"/>
              </a:rPr>
              <a:t>David Everett Rumelhart</a:t>
            </a:r>
          </a:p>
          <a:p>
            <a:pPr algn="ctr"/>
            <a:r>
              <a:rPr lang="en-US" sz="3600">
                <a:solidFill>
                  <a:schemeClr val="bg1"/>
                </a:solidFill>
                <a:latin typeface="Times New Roman" panose="02020603050405020304" pitchFamily="18" charset="0"/>
                <a:cs typeface="Times New Roman" panose="02020603050405020304" pitchFamily="18" charset="0"/>
              </a:rPr>
              <a:t>(1942-2011)</a:t>
            </a:r>
          </a:p>
        </p:txBody>
      </p:sp>
      <p:sp>
        <p:nvSpPr>
          <p:cNvPr id="38" name="Hộp Văn bản 37">
            <a:extLst>
              <a:ext uri="{FF2B5EF4-FFF2-40B4-BE49-F238E27FC236}">
                <a16:creationId xmlns:a16="http://schemas.microsoft.com/office/drawing/2014/main" id="{2F159F43-AEBC-396D-06C2-2A96C093D439}"/>
              </a:ext>
            </a:extLst>
          </p:cNvPr>
          <p:cNvSpPr txBox="1"/>
          <p:nvPr/>
        </p:nvSpPr>
        <p:spPr>
          <a:xfrm>
            <a:off x="9969274" y="4400293"/>
            <a:ext cx="5732215" cy="1200329"/>
          </a:xfrm>
          <a:prstGeom prst="rect">
            <a:avLst/>
          </a:prstGeom>
          <a:noFill/>
        </p:spPr>
        <p:txBody>
          <a:bodyPr wrap="square" rtlCol="0">
            <a:spAutoFit/>
          </a:bodyPr>
          <a:lstStyle/>
          <a:p>
            <a:pPr algn="ctr"/>
            <a:r>
              <a:rPr lang="en-US" sz="3600" i="0">
                <a:solidFill>
                  <a:schemeClr val="bg1"/>
                </a:solidFill>
                <a:effectLst/>
                <a:latin typeface="Times New Roman" panose="02020603050405020304" pitchFamily="18" charset="0"/>
                <a:cs typeface="Times New Roman" panose="02020603050405020304" pitchFamily="18" charset="0"/>
              </a:rPr>
              <a:t>Geoffrey Everest Hinton</a:t>
            </a:r>
          </a:p>
          <a:p>
            <a:pPr algn="ctr"/>
            <a:r>
              <a:rPr lang="en-US" sz="3600" i="0">
                <a:solidFill>
                  <a:schemeClr val="bg1"/>
                </a:solidFill>
                <a:effectLst/>
                <a:latin typeface="Times New Roman" panose="02020603050405020304" pitchFamily="18" charset="0"/>
                <a:cs typeface="Times New Roman" panose="02020603050405020304" pitchFamily="18" charset="0"/>
              </a:rPr>
              <a:t>(1947)</a:t>
            </a:r>
            <a:endParaRPr lang="en-US" sz="3600">
              <a:solidFill>
                <a:schemeClr val="bg1"/>
              </a:solidFill>
              <a:latin typeface="Times New Roman" panose="02020603050405020304" pitchFamily="18" charset="0"/>
              <a:cs typeface="Times New Roman" panose="02020603050405020304" pitchFamily="18" charset="0"/>
            </a:endParaRPr>
          </a:p>
        </p:txBody>
      </p:sp>
      <p:sp>
        <p:nvSpPr>
          <p:cNvPr id="39" name="Hộp Văn bản 38">
            <a:extLst>
              <a:ext uri="{FF2B5EF4-FFF2-40B4-BE49-F238E27FC236}">
                <a16:creationId xmlns:a16="http://schemas.microsoft.com/office/drawing/2014/main" id="{410EC993-1AEA-4557-C774-A2A59C46F703}"/>
              </a:ext>
            </a:extLst>
          </p:cNvPr>
          <p:cNvSpPr txBox="1"/>
          <p:nvPr/>
        </p:nvSpPr>
        <p:spPr>
          <a:xfrm>
            <a:off x="12018802" y="8868765"/>
            <a:ext cx="4779702" cy="1200329"/>
          </a:xfrm>
          <a:prstGeom prst="rect">
            <a:avLst/>
          </a:prstGeom>
          <a:noFill/>
        </p:spPr>
        <p:txBody>
          <a:bodyPr wrap="square" rtlCol="0">
            <a:spAutoFit/>
          </a:bodyPr>
          <a:lstStyle/>
          <a:p>
            <a:pPr algn="ctr"/>
            <a:r>
              <a:rPr lang="en-US" sz="3600">
                <a:solidFill>
                  <a:schemeClr val="bg1"/>
                </a:solidFill>
                <a:latin typeface="Times New Roman" panose="02020603050405020304" pitchFamily="18" charset="0"/>
                <a:cs typeface="Times New Roman" panose="02020603050405020304" pitchFamily="18" charset="0"/>
              </a:rPr>
              <a:t>Ronald J. Williams</a:t>
            </a:r>
          </a:p>
          <a:p>
            <a:pPr algn="ctr"/>
            <a:r>
              <a:rPr lang="en-US" sz="3600">
                <a:solidFill>
                  <a:schemeClr val="bg1"/>
                </a:solidFill>
                <a:latin typeface="Times New Roman" panose="02020603050405020304" pitchFamily="18" charset="0"/>
                <a:cs typeface="Times New Roman" panose="02020603050405020304" pitchFamily="18" charset="0"/>
              </a:rPr>
              <a:t>(1945-2024)</a:t>
            </a:r>
          </a:p>
        </p:txBody>
      </p:sp>
      <p:sp>
        <p:nvSpPr>
          <p:cNvPr id="40" name="Hộp Văn bản 39">
            <a:extLst>
              <a:ext uri="{FF2B5EF4-FFF2-40B4-BE49-F238E27FC236}">
                <a16:creationId xmlns:a16="http://schemas.microsoft.com/office/drawing/2014/main" id="{011A7D36-9799-8A8A-6CC4-5C986881ED97}"/>
              </a:ext>
            </a:extLst>
          </p:cNvPr>
          <p:cNvSpPr txBox="1"/>
          <p:nvPr/>
        </p:nvSpPr>
        <p:spPr>
          <a:xfrm>
            <a:off x="7454457" y="2325558"/>
            <a:ext cx="9453136" cy="1323439"/>
          </a:xfrm>
          <a:prstGeom prst="rect">
            <a:avLst/>
          </a:prstGeom>
          <a:noFill/>
        </p:spPr>
        <p:txBody>
          <a:bodyPr wrap="square" rtlCol="0">
            <a:spAutoFit/>
          </a:bodyPr>
          <a:lstStyle/>
          <a:p>
            <a:pPr algn="ctr"/>
            <a:r>
              <a:rPr lang="en-US" sz="4000" b="1" i="0">
                <a:solidFill>
                  <a:schemeClr val="bg1"/>
                </a:solidFill>
                <a:effectLst/>
              </a:rPr>
              <a:t>Learning representations by back-propagating errors(1986)</a:t>
            </a:r>
            <a:endParaRPr lang="en-US" sz="4000" b="1">
              <a:solidFill>
                <a:schemeClr val="bg1"/>
              </a:solidFill>
            </a:endParaRPr>
          </a:p>
        </p:txBody>
      </p:sp>
      <p:pic>
        <p:nvPicPr>
          <p:cNvPr id="1026" name="Picture 2" descr="Ron Williams">
            <a:extLst>
              <a:ext uri="{FF2B5EF4-FFF2-40B4-BE49-F238E27FC236}">
                <a16:creationId xmlns:a16="http://schemas.microsoft.com/office/drawing/2014/main" id="{3BFB29B6-DDC7-1A6D-24C4-9F910BFF1C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23772" y="8253859"/>
            <a:ext cx="1955826" cy="1955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2088D"/>
        </a:solidFill>
        <a:effectLst/>
      </p:bgPr>
    </p:bg>
    <p:spTree>
      <p:nvGrpSpPr>
        <p:cNvPr id="1" name=""/>
        <p:cNvGrpSpPr/>
        <p:nvPr/>
      </p:nvGrpSpPr>
      <p:grpSpPr>
        <a:xfrm>
          <a:off x="0" y="0"/>
          <a:ext cx="0" cy="0"/>
          <a:chOff x="0" y="0"/>
          <a:chExt cx="0" cy="0"/>
        </a:xfrm>
      </p:grpSpPr>
      <p:sp>
        <p:nvSpPr>
          <p:cNvPr id="7" name="Freeform n">
            <a:extLst>
              <a:ext uri="{FF2B5EF4-FFF2-40B4-BE49-F238E27FC236}">
                <a16:creationId xmlns:a16="http://schemas.microsoft.com/office/drawing/2014/main" id="{118F3393-FF17-F4A3-D940-F9250DDEB82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US"/>
          </a:p>
        </p:txBody>
      </p:sp>
      <p:sp>
        <p:nvSpPr>
          <p:cNvPr id="2" name="Freeform 2"/>
          <p:cNvSpPr/>
          <p:nvPr/>
        </p:nvSpPr>
        <p:spPr>
          <a:xfrm rot="5400000">
            <a:off x="0" y="-555122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 name="Picture 3"/>
          <p:cNvPicPr>
            <a:picLocks noChangeAspect="1"/>
          </p:cNvPicPr>
          <p:nvPr/>
        </p:nvPicPr>
        <p:blipFill>
          <a:blip r:embed="rId6"/>
          <a:srcRect/>
          <a:stretch>
            <a:fillRect/>
          </a:stretch>
        </p:blipFill>
        <p:spPr>
          <a:xfrm>
            <a:off x="0" y="6808205"/>
            <a:ext cx="18288000" cy="5852160"/>
          </a:xfrm>
          <a:prstGeom prst="rect">
            <a:avLst/>
          </a:prstGeom>
        </p:spPr>
      </p:pic>
      <p:sp>
        <p:nvSpPr>
          <p:cNvPr id="4" name="Freeform 4"/>
          <p:cNvSpPr/>
          <p:nvPr/>
        </p:nvSpPr>
        <p:spPr>
          <a:xfrm>
            <a:off x="-3978478" y="641909"/>
            <a:ext cx="8588294" cy="6089881"/>
          </a:xfrm>
          <a:custGeom>
            <a:avLst/>
            <a:gdLst/>
            <a:ahLst/>
            <a:cxnLst/>
            <a:rect l="l" t="t" r="r" b="b"/>
            <a:pathLst>
              <a:path w="8588294" h="6089881">
                <a:moveTo>
                  <a:pt x="0" y="0"/>
                </a:moveTo>
                <a:lnTo>
                  <a:pt x="8588295" y="0"/>
                </a:lnTo>
                <a:lnTo>
                  <a:pt x="8588295" y="6089881"/>
                </a:lnTo>
                <a:lnTo>
                  <a:pt x="0" y="60898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14818448" y="2962768"/>
            <a:ext cx="7315200" cy="724081"/>
          </a:xfrm>
          <a:custGeom>
            <a:avLst/>
            <a:gdLst/>
            <a:ahLst/>
            <a:cxnLst/>
            <a:rect l="l" t="t" r="r" b="b"/>
            <a:pathLst>
              <a:path w="7315200" h="724081">
                <a:moveTo>
                  <a:pt x="0" y="0"/>
                </a:moveTo>
                <a:lnTo>
                  <a:pt x="7315200" y="0"/>
                </a:lnTo>
                <a:lnTo>
                  <a:pt x="7315200" y="724081"/>
                </a:lnTo>
                <a:lnTo>
                  <a:pt x="0" y="7240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Freeform 13"/>
          <p:cNvSpPr/>
          <p:nvPr/>
        </p:nvSpPr>
        <p:spPr>
          <a:xfrm>
            <a:off x="13357403" y="-214476"/>
            <a:ext cx="7319270" cy="1543701"/>
          </a:xfrm>
          <a:custGeom>
            <a:avLst/>
            <a:gdLst/>
            <a:ahLst/>
            <a:cxnLst/>
            <a:rect l="l" t="t" r="r" b="b"/>
            <a:pathLst>
              <a:path w="7319270" h="1543701">
                <a:moveTo>
                  <a:pt x="0" y="0"/>
                </a:moveTo>
                <a:lnTo>
                  <a:pt x="7319270" y="0"/>
                </a:lnTo>
                <a:lnTo>
                  <a:pt x="7319270" y="1543701"/>
                </a:lnTo>
                <a:lnTo>
                  <a:pt x="0" y="15437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8" name="Nhóm 17">
            <a:extLst>
              <a:ext uri="{FF2B5EF4-FFF2-40B4-BE49-F238E27FC236}">
                <a16:creationId xmlns:a16="http://schemas.microsoft.com/office/drawing/2014/main" id="{BD52373E-C58F-0C6F-B45D-B6090647673F}"/>
              </a:ext>
            </a:extLst>
          </p:cNvPr>
          <p:cNvGrpSpPr/>
          <p:nvPr/>
        </p:nvGrpSpPr>
        <p:grpSpPr>
          <a:xfrm>
            <a:off x="1028700" y="1185710"/>
            <a:ext cx="16230600" cy="1914905"/>
            <a:chOff x="1028700" y="1185710"/>
            <a:chExt cx="16230600" cy="1914905"/>
          </a:xfrm>
        </p:grpSpPr>
        <p:sp>
          <p:nvSpPr>
            <p:cNvPr id="6" name="TextBox 6"/>
            <p:cNvSpPr txBox="1"/>
            <p:nvPr/>
          </p:nvSpPr>
          <p:spPr>
            <a:xfrm>
              <a:off x="1028700" y="1443525"/>
              <a:ext cx="16230600" cy="1390650"/>
            </a:xfrm>
            <a:prstGeom prst="rect">
              <a:avLst/>
            </a:prstGeom>
          </p:spPr>
          <p:txBody>
            <a:bodyPr lIns="0" tIns="0" rIns="0" bIns="0" rtlCol="0" anchor="t">
              <a:spAutoFit/>
            </a:bodyPr>
            <a:lstStyle/>
            <a:p>
              <a:pPr algn="ctr">
                <a:lnSpc>
                  <a:spcPts val="10800"/>
                </a:lnSpc>
              </a:pPr>
              <a:r>
                <a:rPr lang="en-US" sz="9000">
                  <a:solidFill>
                    <a:srgbClr val="FFFFFF"/>
                  </a:solidFill>
                  <a:latin typeface="HK Modular"/>
                  <a:ea typeface="HK Modular"/>
                  <a:cs typeface="HK Modular"/>
                  <a:sym typeface="HK Modular"/>
                </a:rPr>
                <a:t>LAN TRUYÊN NGUOC</a:t>
              </a:r>
            </a:p>
          </p:txBody>
        </p:sp>
        <p:pic>
          <p:nvPicPr>
            <p:cNvPr id="14" name="Hình ảnh 13">
              <a:extLst>
                <a:ext uri="{FF2B5EF4-FFF2-40B4-BE49-F238E27FC236}">
                  <a16:creationId xmlns:a16="http://schemas.microsoft.com/office/drawing/2014/main" id="{5FE75DAF-1A2C-1E65-2078-F3EECE4E70D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87671" y1="72414" x2="80822" y2="86207"/>
                        </a14:backgroundRemoval>
                      </a14:imgEffect>
                    </a14:imgLayer>
                  </a14:imgProps>
                </a:ext>
              </a:extLst>
            </a:blip>
            <a:stretch>
              <a:fillRect/>
            </a:stretch>
          </p:blipFill>
          <p:spPr>
            <a:xfrm rot="20323204">
              <a:off x="8948679" y="1185710"/>
              <a:ext cx="355134" cy="391202"/>
            </a:xfrm>
            <a:prstGeom prst="rect">
              <a:avLst/>
            </a:prstGeom>
          </p:spPr>
        </p:pic>
        <p:pic>
          <p:nvPicPr>
            <p:cNvPr id="15" name="Hình ảnh 14">
              <a:extLst>
                <a:ext uri="{FF2B5EF4-FFF2-40B4-BE49-F238E27FC236}">
                  <a16:creationId xmlns:a16="http://schemas.microsoft.com/office/drawing/2014/main" id="{49B20E51-2E1D-B2BA-CEBE-FBBF62AF247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rot="13768687" flipH="1">
              <a:off x="14374773" y="1406633"/>
              <a:ext cx="424311" cy="422891"/>
            </a:xfrm>
            <a:prstGeom prst="rect">
              <a:avLst/>
            </a:prstGeom>
          </p:spPr>
        </p:pic>
        <p:pic>
          <p:nvPicPr>
            <p:cNvPr id="16" name="Hình ảnh 15">
              <a:extLst>
                <a:ext uri="{FF2B5EF4-FFF2-40B4-BE49-F238E27FC236}">
                  <a16:creationId xmlns:a16="http://schemas.microsoft.com/office/drawing/2014/main" id="{466DEFC7-7226-F8E6-6442-7FC97D172DA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rot="13768687" flipH="1">
              <a:off x="15403474" y="1430716"/>
              <a:ext cx="424311" cy="422891"/>
            </a:xfrm>
            <a:prstGeom prst="rect">
              <a:avLst/>
            </a:prstGeom>
          </p:spPr>
        </p:pic>
        <p:sp>
          <p:nvSpPr>
            <p:cNvPr id="17" name="TextBox 3">
              <a:extLst>
                <a:ext uri="{FF2B5EF4-FFF2-40B4-BE49-F238E27FC236}">
                  <a16:creationId xmlns:a16="http://schemas.microsoft.com/office/drawing/2014/main" id="{2719474C-3062-3F70-BEAC-A60AAF535D81}"/>
                </a:ext>
              </a:extLst>
            </p:cNvPr>
            <p:cNvSpPr txBox="1"/>
            <p:nvPr/>
          </p:nvSpPr>
          <p:spPr>
            <a:xfrm>
              <a:off x="15037020" y="2249741"/>
              <a:ext cx="332501" cy="850874"/>
            </a:xfrm>
            <a:prstGeom prst="rect">
              <a:avLst/>
            </a:prstGeom>
          </p:spPr>
          <p:txBody>
            <a:bodyPr wrap="square" lIns="0" tIns="0" rIns="0" bIns="0" rtlCol="0" anchor="t">
              <a:spAutoFit/>
            </a:bodyPr>
            <a:lstStyle/>
            <a:p>
              <a:pPr marL="0" lvl="0" indent="0" algn="ctr">
                <a:lnSpc>
                  <a:spcPts val="6480"/>
                </a:lnSpc>
                <a:spcBef>
                  <a:spcPct val="0"/>
                </a:spcBef>
              </a:pPr>
              <a:r>
                <a:rPr lang="en-US" sz="8000">
                  <a:solidFill>
                    <a:srgbClr val="FFFFFF"/>
                  </a:solidFill>
                  <a:latin typeface="HK Modular"/>
                  <a:ea typeface="HK Modular"/>
                  <a:cs typeface="HK Modular"/>
                  <a:sym typeface="HK Modular"/>
                </a:rPr>
                <a:t>.</a:t>
              </a:r>
            </a:p>
          </p:txBody>
        </p:sp>
      </p:grpSp>
      <p:sp>
        <p:nvSpPr>
          <p:cNvPr id="11" name="Freeform m1">
            <a:extLst>
              <a:ext uri="{FF2B5EF4-FFF2-40B4-BE49-F238E27FC236}">
                <a16:creationId xmlns:a16="http://schemas.microsoft.com/office/drawing/2014/main" id="{F1A7A9E6-59E2-A6D0-9D58-21441F2428EE}"/>
              </a:ext>
            </a:extLst>
          </p:cNvPr>
          <p:cNvSpPr/>
          <p:nvPr/>
        </p:nvSpPr>
        <p:spPr>
          <a:xfrm rot="5400000">
            <a:off x="-18315890" y="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Freeform m2">
            <a:extLst>
              <a:ext uri="{FF2B5EF4-FFF2-40B4-BE49-F238E27FC236}">
                <a16:creationId xmlns:a16="http://schemas.microsoft.com/office/drawing/2014/main" id="{F75D72B1-1E0C-FF29-8D56-5EF24E8FBB25}"/>
              </a:ext>
            </a:extLst>
          </p:cNvPr>
          <p:cNvSpPr/>
          <p:nvPr/>
        </p:nvSpPr>
        <p:spPr>
          <a:xfrm rot="5400000" flipV="1">
            <a:off x="18321001" y="0"/>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42" name="Hộp Văn bản 41">
            <a:extLst>
              <a:ext uri="{FF2B5EF4-FFF2-40B4-BE49-F238E27FC236}">
                <a16:creationId xmlns:a16="http://schemas.microsoft.com/office/drawing/2014/main" id="{89789DF6-948A-32F3-F638-9FBD5A25264A}"/>
              </a:ext>
            </a:extLst>
          </p:cNvPr>
          <p:cNvSpPr txBox="1"/>
          <p:nvPr/>
        </p:nvSpPr>
        <p:spPr>
          <a:xfrm>
            <a:off x="0" y="4277700"/>
            <a:ext cx="7070206" cy="1754326"/>
          </a:xfrm>
          <a:prstGeom prst="rect">
            <a:avLst/>
          </a:prstGeom>
          <a:noFill/>
        </p:spPr>
        <p:txBody>
          <a:bodyPr wrap="square">
            <a:spAutoFit/>
          </a:bodyPr>
          <a:lstStyle/>
          <a:p>
            <a:r>
              <a:rPr lang="vi-VN" sz="3600" b="1">
                <a:solidFill>
                  <a:schemeClr val="bg1"/>
                </a:solidFill>
              </a:rPr>
              <a:t>1. Tính Toán Hiệu Quả </a:t>
            </a:r>
            <a:r>
              <a:rPr lang="vi-VN" sz="3600" b="1" err="1">
                <a:solidFill>
                  <a:schemeClr val="bg1"/>
                </a:solidFill>
              </a:rPr>
              <a:t>Gradient</a:t>
            </a:r>
            <a:r>
              <a:rPr lang="en-US" sz="3600" b="1">
                <a:solidFill>
                  <a:schemeClr val="bg1"/>
                </a:solidFill>
              </a:rPr>
              <a:t> </a:t>
            </a:r>
          </a:p>
          <a:p>
            <a:r>
              <a:rPr lang="en-US" sz="3600" b="1">
                <a:solidFill>
                  <a:schemeClr val="bg1"/>
                </a:solidFill>
              </a:rPr>
              <a:t>	</a:t>
            </a:r>
          </a:p>
          <a:p>
            <a:endParaRPr lang="vi-VN" sz="3600" b="1">
              <a:solidFill>
                <a:schemeClr val="bg1"/>
              </a:solidFill>
            </a:endParaRPr>
          </a:p>
        </p:txBody>
      </p:sp>
      <p:sp>
        <p:nvSpPr>
          <p:cNvPr id="43" name="Hộp Văn bản 42">
            <a:extLst>
              <a:ext uri="{FF2B5EF4-FFF2-40B4-BE49-F238E27FC236}">
                <a16:creationId xmlns:a16="http://schemas.microsoft.com/office/drawing/2014/main" id="{C82069BF-17D8-96E0-A6E8-86B0BDA895AC}"/>
              </a:ext>
            </a:extLst>
          </p:cNvPr>
          <p:cNvSpPr txBox="1"/>
          <p:nvPr/>
        </p:nvSpPr>
        <p:spPr>
          <a:xfrm>
            <a:off x="9673610" y="4278030"/>
            <a:ext cx="6812770" cy="646331"/>
          </a:xfrm>
          <a:prstGeom prst="rect">
            <a:avLst/>
          </a:prstGeom>
          <a:noFill/>
        </p:spPr>
        <p:txBody>
          <a:bodyPr wrap="square" rtlCol="0">
            <a:spAutoFit/>
          </a:bodyPr>
          <a:lstStyle/>
          <a:p>
            <a:r>
              <a:rPr lang="vi-VN" sz="3600" b="1">
                <a:solidFill>
                  <a:schemeClr val="bg1"/>
                </a:solidFill>
              </a:rPr>
              <a:t>2. Cập nhật tham số mô hình</a:t>
            </a:r>
          </a:p>
        </p:txBody>
      </p:sp>
      <p:sp>
        <p:nvSpPr>
          <p:cNvPr id="44" name="Hộp Văn bản 43">
            <a:extLst>
              <a:ext uri="{FF2B5EF4-FFF2-40B4-BE49-F238E27FC236}">
                <a16:creationId xmlns:a16="http://schemas.microsoft.com/office/drawing/2014/main" id="{363871A4-A8C5-FF05-AE93-198F4C97A54B}"/>
              </a:ext>
            </a:extLst>
          </p:cNvPr>
          <p:cNvSpPr txBox="1"/>
          <p:nvPr/>
        </p:nvSpPr>
        <p:spPr>
          <a:xfrm>
            <a:off x="183616" y="5719939"/>
            <a:ext cx="4683352" cy="1200329"/>
          </a:xfrm>
          <a:prstGeom prst="rect">
            <a:avLst/>
          </a:prstGeom>
          <a:noFill/>
        </p:spPr>
        <p:txBody>
          <a:bodyPr wrap="square" rtlCol="0">
            <a:spAutoFit/>
          </a:bodyPr>
          <a:lstStyle/>
          <a:p>
            <a:r>
              <a:rPr lang="vi-VN" sz="3600" b="1">
                <a:solidFill>
                  <a:schemeClr val="bg1"/>
                </a:solidFill>
                <a:ea typeface="Cambria" panose="02040503050406030204" pitchFamily="18" charset="0"/>
              </a:rPr>
              <a:t>3. Hỗ trợ huấn luyện mạng nơ-</a:t>
            </a:r>
            <a:r>
              <a:rPr lang="vi-VN" sz="3600" b="1" err="1">
                <a:solidFill>
                  <a:schemeClr val="bg1"/>
                </a:solidFill>
                <a:ea typeface="Cambria" panose="02040503050406030204" pitchFamily="18" charset="0"/>
              </a:rPr>
              <a:t>ron</a:t>
            </a:r>
            <a:r>
              <a:rPr lang="vi-VN" sz="3600" b="1">
                <a:solidFill>
                  <a:schemeClr val="bg1"/>
                </a:solidFill>
                <a:ea typeface="Cambria" panose="02040503050406030204" pitchFamily="18" charset="0"/>
              </a:rPr>
              <a:t> sâu</a:t>
            </a:r>
          </a:p>
        </p:txBody>
      </p:sp>
      <p:sp>
        <p:nvSpPr>
          <p:cNvPr id="45" name="Hộp Văn bản 44">
            <a:extLst>
              <a:ext uri="{FF2B5EF4-FFF2-40B4-BE49-F238E27FC236}">
                <a16:creationId xmlns:a16="http://schemas.microsoft.com/office/drawing/2014/main" id="{52FDA8D9-6FB6-F9C0-8242-46D46864DF80}"/>
              </a:ext>
            </a:extLst>
          </p:cNvPr>
          <p:cNvSpPr txBox="1"/>
          <p:nvPr/>
        </p:nvSpPr>
        <p:spPr>
          <a:xfrm>
            <a:off x="9673610" y="5719938"/>
            <a:ext cx="7878588" cy="1200329"/>
          </a:xfrm>
          <a:prstGeom prst="rect">
            <a:avLst/>
          </a:prstGeom>
          <a:noFill/>
        </p:spPr>
        <p:txBody>
          <a:bodyPr wrap="square" rtlCol="0">
            <a:spAutoFit/>
          </a:bodyPr>
          <a:lstStyle/>
          <a:p>
            <a:r>
              <a:rPr lang="vi-VN" sz="3600" b="1">
                <a:solidFill>
                  <a:schemeClr val="bg1"/>
                </a:solidFill>
              </a:rPr>
              <a:t>4. Tích hợp trong các </a:t>
            </a:r>
            <a:r>
              <a:rPr lang="vi-VN" sz="3600" b="1" err="1">
                <a:solidFill>
                  <a:schemeClr val="bg1"/>
                </a:solidFill>
              </a:rPr>
              <a:t>framework</a:t>
            </a:r>
            <a:r>
              <a:rPr lang="vi-VN" sz="3600" b="1">
                <a:solidFill>
                  <a:schemeClr val="bg1"/>
                </a:solidFill>
              </a:rPr>
              <a:t> học máy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2088D"/>
        </a:solidFill>
        <a:effectLst/>
      </p:bgPr>
    </p:bg>
    <p:spTree>
      <p:nvGrpSpPr>
        <p:cNvPr id="1" name="">
          <a:extLst>
            <a:ext uri="{FF2B5EF4-FFF2-40B4-BE49-F238E27FC236}">
              <a16:creationId xmlns:a16="http://schemas.microsoft.com/office/drawing/2014/main" id="{2539A89E-0BC0-1C0E-7B46-4532CA8A3825}"/>
            </a:ext>
          </a:extLst>
        </p:cNvPr>
        <p:cNvGrpSpPr/>
        <p:nvPr/>
      </p:nvGrpSpPr>
      <p:grpSpPr>
        <a:xfrm>
          <a:off x="0" y="0"/>
          <a:ext cx="0" cy="0"/>
          <a:chOff x="0" y="0"/>
          <a:chExt cx="0" cy="0"/>
        </a:xfrm>
      </p:grpSpPr>
      <p:sp>
        <p:nvSpPr>
          <p:cNvPr id="7" name="Freeform n">
            <a:extLst>
              <a:ext uri="{FF2B5EF4-FFF2-40B4-BE49-F238E27FC236}">
                <a16:creationId xmlns:a16="http://schemas.microsoft.com/office/drawing/2014/main" id="{195BE622-0266-0590-3146-42E8064871E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US"/>
          </a:p>
        </p:txBody>
      </p:sp>
      <p:sp>
        <p:nvSpPr>
          <p:cNvPr id="2" name="Freeform 2">
            <a:extLst>
              <a:ext uri="{FF2B5EF4-FFF2-40B4-BE49-F238E27FC236}">
                <a16:creationId xmlns:a16="http://schemas.microsoft.com/office/drawing/2014/main" id="{8D675983-9B47-4D54-02D0-0B48A3F5B2C4}"/>
              </a:ext>
            </a:extLst>
          </p:cNvPr>
          <p:cNvSpPr/>
          <p:nvPr/>
        </p:nvSpPr>
        <p:spPr>
          <a:xfrm rot="5400000">
            <a:off x="0" y="-555122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 name="Picture 3">
            <a:extLst>
              <a:ext uri="{FF2B5EF4-FFF2-40B4-BE49-F238E27FC236}">
                <a16:creationId xmlns:a16="http://schemas.microsoft.com/office/drawing/2014/main" id="{81CAC8A5-8B26-22D3-BF8A-8970D601E1E3}"/>
              </a:ext>
            </a:extLst>
          </p:cNvPr>
          <p:cNvPicPr>
            <a:picLocks noChangeAspect="1"/>
          </p:cNvPicPr>
          <p:nvPr/>
        </p:nvPicPr>
        <p:blipFill>
          <a:blip r:embed="rId6"/>
          <a:srcRect/>
          <a:stretch>
            <a:fillRect/>
          </a:stretch>
        </p:blipFill>
        <p:spPr>
          <a:xfrm>
            <a:off x="0" y="8254627"/>
            <a:ext cx="18288000" cy="5852160"/>
          </a:xfrm>
          <a:prstGeom prst="rect">
            <a:avLst/>
          </a:prstGeom>
        </p:spPr>
      </p:pic>
      <p:sp>
        <p:nvSpPr>
          <p:cNvPr id="4" name="Freeform 4">
            <a:extLst>
              <a:ext uri="{FF2B5EF4-FFF2-40B4-BE49-F238E27FC236}">
                <a16:creationId xmlns:a16="http://schemas.microsoft.com/office/drawing/2014/main" id="{92DD45A1-7C7E-F65B-FB55-63747576ED32}"/>
              </a:ext>
            </a:extLst>
          </p:cNvPr>
          <p:cNvSpPr/>
          <p:nvPr/>
        </p:nvSpPr>
        <p:spPr>
          <a:xfrm>
            <a:off x="-3978478" y="641909"/>
            <a:ext cx="8588294" cy="6089881"/>
          </a:xfrm>
          <a:custGeom>
            <a:avLst/>
            <a:gdLst/>
            <a:ahLst/>
            <a:cxnLst/>
            <a:rect l="l" t="t" r="r" b="b"/>
            <a:pathLst>
              <a:path w="8588294" h="6089881">
                <a:moveTo>
                  <a:pt x="0" y="0"/>
                </a:moveTo>
                <a:lnTo>
                  <a:pt x="8588295" y="0"/>
                </a:lnTo>
                <a:lnTo>
                  <a:pt x="8588295" y="6089881"/>
                </a:lnTo>
                <a:lnTo>
                  <a:pt x="0" y="60898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73666F8D-F8E6-C597-6FDE-EBCA4F74428F}"/>
              </a:ext>
            </a:extLst>
          </p:cNvPr>
          <p:cNvSpPr/>
          <p:nvPr/>
        </p:nvSpPr>
        <p:spPr>
          <a:xfrm>
            <a:off x="14818448" y="2962768"/>
            <a:ext cx="7315200" cy="724081"/>
          </a:xfrm>
          <a:custGeom>
            <a:avLst/>
            <a:gdLst/>
            <a:ahLst/>
            <a:cxnLst/>
            <a:rect l="l" t="t" r="r" b="b"/>
            <a:pathLst>
              <a:path w="7315200" h="724081">
                <a:moveTo>
                  <a:pt x="0" y="0"/>
                </a:moveTo>
                <a:lnTo>
                  <a:pt x="7315200" y="0"/>
                </a:lnTo>
                <a:lnTo>
                  <a:pt x="7315200" y="724081"/>
                </a:lnTo>
                <a:lnTo>
                  <a:pt x="0" y="7240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A716AA39-46A0-590C-8507-EAF4AAC92DC1}"/>
              </a:ext>
            </a:extLst>
          </p:cNvPr>
          <p:cNvSpPr/>
          <p:nvPr/>
        </p:nvSpPr>
        <p:spPr>
          <a:xfrm>
            <a:off x="13357403" y="-214476"/>
            <a:ext cx="7319270" cy="1543701"/>
          </a:xfrm>
          <a:custGeom>
            <a:avLst/>
            <a:gdLst/>
            <a:ahLst/>
            <a:cxnLst/>
            <a:rect l="l" t="t" r="r" b="b"/>
            <a:pathLst>
              <a:path w="7319270" h="1543701">
                <a:moveTo>
                  <a:pt x="0" y="0"/>
                </a:moveTo>
                <a:lnTo>
                  <a:pt x="7319270" y="0"/>
                </a:lnTo>
                <a:lnTo>
                  <a:pt x="7319270" y="1543701"/>
                </a:lnTo>
                <a:lnTo>
                  <a:pt x="0" y="15437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8" name="Nhóm 17">
            <a:extLst>
              <a:ext uri="{FF2B5EF4-FFF2-40B4-BE49-F238E27FC236}">
                <a16:creationId xmlns:a16="http://schemas.microsoft.com/office/drawing/2014/main" id="{590B08AD-CD8D-4494-AEA9-F986FAEB6E9E}"/>
              </a:ext>
            </a:extLst>
          </p:cNvPr>
          <p:cNvGrpSpPr/>
          <p:nvPr/>
        </p:nvGrpSpPr>
        <p:grpSpPr>
          <a:xfrm>
            <a:off x="1028700" y="1185710"/>
            <a:ext cx="16230600" cy="1914905"/>
            <a:chOff x="1028700" y="1185710"/>
            <a:chExt cx="16230600" cy="1914905"/>
          </a:xfrm>
        </p:grpSpPr>
        <p:sp>
          <p:nvSpPr>
            <p:cNvPr id="6" name="TextBox 6">
              <a:extLst>
                <a:ext uri="{FF2B5EF4-FFF2-40B4-BE49-F238E27FC236}">
                  <a16:creationId xmlns:a16="http://schemas.microsoft.com/office/drawing/2014/main" id="{11C1F4A4-8B76-2D4F-EA51-EEB2DC98D44E}"/>
                </a:ext>
              </a:extLst>
            </p:cNvPr>
            <p:cNvSpPr txBox="1"/>
            <p:nvPr/>
          </p:nvSpPr>
          <p:spPr>
            <a:xfrm>
              <a:off x="1028700" y="1443525"/>
              <a:ext cx="16230600" cy="1390650"/>
            </a:xfrm>
            <a:prstGeom prst="rect">
              <a:avLst/>
            </a:prstGeom>
          </p:spPr>
          <p:txBody>
            <a:bodyPr lIns="0" tIns="0" rIns="0" bIns="0" rtlCol="0" anchor="t">
              <a:spAutoFit/>
            </a:bodyPr>
            <a:lstStyle/>
            <a:p>
              <a:pPr algn="ctr">
                <a:lnSpc>
                  <a:spcPts val="10800"/>
                </a:lnSpc>
              </a:pPr>
              <a:r>
                <a:rPr lang="en-US" sz="9000">
                  <a:solidFill>
                    <a:srgbClr val="FFFFFF"/>
                  </a:solidFill>
                  <a:latin typeface="HK Modular"/>
                  <a:ea typeface="HK Modular"/>
                  <a:cs typeface="HK Modular"/>
                  <a:sym typeface="HK Modular"/>
                </a:rPr>
                <a:t>LAN TRUYÊN NGUOC</a:t>
              </a:r>
            </a:p>
          </p:txBody>
        </p:sp>
        <p:pic>
          <p:nvPicPr>
            <p:cNvPr id="14" name="Hình ảnh 13">
              <a:extLst>
                <a:ext uri="{FF2B5EF4-FFF2-40B4-BE49-F238E27FC236}">
                  <a16:creationId xmlns:a16="http://schemas.microsoft.com/office/drawing/2014/main" id="{6CC68B30-5DB0-5A25-030C-7EA07C890FF1}"/>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87671" y1="72414" x2="80822" y2="86207"/>
                        </a14:backgroundRemoval>
                      </a14:imgEffect>
                    </a14:imgLayer>
                  </a14:imgProps>
                </a:ext>
              </a:extLst>
            </a:blip>
            <a:stretch>
              <a:fillRect/>
            </a:stretch>
          </p:blipFill>
          <p:spPr>
            <a:xfrm rot="20323204">
              <a:off x="8948679" y="1185710"/>
              <a:ext cx="355134" cy="391202"/>
            </a:xfrm>
            <a:prstGeom prst="rect">
              <a:avLst/>
            </a:prstGeom>
          </p:spPr>
        </p:pic>
        <p:pic>
          <p:nvPicPr>
            <p:cNvPr id="15" name="Hình ảnh 14">
              <a:extLst>
                <a:ext uri="{FF2B5EF4-FFF2-40B4-BE49-F238E27FC236}">
                  <a16:creationId xmlns:a16="http://schemas.microsoft.com/office/drawing/2014/main" id="{F5D5B386-270D-89F3-0A7A-77781374A239}"/>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rot="13768687" flipH="1">
              <a:off x="14374773" y="1406633"/>
              <a:ext cx="424311" cy="422891"/>
            </a:xfrm>
            <a:prstGeom prst="rect">
              <a:avLst/>
            </a:prstGeom>
          </p:spPr>
        </p:pic>
        <p:pic>
          <p:nvPicPr>
            <p:cNvPr id="16" name="Hình ảnh 15">
              <a:extLst>
                <a:ext uri="{FF2B5EF4-FFF2-40B4-BE49-F238E27FC236}">
                  <a16:creationId xmlns:a16="http://schemas.microsoft.com/office/drawing/2014/main" id="{3F93A59E-D0F2-2599-7974-45B3CF08054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rot="13768687" flipH="1">
              <a:off x="15403474" y="1430716"/>
              <a:ext cx="424311" cy="422891"/>
            </a:xfrm>
            <a:prstGeom prst="rect">
              <a:avLst/>
            </a:prstGeom>
          </p:spPr>
        </p:pic>
        <p:sp>
          <p:nvSpPr>
            <p:cNvPr id="17" name="TextBox 3">
              <a:extLst>
                <a:ext uri="{FF2B5EF4-FFF2-40B4-BE49-F238E27FC236}">
                  <a16:creationId xmlns:a16="http://schemas.microsoft.com/office/drawing/2014/main" id="{F3323AAC-02C0-CBBB-691F-92104DDFC521}"/>
                </a:ext>
              </a:extLst>
            </p:cNvPr>
            <p:cNvSpPr txBox="1"/>
            <p:nvPr/>
          </p:nvSpPr>
          <p:spPr>
            <a:xfrm>
              <a:off x="15037020" y="2249741"/>
              <a:ext cx="332501" cy="850874"/>
            </a:xfrm>
            <a:prstGeom prst="rect">
              <a:avLst/>
            </a:prstGeom>
          </p:spPr>
          <p:txBody>
            <a:bodyPr wrap="square" lIns="0" tIns="0" rIns="0" bIns="0" rtlCol="0" anchor="t">
              <a:spAutoFit/>
            </a:bodyPr>
            <a:lstStyle/>
            <a:p>
              <a:pPr marL="0" lvl="0" indent="0" algn="ctr">
                <a:lnSpc>
                  <a:spcPts val="6480"/>
                </a:lnSpc>
                <a:spcBef>
                  <a:spcPct val="0"/>
                </a:spcBef>
              </a:pPr>
              <a:r>
                <a:rPr lang="en-US" sz="8000">
                  <a:solidFill>
                    <a:srgbClr val="FFFFFF"/>
                  </a:solidFill>
                  <a:latin typeface="HK Modular"/>
                  <a:ea typeface="HK Modular"/>
                  <a:cs typeface="HK Modular"/>
                  <a:sym typeface="HK Modular"/>
                </a:rPr>
                <a:t>.</a:t>
              </a:r>
            </a:p>
          </p:txBody>
        </p:sp>
      </p:grpSp>
      <p:sp>
        <p:nvSpPr>
          <p:cNvPr id="20" name="Hộp Văn bản 19">
            <a:extLst>
              <a:ext uri="{FF2B5EF4-FFF2-40B4-BE49-F238E27FC236}">
                <a16:creationId xmlns:a16="http://schemas.microsoft.com/office/drawing/2014/main" id="{AB2BC0F3-1C2A-B899-35E1-D802F5039B43}"/>
              </a:ext>
            </a:extLst>
          </p:cNvPr>
          <p:cNvSpPr txBox="1"/>
          <p:nvPr/>
        </p:nvSpPr>
        <p:spPr>
          <a:xfrm>
            <a:off x="472550" y="5093629"/>
            <a:ext cx="7945218" cy="2062103"/>
          </a:xfrm>
          <a:prstGeom prst="rect">
            <a:avLst/>
          </a:prstGeom>
          <a:noFill/>
        </p:spPr>
        <p:txBody>
          <a:bodyPr wrap="square" rtlCol="0">
            <a:spAutoFit/>
          </a:bodyPr>
          <a:lstStyle/>
          <a:p>
            <a:r>
              <a:rPr lang="vi-VN" sz="3200">
                <a:solidFill>
                  <a:schemeClr val="bg1"/>
                </a:solidFill>
                <a:latin typeface="Calibri" panose="020F0502020204030204" pitchFamily="34" charset="0"/>
                <a:cs typeface="Calibri" panose="020F0502020204030204" pitchFamily="34" charset="0"/>
              </a:rPr>
              <a:t>Quy tắc chuỗi trong đồ thị tính toán giúp tính toán đạo hàm một cách hệ thống và tối ưu, đóng vai trò cốt lõi trong thuật toán lan truyền ngược và quá trình huấn luyện mạng nơ-</a:t>
            </a:r>
            <a:r>
              <a:rPr lang="vi-VN" sz="3200" err="1">
                <a:solidFill>
                  <a:schemeClr val="bg1"/>
                </a:solidFill>
                <a:latin typeface="Calibri" panose="020F0502020204030204" pitchFamily="34" charset="0"/>
                <a:cs typeface="Calibri" panose="020F0502020204030204" pitchFamily="34" charset="0"/>
              </a:rPr>
              <a:t>ron</a:t>
            </a:r>
            <a:r>
              <a:rPr lang="vi-VN" sz="3200">
                <a:solidFill>
                  <a:schemeClr val="bg1"/>
                </a:solidFill>
                <a:latin typeface="Calibri" panose="020F0502020204030204" pitchFamily="34" charset="0"/>
                <a:cs typeface="Calibri" panose="020F0502020204030204" pitchFamily="34" charset="0"/>
              </a:rPr>
              <a:t>.</a:t>
            </a:r>
            <a:endParaRPr lang="en-US" sz="3200">
              <a:solidFill>
                <a:schemeClr val="bg1"/>
              </a:solidFill>
              <a:latin typeface="Calibri" panose="020F0502020204030204" pitchFamily="34" charset="0"/>
              <a:cs typeface="Calibri" panose="020F0502020204030204" pitchFamily="34" charset="0"/>
            </a:endParaRPr>
          </a:p>
        </p:txBody>
      </p:sp>
      <p:sp>
        <p:nvSpPr>
          <p:cNvPr id="11" name="Freeform m1">
            <a:extLst>
              <a:ext uri="{FF2B5EF4-FFF2-40B4-BE49-F238E27FC236}">
                <a16:creationId xmlns:a16="http://schemas.microsoft.com/office/drawing/2014/main" id="{01D0031D-64FC-433E-4C75-052ED979B98C}"/>
              </a:ext>
            </a:extLst>
          </p:cNvPr>
          <p:cNvSpPr/>
          <p:nvPr/>
        </p:nvSpPr>
        <p:spPr>
          <a:xfrm rot="5400000">
            <a:off x="-18315890" y="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Freeform m2">
            <a:extLst>
              <a:ext uri="{FF2B5EF4-FFF2-40B4-BE49-F238E27FC236}">
                <a16:creationId xmlns:a16="http://schemas.microsoft.com/office/drawing/2014/main" id="{E181CAF9-0FEF-A81C-F29B-39F1AFEB492F}"/>
              </a:ext>
            </a:extLst>
          </p:cNvPr>
          <p:cNvSpPr/>
          <p:nvPr/>
        </p:nvSpPr>
        <p:spPr>
          <a:xfrm rot="5400000" flipV="1">
            <a:off x="18321001" y="0"/>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9" name="TextBox 10">
            <a:extLst>
              <a:ext uri="{FF2B5EF4-FFF2-40B4-BE49-F238E27FC236}">
                <a16:creationId xmlns:a16="http://schemas.microsoft.com/office/drawing/2014/main" id="{DD1AE089-223B-8E43-7627-8CE4CE24CFE2}"/>
              </a:ext>
            </a:extLst>
          </p:cNvPr>
          <p:cNvSpPr txBox="1"/>
          <p:nvPr/>
        </p:nvSpPr>
        <p:spPr>
          <a:xfrm>
            <a:off x="1092008" y="4391238"/>
            <a:ext cx="8588294" cy="566437"/>
          </a:xfrm>
          <a:prstGeom prst="rect">
            <a:avLst/>
          </a:prstGeom>
        </p:spPr>
        <p:txBody>
          <a:bodyPr wrap="square" lIns="0" tIns="0" rIns="0" bIns="0" rtlCol="0" anchor="t">
            <a:spAutoFit/>
          </a:bodyPr>
          <a:lstStyle/>
          <a:p>
            <a:pPr algn="l">
              <a:lnSpc>
                <a:spcPts val="4160"/>
              </a:lnSpc>
            </a:pPr>
            <a:r>
              <a:rPr lang="en-US" sz="4800" b="1">
                <a:solidFill>
                  <a:srgbClr val="01FFFF"/>
                </a:solidFill>
                <a:latin typeface="+mj-lt"/>
                <a:ea typeface="Aileron Bold"/>
                <a:cs typeface="Aileron Bold"/>
                <a:sym typeface="Aileron Bold"/>
              </a:rPr>
              <a:t>Quy </a:t>
            </a:r>
            <a:r>
              <a:rPr lang="en-US" sz="4800" b="1" err="1">
                <a:solidFill>
                  <a:srgbClr val="01FFFF"/>
                </a:solidFill>
                <a:latin typeface="+mj-lt"/>
                <a:ea typeface="Aileron Bold"/>
                <a:cs typeface="Aileron Bold"/>
                <a:sym typeface="Aileron Bold"/>
              </a:rPr>
              <a:t>tắc</a:t>
            </a:r>
            <a:r>
              <a:rPr lang="en-US" sz="4800" b="1">
                <a:solidFill>
                  <a:srgbClr val="01FFFF"/>
                </a:solidFill>
                <a:latin typeface="+mj-lt"/>
                <a:ea typeface="Aileron Bold"/>
                <a:cs typeface="Aileron Bold"/>
                <a:sym typeface="Aileron Bold"/>
              </a:rPr>
              <a:t> </a:t>
            </a:r>
            <a:r>
              <a:rPr lang="en-US" sz="4800" b="1" err="1">
                <a:solidFill>
                  <a:srgbClr val="01FFFF"/>
                </a:solidFill>
                <a:latin typeface="+mj-lt"/>
                <a:ea typeface="Aileron Bold"/>
                <a:cs typeface="Aileron Bold"/>
                <a:sym typeface="Aileron Bold"/>
              </a:rPr>
              <a:t>chuỗi</a:t>
            </a:r>
            <a:r>
              <a:rPr lang="en-US" sz="4800" b="1">
                <a:solidFill>
                  <a:srgbClr val="01FFFF"/>
                </a:solidFill>
                <a:latin typeface="+mj-lt"/>
                <a:ea typeface="Aileron Bold"/>
                <a:cs typeface="Aileron Bold"/>
                <a:sym typeface="Aileron Bold"/>
              </a:rPr>
              <a:t> (Chain rule)</a:t>
            </a:r>
          </a:p>
        </p:txBody>
      </p:sp>
      <p:sp>
        <p:nvSpPr>
          <p:cNvPr id="22" name="Hộp Văn bản 21">
            <a:extLst>
              <a:ext uri="{FF2B5EF4-FFF2-40B4-BE49-F238E27FC236}">
                <a16:creationId xmlns:a16="http://schemas.microsoft.com/office/drawing/2014/main" id="{1948EDF9-2EBA-5DCB-50E1-65E6B0781597}"/>
              </a:ext>
            </a:extLst>
          </p:cNvPr>
          <p:cNvSpPr txBox="1"/>
          <p:nvPr/>
        </p:nvSpPr>
        <p:spPr>
          <a:xfrm>
            <a:off x="9591254" y="5093629"/>
            <a:ext cx="7945219" cy="2862322"/>
          </a:xfrm>
          <a:prstGeom prst="rect">
            <a:avLst/>
          </a:prstGeom>
          <a:noFill/>
        </p:spPr>
        <p:txBody>
          <a:bodyPr wrap="square" rtlCol="0">
            <a:spAutoFit/>
          </a:bodyPr>
          <a:lstStyle/>
          <a:p>
            <a:r>
              <a:rPr lang="en-US" sz="3600" err="1">
                <a:solidFill>
                  <a:schemeClr val="bg1"/>
                </a:solidFill>
                <a:latin typeface="+mj-lt"/>
              </a:rPr>
              <a:t>Giúp</a:t>
            </a:r>
            <a:r>
              <a:rPr lang="en-US" sz="3600">
                <a:solidFill>
                  <a:schemeClr val="bg1"/>
                </a:solidFill>
                <a:latin typeface="+mj-lt"/>
              </a:rPr>
              <a:t> </a:t>
            </a:r>
            <a:r>
              <a:rPr lang="en-US" sz="3600" err="1">
                <a:solidFill>
                  <a:schemeClr val="bg1"/>
                </a:solidFill>
                <a:latin typeface="+mj-lt"/>
              </a:rPr>
              <a:t>tính</a:t>
            </a:r>
            <a:r>
              <a:rPr lang="en-US" sz="3600">
                <a:solidFill>
                  <a:schemeClr val="bg1"/>
                </a:solidFill>
                <a:latin typeface="+mj-lt"/>
              </a:rPr>
              <a:t> </a:t>
            </a:r>
            <a:r>
              <a:rPr lang="en-US" sz="3600" err="1">
                <a:solidFill>
                  <a:schemeClr val="bg1"/>
                </a:solidFill>
                <a:latin typeface="+mj-lt"/>
              </a:rPr>
              <a:t>đạo</a:t>
            </a:r>
            <a:r>
              <a:rPr lang="en-US" sz="3600">
                <a:solidFill>
                  <a:schemeClr val="bg1"/>
                </a:solidFill>
                <a:latin typeface="+mj-lt"/>
              </a:rPr>
              <a:t> </a:t>
            </a:r>
            <a:r>
              <a:rPr lang="en-US" sz="3600" err="1">
                <a:solidFill>
                  <a:schemeClr val="bg1"/>
                </a:solidFill>
                <a:latin typeface="+mj-lt"/>
              </a:rPr>
              <a:t>hàm</a:t>
            </a:r>
            <a:r>
              <a:rPr lang="en-US" sz="3600">
                <a:solidFill>
                  <a:schemeClr val="bg1"/>
                </a:solidFill>
                <a:latin typeface="+mj-lt"/>
              </a:rPr>
              <a:t> </a:t>
            </a:r>
            <a:r>
              <a:rPr lang="en-US" sz="3600" err="1">
                <a:solidFill>
                  <a:schemeClr val="bg1"/>
                </a:solidFill>
                <a:latin typeface="+mj-lt"/>
              </a:rPr>
              <a:t>riêng</a:t>
            </a:r>
            <a:r>
              <a:rPr lang="en-US" sz="3600">
                <a:solidFill>
                  <a:schemeClr val="bg1"/>
                </a:solidFill>
                <a:latin typeface="+mj-lt"/>
              </a:rPr>
              <a:t> </a:t>
            </a:r>
            <a:r>
              <a:rPr lang="en-US" sz="3600" err="1">
                <a:solidFill>
                  <a:schemeClr val="bg1"/>
                </a:solidFill>
                <a:latin typeface="+mj-lt"/>
              </a:rPr>
              <a:t>theo</a:t>
            </a:r>
            <a:r>
              <a:rPr lang="en-US" sz="3600">
                <a:solidFill>
                  <a:schemeClr val="bg1"/>
                </a:solidFill>
                <a:latin typeface="+mj-lt"/>
              </a:rPr>
              <a:t> </a:t>
            </a:r>
            <a:r>
              <a:rPr lang="en-US" sz="3600" err="1">
                <a:solidFill>
                  <a:schemeClr val="bg1"/>
                </a:solidFill>
                <a:latin typeface="+mj-lt"/>
              </a:rPr>
              <a:t>các</a:t>
            </a:r>
            <a:r>
              <a:rPr lang="en-US" sz="3600">
                <a:solidFill>
                  <a:schemeClr val="bg1"/>
                </a:solidFill>
                <a:latin typeface="+mj-lt"/>
              </a:rPr>
              <a:t> </a:t>
            </a:r>
            <a:r>
              <a:rPr lang="en-US" sz="3600" err="1">
                <a:solidFill>
                  <a:schemeClr val="bg1"/>
                </a:solidFill>
                <a:latin typeface="+mj-lt"/>
              </a:rPr>
              <a:t>quy</a:t>
            </a:r>
            <a:r>
              <a:rPr lang="en-US" sz="3600">
                <a:solidFill>
                  <a:schemeClr val="bg1"/>
                </a:solidFill>
                <a:latin typeface="+mj-lt"/>
              </a:rPr>
              <a:t> </a:t>
            </a:r>
            <a:r>
              <a:rPr lang="en-US" sz="3600" err="1">
                <a:solidFill>
                  <a:schemeClr val="bg1"/>
                </a:solidFill>
                <a:latin typeface="+mj-lt"/>
              </a:rPr>
              <a:t>tắc</a:t>
            </a:r>
            <a:r>
              <a:rPr lang="en-US" sz="3600">
                <a:solidFill>
                  <a:schemeClr val="bg1"/>
                </a:solidFill>
                <a:latin typeface="+mj-lt"/>
              </a:rPr>
              <a:t>:</a:t>
            </a:r>
          </a:p>
          <a:p>
            <a:pPr marL="857250" indent="-857250">
              <a:buFont typeface="Arial" panose="020B0604020202020204" pitchFamily="34" charset="0"/>
              <a:buChar char="•"/>
            </a:pPr>
            <a:r>
              <a:rPr lang="en-US" sz="3600" err="1">
                <a:solidFill>
                  <a:schemeClr val="bg1"/>
                </a:solidFill>
                <a:latin typeface="+mj-lt"/>
              </a:rPr>
              <a:t>Đạo</a:t>
            </a:r>
            <a:r>
              <a:rPr lang="en-US" sz="3600">
                <a:solidFill>
                  <a:schemeClr val="bg1"/>
                </a:solidFill>
                <a:latin typeface="+mj-lt"/>
              </a:rPr>
              <a:t> </a:t>
            </a:r>
            <a:r>
              <a:rPr lang="en-US" sz="3600" err="1">
                <a:solidFill>
                  <a:schemeClr val="bg1"/>
                </a:solidFill>
                <a:latin typeface="+mj-lt"/>
              </a:rPr>
              <a:t>hàm</a:t>
            </a:r>
            <a:r>
              <a:rPr lang="en-US" sz="3600">
                <a:solidFill>
                  <a:schemeClr val="bg1"/>
                </a:solidFill>
                <a:latin typeface="+mj-lt"/>
              </a:rPr>
              <a:t> của </a:t>
            </a:r>
            <a:r>
              <a:rPr lang="en-US" sz="3600" err="1">
                <a:solidFill>
                  <a:schemeClr val="bg1"/>
                </a:solidFill>
                <a:latin typeface="+mj-lt"/>
              </a:rPr>
              <a:t>biểu</a:t>
            </a:r>
            <a:r>
              <a:rPr lang="en-US" sz="3600">
                <a:solidFill>
                  <a:schemeClr val="bg1"/>
                </a:solidFill>
                <a:latin typeface="+mj-lt"/>
              </a:rPr>
              <a:t> </a:t>
            </a:r>
            <a:r>
              <a:rPr lang="en-US" sz="3600" err="1">
                <a:solidFill>
                  <a:schemeClr val="bg1"/>
                </a:solidFill>
                <a:latin typeface="+mj-lt"/>
              </a:rPr>
              <a:t>thức</a:t>
            </a:r>
            <a:r>
              <a:rPr lang="en-US" sz="3600">
                <a:solidFill>
                  <a:schemeClr val="bg1"/>
                </a:solidFill>
                <a:latin typeface="+mj-lt"/>
              </a:rPr>
              <a:t> </a:t>
            </a:r>
            <a:r>
              <a:rPr lang="en-US" sz="3600" err="1">
                <a:solidFill>
                  <a:schemeClr val="bg1"/>
                </a:solidFill>
                <a:latin typeface="+mj-lt"/>
              </a:rPr>
              <a:t>cộng</a:t>
            </a:r>
            <a:r>
              <a:rPr lang="en-US" sz="3600">
                <a:solidFill>
                  <a:schemeClr val="bg1"/>
                </a:solidFill>
                <a:latin typeface="+mj-lt"/>
              </a:rPr>
              <a:t> </a:t>
            </a:r>
            <a:r>
              <a:rPr lang="en-US" sz="3600" err="1">
                <a:solidFill>
                  <a:schemeClr val="bg1"/>
                </a:solidFill>
                <a:latin typeface="+mj-lt"/>
              </a:rPr>
              <a:t>tại</a:t>
            </a:r>
            <a:r>
              <a:rPr lang="en-US" sz="3600">
                <a:solidFill>
                  <a:schemeClr val="bg1"/>
                </a:solidFill>
                <a:latin typeface="+mj-lt"/>
              </a:rPr>
              <a:t> 1 </a:t>
            </a:r>
            <a:r>
              <a:rPr lang="en-US" sz="3600" err="1">
                <a:solidFill>
                  <a:schemeClr val="bg1"/>
                </a:solidFill>
                <a:latin typeface="+mj-lt"/>
              </a:rPr>
              <a:t>biến</a:t>
            </a:r>
            <a:r>
              <a:rPr lang="en-US" sz="3600">
                <a:solidFill>
                  <a:schemeClr val="bg1"/>
                </a:solidFill>
                <a:latin typeface="+mj-lt"/>
              </a:rPr>
              <a:t> = 1</a:t>
            </a:r>
          </a:p>
          <a:p>
            <a:pPr marL="857250" indent="-857250">
              <a:buFont typeface="Arial" panose="020B0604020202020204" pitchFamily="34" charset="0"/>
              <a:buChar char="•"/>
            </a:pPr>
            <a:r>
              <a:rPr lang="en-US" sz="3600" err="1">
                <a:solidFill>
                  <a:schemeClr val="bg1"/>
                </a:solidFill>
                <a:latin typeface="+mj-lt"/>
              </a:rPr>
              <a:t>Đạo</a:t>
            </a:r>
            <a:r>
              <a:rPr lang="en-US" sz="3600">
                <a:solidFill>
                  <a:schemeClr val="bg1"/>
                </a:solidFill>
                <a:latin typeface="+mj-lt"/>
              </a:rPr>
              <a:t> </a:t>
            </a:r>
            <a:r>
              <a:rPr lang="en-US" sz="3600" err="1">
                <a:solidFill>
                  <a:schemeClr val="bg1"/>
                </a:solidFill>
                <a:latin typeface="+mj-lt"/>
              </a:rPr>
              <a:t>hàm</a:t>
            </a:r>
            <a:r>
              <a:rPr lang="en-US" sz="3600">
                <a:solidFill>
                  <a:schemeClr val="bg1"/>
                </a:solidFill>
                <a:latin typeface="+mj-lt"/>
              </a:rPr>
              <a:t> của </a:t>
            </a:r>
            <a:r>
              <a:rPr lang="en-US" sz="3600" err="1">
                <a:solidFill>
                  <a:schemeClr val="bg1"/>
                </a:solidFill>
                <a:latin typeface="+mj-lt"/>
              </a:rPr>
              <a:t>biểu</a:t>
            </a:r>
            <a:r>
              <a:rPr lang="en-US" sz="3600">
                <a:solidFill>
                  <a:schemeClr val="bg1"/>
                </a:solidFill>
                <a:latin typeface="+mj-lt"/>
              </a:rPr>
              <a:t> </a:t>
            </a:r>
            <a:r>
              <a:rPr lang="en-US" sz="3600" err="1">
                <a:solidFill>
                  <a:schemeClr val="bg1"/>
                </a:solidFill>
                <a:latin typeface="+mj-lt"/>
              </a:rPr>
              <a:t>thức</a:t>
            </a:r>
            <a:r>
              <a:rPr lang="en-US" sz="3600">
                <a:solidFill>
                  <a:schemeClr val="bg1"/>
                </a:solidFill>
                <a:latin typeface="+mj-lt"/>
              </a:rPr>
              <a:t> </a:t>
            </a:r>
            <a:r>
              <a:rPr lang="en-US" sz="3600" err="1">
                <a:solidFill>
                  <a:schemeClr val="bg1"/>
                </a:solidFill>
                <a:latin typeface="+mj-lt"/>
              </a:rPr>
              <a:t>nhân</a:t>
            </a:r>
            <a:r>
              <a:rPr lang="en-US" sz="3600">
                <a:solidFill>
                  <a:schemeClr val="bg1"/>
                </a:solidFill>
                <a:latin typeface="+mj-lt"/>
              </a:rPr>
              <a:t> </a:t>
            </a:r>
            <a:r>
              <a:rPr lang="en-US" sz="3600" err="1">
                <a:solidFill>
                  <a:schemeClr val="bg1"/>
                </a:solidFill>
                <a:latin typeface="+mj-lt"/>
              </a:rPr>
              <a:t>theo</a:t>
            </a:r>
            <a:r>
              <a:rPr lang="en-US" sz="3600">
                <a:solidFill>
                  <a:schemeClr val="bg1"/>
                </a:solidFill>
                <a:latin typeface="+mj-lt"/>
              </a:rPr>
              <a:t> </a:t>
            </a:r>
            <a:r>
              <a:rPr lang="en-US" sz="3600" err="1">
                <a:solidFill>
                  <a:schemeClr val="bg1"/>
                </a:solidFill>
                <a:latin typeface="+mj-lt"/>
              </a:rPr>
              <a:t>biến</a:t>
            </a:r>
            <a:r>
              <a:rPr lang="en-US" sz="3600">
                <a:solidFill>
                  <a:schemeClr val="bg1"/>
                </a:solidFill>
                <a:latin typeface="+mj-lt"/>
              </a:rPr>
              <a:t> này = </a:t>
            </a:r>
            <a:r>
              <a:rPr lang="en-US" sz="3600" err="1">
                <a:solidFill>
                  <a:schemeClr val="bg1"/>
                </a:solidFill>
                <a:latin typeface="+mj-lt"/>
              </a:rPr>
              <a:t>giá</a:t>
            </a:r>
            <a:r>
              <a:rPr lang="en-US" sz="3600">
                <a:solidFill>
                  <a:schemeClr val="bg1"/>
                </a:solidFill>
                <a:latin typeface="+mj-lt"/>
              </a:rPr>
              <a:t> </a:t>
            </a:r>
            <a:r>
              <a:rPr lang="en-US" sz="3600" err="1">
                <a:solidFill>
                  <a:schemeClr val="bg1"/>
                </a:solidFill>
                <a:latin typeface="+mj-lt"/>
              </a:rPr>
              <a:t>trị</a:t>
            </a:r>
            <a:r>
              <a:rPr lang="en-US" sz="3600">
                <a:solidFill>
                  <a:schemeClr val="bg1"/>
                </a:solidFill>
                <a:latin typeface="+mj-lt"/>
              </a:rPr>
              <a:t> của </a:t>
            </a:r>
            <a:r>
              <a:rPr lang="en-US" sz="3600" err="1">
                <a:solidFill>
                  <a:schemeClr val="bg1"/>
                </a:solidFill>
                <a:latin typeface="+mj-lt"/>
              </a:rPr>
              <a:t>biến</a:t>
            </a:r>
            <a:r>
              <a:rPr lang="en-US" sz="3600">
                <a:solidFill>
                  <a:schemeClr val="bg1"/>
                </a:solidFill>
                <a:latin typeface="+mj-lt"/>
              </a:rPr>
              <a:t> </a:t>
            </a:r>
            <a:r>
              <a:rPr lang="en-US" sz="3600" err="1">
                <a:solidFill>
                  <a:schemeClr val="bg1"/>
                </a:solidFill>
                <a:latin typeface="+mj-lt"/>
              </a:rPr>
              <a:t>còn</a:t>
            </a:r>
            <a:r>
              <a:rPr lang="en-US" sz="3600">
                <a:solidFill>
                  <a:schemeClr val="bg1"/>
                </a:solidFill>
                <a:latin typeface="+mj-lt"/>
              </a:rPr>
              <a:t> </a:t>
            </a:r>
            <a:r>
              <a:rPr lang="en-US" sz="3600" err="1">
                <a:solidFill>
                  <a:schemeClr val="bg1"/>
                </a:solidFill>
                <a:latin typeface="+mj-lt"/>
              </a:rPr>
              <a:t>lại</a:t>
            </a:r>
            <a:endParaRPr lang="en-US" sz="3600">
              <a:solidFill>
                <a:schemeClr val="bg1"/>
              </a:solidFill>
              <a:latin typeface="+mj-lt"/>
            </a:endParaRPr>
          </a:p>
        </p:txBody>
      </p:sp>
      <p:sp>
        <p:nvSpPr>
          <p:cNvPr id="23" name="TextBox 8">
            <a:extLst>
              <a:ext uri="{FF2B5EF4-FFF2-40B4-BE49-F238E27FC236}">
                <a16:creationId xmlns:a16="http://schemas.microsoft.com/office/drawing/2014/main" id="{75DDE468-18C2-3BE9-FD5E-5D0F1D6D08A3}"/>
              </a:ext>
            </a:extLst>
          </p:cNvPr>
          <p:cNvSpPr txBox="1"/>
          <p:nvPr/>
        </p:nvSpPr>
        <p:spPr>
          <a:xfrm>
            <a:off x="9708192" y="4326890"/>
            <a:ext cx="7945219" cy="552908"/>
          </a:xfrm>
          <a:prstGeom prst="rect">
            <a:avLst/>
          </a:prstGeom>
        </p:spPr>
        <p:txBody>
          <a:bodyPr wrap="square" lIns="0" tIns="0" rIns="0" bIns="0" rtlCol="0" anchor="t">
            <a:spAutoFit/>
          </a:bodyPr>
          <a:lstStyle/>
          <a:p>
            <a:pPr algn="l">
              <a:lnSpc>
                <a:spcPts val="4160"/>
              </a:lnSpc>
            </a:pPr>
            <a:r>
              <a:rPr lang="en-US" sz="4400" b="1" err="1">
                <a:solidFill>
                  <a:srgbClr val="01FFFF"/>
                </a:solidFill>
                <a:latin typeface="+mj-lt"/>
                <a:ea typeface="Aileron Bold"/>
                <a:cs typeface="Aileron Bold"/>
                <a:sym typeface="Aileron Bold"/>
              </a:rPr>
              <a:t>Đạo</a:t>
            </a:r>
            <a:r>
              <a:rPr lang="en-US" sz="4400" b="1">
                <a:solidFill>
                  <a:srgbClr val="01FFFF"/>
                </a:solidFill>
                <a:latin typeface="+mj-lt"/>
                <a:ea typeface="Aileron Bold"/>
                <a:cs typeface="Aileron Bold"/>
                <a:sym typeface="Aileron Bold"/>
              </a:rPr>
              <a:t> </a:t>
            </a:r>
            <a:r>
              <a:rPr lang="en-US" sz="4400" b="1" err="1">
                <a:solidFill>
                  <a:srgbClr val="01FFFF"/>
                </a:solidFill>
                <a:latin typeface="+mj-lt"/>
                <a:ea typeface="Aileron Bold"/>
                <a:cs typeface="Aileron Bold"/>
                <a:sym typeface="Aileron Bold"/>
              </a:rPr>
              <a:t>hàm</a:t>
            </a:r>
            <a:r>
              <a:rPr lang="en-US" sz="4400" b="1">
                <a:solidFill>
                  <a:srgbClr val="01FFFF"/>
                </a:solidFill>
                <a:latin typeface="+mj-lt"/>
                <a:ea typeface="Aileron Bold"/>
                <a:cs typeface="Aileron Bold"/>
                <a:sym typeface="Aileron Bold"/>
              </a:rPr>
              <a:t> </a:t>
            </a:r>
            <a:r>
              <a:rPr lang="en-US" sz="4400" b="1" err="1">
                <a:solidFill>
                  <a:srgbClr val="01FFFF"/>
                </a:solidFill>
                <a:latin typeface="+mj-lt"/>
                <a:ea typeface="Aileron Bold"/>
                <a:cs typeface="Aileron Bold"/>
                <a:sym typeface="Aileron Bold"/>
              </a:rPr>
              <a:t>riêng</a:t>
            </a:r>
            <a:r>
              <a:rPr lang="en-US" sz="4400" b="1">
                <a:solidFill>
                  <a:srgbClr val="01FFFF"/>
                </a:solidFill>
                <a:latin typeface="+mj-lt"/>
                <a:ea typeface="Aileron Bold"/>
                <a:cs typeface="Aileron Bold"/>
                <a:sym typeface="Aileron Bold"/>
              </a:rPr>
              <a:t> (Partial Derivative)</a:t>
            </a:r>
          </a:p>
        </p:txBody>
      </p:sp>
    </p:spTree>
    <p:extLst>
      <p:ext uri="{BB962C8B-B14F-4D97-AF65-F5344CB8AC3E}">
        <p14:creationId xmlns:p14="http://schemas.microsoft.com/office/powerpoint/2010/main" val="311866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n">
            <a:extLst>
              <a:ext uri="{FF2B5EF4-FFF2-40B4-BE49-F238E27FC236}">
                <a16:creationId xmlns:a16="http://schemas.microsoft.com/office/drawing/2014/main" id="{5EBF626C-688D-D477-0551-842B452F518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US"/>
          </a:p>
        </p:txBody>
      </p:sp>
      <p:sp>
        <p:nvSpPr>
          <p:cNvPr id="3" name="Freeform m1">
            <a:extLst>
              <a:ext uri="{FF2B5EF4-FFF2-40B4-BE49-F238E27FC236}">
                <a16:creationId xmlns:a16="http://schemas.microsoft.com/office/drawing/2014/main" id="{FC387B87-6EB2-9105-D283-70B67AE81F53}"/>
              </a:ext>
            </a:extLst>
          </p:cNvPr>
          <p:cNvSpPr/>
          <p:nvPr/>
        </p:nvSpPr>
        <p:spPr>
          <a:xfrm rot="5400000">
            <a:off x="0" y="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m2">
            <a:extLst>
              <a:ext uri="{FF2B5EF4-FFF2-40B4-BE49-F238E27FC236}">
                <a16:creationId xmlns:a16="http://schemas.microsoft.com/office/drawing/2014/main" id="{E74E8AC4-9AED-14DF-EC78-42C641B37E1A}"/>
              </a:ext>
            </a:extLst>
          </p:cNvPr>
          <p:cNvSpPr/>
          <p:nvPr/>
        </p:nvSpPr>
        <p:spPr>
          <a:xfrm rot="5400000" flipV="1">
            <a:off x="0" y="-428173"/>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10">
            <a:extLst>
              <a:ext uri="{FF2B5EF4-FFF2-40B4-BE49-F238E27FC236}">
                <a16:creationId xmlns:a16="http://schemas.microsoft.com/office/drawing/2014/main" id="{DCCF6654-5CC7-33C5-1526-803FF59FB95F}"/>
              </a:ext>
            </a:extLst>
          </p:cNvPr>
          <p:cNvSpPr txBox="1"/>
          <p:nvPr/>
        </p:nvSpPr>
        <p:spPr>
          <a:xfrm>
            <a:off x="1807210" y="1643196"/>
            <a:ext cx="5009833" cy="1105046"/>
          </a:xfrm>
          <a:prstGeom prst="rect">
            <a:avLst/>
          </a:prstGeom>
        </p:spPr>
        <p:txBody>
          <a:bodyPr wrap="square" lIns="0" tIns="0" rIns="0" bIns="0" rtlCol="0" anchor="t">
            <a:spAutoFit/>
          </a:bodyPr>
          <a:lstStyle/>
          <a:p>
            <a:pPr algn="l">
              <a:lnSpc>
                <a:spcPts val="4160"/>
              </a:lnSpc>
            </a:pPr>
            <a:r>
              <a:rPr lang="en-US" sz="4800" b="1">
                <a:solidFill>
                  <a:srgbClr val="01FFFF"/>
                </a:solidFill>
                <a:latin typeface="+mj-lt"/>
                <a:ea typeface="Aileron Bold"/>
                <a:cs typeface="Aileron Bold"/>
                <a:sym typeface="Aileron Bold"/>
              </a:rPr>
              <a:t>Quy </a:t>
            </a:r>
            <a:r>
              <a:rPr lang="en-US" sz="4800" b="1" err="1">
                <a:solidFill>
                  <a:srgbClr val="01FFFF"/>
                </a:solidFill>
                <a:latin typeface="+mj-lt"/>
                <a:ea typeface="Aileron Bold"/>
                <a:cs typeface="Aileron Bold"/>
                <a:sym typeface="Aileron Bold"/>
              </a:rPr>
              <a:t>tắc</a:t>
            </a:r>
            <a:r>
              <a:rPr lang="en-US" sz="4800" b="1">
                <a:solidFill>
                  <a:srgbClr val="01FFFF"/>
                </a:solidFill>
                <a:latin typeface="+mj-lt"/>
                <a:ea typeface="Aileron Bold"/>
                <a:cs typeface="Aileron Bold"/>
                <a:sym typeface="Aileron Bold"/>
              </a:rPr>
              <a:t> </a:t>
            </a:r>
            <a:r>
              <a:rPr lang="en-US" sz="4800" b="1" err="1">
                <a:solidFill>
                  <a:srgbClr val="01FFFF"/>
                </a:solidFill>
                <a:latin typeface="+mj-lt"/>
                <a:ea typeface="Aileron Bold"/>
                <a:cs typeface="Aileron Bold"/>
                <a:sym typeface="Aileron Bold"/>
              </a:rPr>
              <a:t>chuỗi</a:t>
            </a:r>
            <a:r>
              <a:rPr lang="en-US" sz="4800" b="1">
                <a:solidFill>
                  <a:srgbClr val="01FFFF"/>
                </a:solidFill>
                <a:latin typeface="+mj-lt"/>
                <a:ea typeface="Aileron Bold"/>
                <a:cs typeface="Aileron Bold"/>
                <a:sym typeface="Aileron Bold"/>
              </a:rPr>
              <a:t> (Chain rule)</a:t>
            </a:r>
          </a:p>
        </p:txBody>
      </p:sp>
      <mc:AlternateContent xmlns:mc="http://schemas.openxmlformats.org/markup-compatibility/2006" xmlns:a14="http://schemas.microsoft.com/office/drawing/2010/main">
        <mc:Choice Requires="a14">
          <p:sp>
            <p:nvSpPr>
              <p:cNvPr id="7" name="Hộp Văn bản 6">
                <a:extLst>
                  <a:ext uri="{FF2B5EF4-FFF2-40B4-BE49-F238E27FC236}">
                    <a16:creationId xmlns:a16="http://schemas.microsoft.com/office/drawing/2014/main" id="{61605205-C03E-F905-E3C3-55499761A444}"/>
                  </a:ext>
                </a:extLst>
              </p:cNvPr>
              <p:cNvSpPr txBox="1"/>
              <p:nvPr/>
            </p:nvSpPr>
            <p:spPr>
              <a:xfrm>
                <a:off x="1790025" y="4838700"/>
                <a:ext cx="5009833"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𝑥</m:t>
                          </m:r>
                        </m:den>
                      </m:f>
                      <m:r>
                        <a:rPr lang="en-US" sz="4000" i="1">
                          <a:solidFill>
                            <a:schemeClr val="bg1"/>
                          </a:solidFill>
                          <a:latin typeface="Cambria Math" panose="02040503050406030204" pitchFamily="18" charset="0"/>
                        </a:rPr>
                        <m:t>=</m:t>
                      </m:r>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smtClean="0">
                              <a:solidFill>
                                <a:schemeClr val="bg1"/>
                              </a:solidFill>
                              <a:latin typeface="Cambria Math" panose="02040503050406030204" pitchFamily="18" charset="0"/>
                              <a:ea typeface="Cambria Math" panose="02040503050406030204" pitchFamily="18" charset="0"/>
                            </a:rPr>
                            <m:t>𝜕</m:t>
                          </m:r>
                          <m:r>
                            <a:rPr lang="en-US" sz="4000" b="0" i="1" smtClean="0">
                              <a:solidFill>
                                <a:schemeClr val="bg1"/>
                              </a:solidFill>
                              <a:latin typeface="Cambria Math" panose="02040503050406030204" pitchFamily="18" charset="0"/>
                              <a:ea typeface="Cambria Math" panose="02040503050406030204" pitchFamily="18" charset="0"/>
                            </a:rPr>
                            <m:t>𝑡</m:t>
                          </m:r>
                        </m:den>
                      </m:f>
                      <m:f>
                        <m:fPr>
                          <m:ctrlPr>
                            <a:rPr lang="en-US" sz="4000" i="1">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𝑡</m:t>
                          </m:r>
                        </m:num>
                        <m:den>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𝑥</m:t>
                          </m:r>
                        </m:den>
                      </m:f>
                      <m:r>
                        <a:rPr lang="en-US" sz="4000" i="1">
                          <a:solidFill>
                            <a:schemeClr val="bg1"/>
                          </a:solidFill>
                          <a:latin typeface="Cambria Math" panose="02040503050406030204" pitchFamily="18" charset="0"/>
                        </a:rPr>
                        <m:t>=1. </m:t>
                      </m:r>
                      <m:r>
                        <a:rPr lang="en-US" sz="4000" i="1">
                          <a:solidFill>
                            <a:schemeClr val="bg1"/>
                          </a:solidFill>
                          <a:latin typeface="Cambria Math" panose="02040503050406030204" pitchFamily="18" charset="0"/>
                        </a:rPr>
                        <m:t>𝑦</m:t>
                      </m:r>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𝑦</m:t>
                      </m:r>
                    </m:oMath>
                  </m:oMathPara>
                </a14:m>
                <a:endParaRPr lang="en-US" sz="4000" i="1">
                  <a:solidFill>
                    <a:schemeClr val="bg1"/>
                  </a:solidFill>
                </a:endParaRPr>
              </a:p>
            </p:txBody>
          </p:sp>
        </mc:Choice>
        <mc:Fallback xmlns="">
          <p:sp>
            <p:nvSpPr>
              <p:cNvPr id="7" name="Hộp Văn bản 6">
                <a:extLst>
                  <a:ext uri="{FF2B5EF4-FFF2-40B4-BE49-F238E27FC236}">
                    <a16:creationId xmlns:a16="http://schemas.microsoft.com/office/drawing/2014/main" id="{61605205-C03E-F905-E3C3-55499761A444}"/>
                  </a:ext>
                </a:extLst>
              </p:cNvPr>
              <p:cNvSpPr txBox="1">
                <a:spLocks noRot="1" noChangeAspect="1" noMove="1" noResize="1" noEditPoints="1" noAdjustHandles="1" noChangeArrowheads="1" noChangeShapeType="1" noTextEdit="1"/>
              </p:cNvSpPr>
              <p:nvPr/>
            </p:nvSpPr>
            <p:spPr>
              <a:xfrm>
                <a:off x="1790025" y="4838700"/>
                <a:ext cx="5009833" cy="117051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46398586-382F-AE5F-8A16-039258CF45C2}"/>
                  </a:ext>
                </a:extLst>
              </p:cNvPr>
              <p:cNvSpPr txBox="1"/>
              <p:nvPr/>
            </p:nvSpPr>
            <p:spPr>
              <a:xfrm>
                <a:off x="1807210" y="6716758"/>
                <a:ext cx="5002139" cy="12756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𝑦</m:t>
                          </m:r>
                        </m:den>
                      </m:f>
                      <m:r>
                        <a:rPr lang="en-US" sz="4000" i="1">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smtClean="0">
                              <a:solidFill>
                                <a:schemeClr val="bg1"/>
                              </a:solidFill>
                              <a:latin typeface="Cambria Math" panose="02040503050406030204" pitchFamily="18" charset="0"/>
                              <a:ea typeface="Cambria Math" panose="02040503050406030204" pitchFamily="18" charset="0"/>
                            </a:rPr>
                            <m:t>𝜕</m:t>
                          </m:r>
                          <m:r>
                            <a:rPr lang="en-US" sz="4000" b="0" i="1" smtClean="0">
                              <a:solidFill>
                                <a:schemeClr val="bg1"/>
                              </a:solidFill>
                              <a:latin typeface="Cambria Math" panose="02040503050406030204" pitchFamily="18" charset="0"/>
                              <a:ea typeface="Cambria Math" panose="02040503050406030204" pitchFamily="18" charset="0"/>
                            </a:rPr>
                            <m:t>𝑡</m:t>
                          </m:r>
                        </m:den>
                      </m:f>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𝑡</m:t>
                          </m:r>
                        </m:num>
                        <m:den>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𝑦</m:t>
                          </m:r>
                        </m:den>
                      </m:f>
                      <m:r>
                        <a:rPr lang="en-US" sz="4000" i="1">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𝑥</m:t>
                      </m:r>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𝑥</m:t>
                      </m:r>
                    </m:oMath>
                  </m:oMathPara>
                </a14:m>
                <a:endParaRPr lang="en-US" sz="4000" i="1">
                  <a:solidFill>
                    <a:schemeClr val="bg1"/>
                  </a:solidFill>
                </a:endParaRPr>
              </a:p>
            </p:txBody>
          </p:sp>
        </mc:Choice>
        <mc:Fallback xmlns="">
          <p:sp>
            <p:nvSpPr>
              <p:cNvPr id="8" name="Hộp Văn bản 7">
                <a:extLst>
                  <a:ext uri="{FF2B5EF4-FFF2-40B4-BE49-F238E27FC236}">
                    <a16:creationId xmlns:a16="http://schemas.microsoft.com/office/drawing/2014/main" id="{46398586-382F-AE5F-8A16-039258CF45C2}"/>
                  </a:ext>
                </a:extLst>
              </p:cNvPr>
              <p:cNvSpPr txBox="1">
                <a:spLocks noRot="1" noChangeAspect="1" noMove="1" noResize="1" noEditPoints="1" noAdjustHandles="1" noChangeArrowheads="1" noChangeShapeType="1" noTextEdit="1"/>
              </p:cNvSpPr>
              <p:nvPr/>
            </p:nvSpPr>
            <p:spPr>
              <a:xfrm>
                <a:off x="1807210" y="6716758"/>
                <a:ext cx="5002139" cy="12756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3E6D4E49-94D6-D858-958B-77E31104728D}"/>
                  </a:ext>
                </a:extLst>
              </p:cNvPr>
              <p:cNvSpPr txBox="1"/>
              <p:nvPr/>
            </p:nvSpPr>
            <p:spPr>
              <a:xfrm>
                <a:off x="1807210" y="8528848"/>
                <a:ext cx="2900218"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𝑧</m:t>
                          </m:r>
                        </m:den>
                      </m:f>
                      <m:r>
                        <a:rPr lang="en-US" sz="4000" i="1">
                          <a:solidFill>
                            <a:schemeClr val="bg1"/>
                          </a:solidFill>
                          <a:latin typeface="Cambria Math" panose="02040503050406030204" pitchFamily="18" charset="0"/>
                        </a:rPr>
                        <m:t>=</m:t>
                      </m:r>
                      <m:f>
                        <m:fPr>
                          <m:ctrlPr>
                            <a:rPr lang="en-US" sz="4000" i="1">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𝑓</m:t>
                          </m:r>
                        </m:num>
                        <m:den>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𝑧</m:t>
                          </m:r>
                        </m:den>
                      </m:f>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1</m:t>
                      </m:r>
                    </m:oMath>
                  </m:oMathPara>
                </a14:m>
                <a:endParaRPr lang="en-US" sz="4000" i="1">
                  <a:solidFill>
                    <a:schemeClr val="bg1"/>
                  </a:solidFill>
                </a:endParaRPr>
              </a:p>
            </p:txBody>
          </p:sp>
        </mc:Choice>
        <mc:Fallback xmlns="">
          <p:sp>
            <p:nvSpPr>
              <p:cNvPr id="9" name="Hộp Văn bản 8">
                <a:extLst>
                  <a:ext uri="{FF2B5EF4-FFF2-40B4-BE49-F238E27FC236}">
                    <a16:creationId xmlns:a16="http://schemas.microsoft.com/office/drawing/2014/main" id="{3E6D4E49-94D6-D858-958B-77E31104728D}"/>
                  </a:ext>
                </a:extLst>
              </p:cNvPr>
              <p:cNvSpPr txBox="1">
                <a:spLocks noRot="1" noChangeAspect="1" noMove="1" noResize="1" noEditPoints="1" noAdjustHandles="1" noChangeArrowheads="1" noChangeShapeType="1" noTextEdit="1"/>
              </p:cNvSpPr>
              <p:nvPr/>
            </p:nvSpPr>
            <p:spPr>
              <a:xfrm>
                <a:off x="1807210" y="8528848"/>
                <a:ext cx="2900218" cy="11705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68930B54-EC63-B53F-296F-D0D3FB5B9050}"/>
                  </a:ext>
                </a:extLst>
              </p:cNvPr>
              <p:cNvSpPr txBox="1"/>
              <p:nvPr/>
            </p:nvSpPr>
            <p:spPr>
              <a:xfrm>
                <a:off x="5828625" y="3064606"/>
                <a:ext cx="1649682"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m:t>
                          </m:r>
                          <m:r>
                            <a:rPr lang="en-US" sz="4000" i="1">
                              <a:solidFill>
                                <a:schemeClr val="bg1"/>
                              </a:solidFill>
                              <a:latin typeface="Cambria Math" panose="02040503050406030204" pitchFamily="18" charset="0"/>
                            </a:rPr>
                            <m:t>𝑓</m:t>
                          </m:r>
                        </m:num>
                        <m:den>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𝑡</m:t>
                          </m:r>
                        </m:den>
                      </m:f>
                      <m:r>
                        <a:rPr lang="en-US" sz="4000" i="1">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1</m:t>
                      </m:r>
                    </m:oMath>
                  </m:oMathPara>
                </a14:m>
                <a:endParaRPr lang="en-US" sz="4000" i="1">
                  <a:solidFill>
                    <a:schemeClr val="bg1"/>
                  </a:solidFill>
                </a:endParaRPr>
              </a:p>
            </p:txBody>
          </p:sp>
        </mc:Choice>
        <mc:Fallback xmlns="">
          <p:sp>
            <p:nvSpPr>
              <p:cNvPr id="10" name="Hộp Văn bản 9">
                <a:extLst>
                  <a:ext uri="{FF2B5EF4-FFF2-40B4-BE49-F238E27FC236}">
                    <a16:creationId xmlns:a16="http://schemas.microsoft.com/office/drawing/2014/main" id="{68930B54-EC63-B53F-296F-D0D3FB5B9050}"/>
                  </a:ext>
                </a:extLst>
              </p:cNvPr>
              <p:cNvSpPr txBox="1">
                <a:spLocks noRot="1" noChangeAspect="1" noMove="1" noResize="1" noEditPoints="1" noAdjustHandles="1" noChangeArrowheads="1" noChangeShapeType="1" noTextEdit="1"/>
              </p:cNvSpPr>
              <p:nvPr/>
            </p:nvSpPr>
            <p:spPr>
              <a:xfrm>
                <a:off x="5828625" y="3064606"/>
                <a:ext cx="1649682" cy="117051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2260B458-DF3C-195E-122C-292296774CC1}"/>
                  </a:ext>
                </a:extLst>
              </p:cNvPr>
              <p:cNvSpPr txBox="1"/>
              <p:nvPr/>
            </p:nvSpPr>
            <p:spPr>
              <a:xfrm>
                <a:off x="5600700" y="332112"/>
                <a:ext cx="7086600" cy="92333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5400" i="1" smtClean="0">
                          <a:solidFill>
                            <a:schemeClr val="bg1"/>
                          </a:solidFill>
                          <a:latin typeface="Cambria Math" panose="02040503050406030204" pitchFamily="18" charset="0"/>
                        </a:rPr>
                        <m:t>𝑓</m:t>
                      </m:r>
                      <m:d>
                        <m:dPr>
                          <m:ctrlPr>
                            <a:rPr lang="en-US" sz="5400" i="1">
                              <a:solidFill>
                                <a:schemeClr val="bg1"/>
                              </a:solidFill>
                              <a:latin typeface="Cambria Math" panose="02040503050406030204" pitchFamily="18" charset="0"/>
                            </a:rPr>
                          </m:ctrlPr>
                        </m:dPr>
                        <m:e>
                          <m:r>
                            <a:rPr lang="en-US" sz="5400" i="1">
                              <a:solidFill>
                                <a:schemeClr val="bg1"/>
                              </a:solidFill>
                              <a:latin typeface="Cambria Math" panose="02040503050406030204" pitchFamily="18" charset="0"/>
                            </a:rPr>
                            <m:t>𝑥</m:t>
                          </m:r>
                          <m:r>
                            <a:rPr lang="en-US" sz="5400" i="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𝑦</m:t>
                          </m:r>
                          <m:r>
                            <a:rPr lang="en-US" sz="5400" i="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𝑧</m:t>
                          </m:r>
                        </m:e>
                      </m:d>
                      <m:r>
                        <a:rPr lang="en-US" sz="5400" i="0">
                          <a:solidFill>
                            <a:schemeClr val="bg1"/>
                          </a:solidFill>
                          <a:latin typeface="Cambria Math" panose="02040503050406030204" pitchFamily="18" charset="0"/>
                        </a:rPr>
                        <m:t>=</m:t>
                      </m:r>
                      <m:d>
                        <m:dPr>
                          <m:ctrlPr>
                            <a:rPr lang="en-US" sz="5400" i="1">
                              <a:solidFill>
                                <a:schemeClr val="bg1"/>
                              </a:solidFill>
                              <a:latin typeface="Cambria Math" panose="02040503050406030204" pitchFamily="18" charset="0"/>
                            </a:rPr>
                          </m:ctrlPr>
                        </m:dPr>
                        <m:e>
                          <m:r>
                            <a:rPr lang="en-US" sz="5400" i="1">
                              <a:solidFill>
                                <a:schemeClr val="bg1"/>
                              </a:solidFill>
                              <a:latin typeface="Cambria Math" panose="02040503050406030204" pitchFamily="18" charset="0"/>
                            </a:rPr>
                            <m:t>𝑥</m:t>
                          </m:r>
                          <m:r>
                            <a:rPr lang="en-US" sz="5400" i="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𝑦</m:t>
                          </m:r>
                        </m:e>
                      </m:d>
                      <m:r>
                        <a:rPr lang="en-US" sz="5400" i="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𝑧</m:t>
                      </m:r>
                    </m:oMath>
                  </m:oMathPara>
                </a14:m>
                <a:endParaRPr lang="en-US" sz="5400"/>
              </a:p>
            </p:txBody>
          </p:sp>
        </mc:Choice>
        <mc:Fallback xmlns="">
          <p:sp>
            <p:nvSpPr>
              <p:cNvPr id="16" name="Hộp Văn bản 15">
                <a:extLst>
                  <a:ext uri="{FF2B5EF4-FFF2-40B4-BE49-F238E27FC236}">
                    <a16:creationId xmlns:a16="http://schemas.microsoft.com/office/drawing/2014/main" id="{2260B458-DF3C-195E-122C-292296774CC1}"/>
                  </a:ext>
                </a:extLst>
              </p:cNvPr>
              <p:cNvSpPr txBox="1">
                <a:spLocks noRot="1" noChangeAspect="1" noMove="1" noResize="1" noEditPoints="1" noAdjustHandles="1" noChangeArrowheads="1" noChangeShapeType="1" noTextEdit="1"/>
              </p:cNvSpPr>
              <p:nvPr/>
            </p:nvSpPr>
            <p:spPr>
              <a:xfrm>
                <a:off x="5600700" y="332112"/>
                <a:ext cx="7086600" cy="92333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Hộp Văn bản 16">
                <a:extLst>
                  <a:ext uri="{FF2B5EF4-FFF2-40B4-BE49-F238E27FC236}">
                    <a16:creationId xmlns:a16="http://schemas.microsoft.com/office/drawing/2014/main" id="{025FEFCF-D549-2979-F02B-750F2541426D}"/>
                  </a:ext>
                </a:extLst>
              </p:cNvPr>
              <p:cNvSpPr txBox="1"/>
              <p:nvPr/>
            </p:nvSpPr>
            <p:spPr>
              <a:xfrm>
                <a:off x="1637625" y="2962328"/>
                <a:ext cx="3733800" cy="13092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Đặ</m:t>
                      </m:r>
                      <m:r>
                        <a:rPr lang="en-US" sz="4000" b="0" i="1" smtClean="0">
                          <a:solidFill>
                            <a:schemeClr val="bg1"/>
                          </a:solidFill>
                          <a:latin typeface="Cambria Math" panose="02040503050406030204" pitchFamily="18" charset="0"/>
                        </a:rPr>
                        <m:t>𝑡</m:t>
                      </m:r>
                      <m:r>
                        <a:rPr lang="en-US" sz="4000" b="0" i="1" smtClean="0">
                          <a:solidFill>
                            <a:schemeClr val="bg1"/>
                          </a:solidFill>
                          <a:latin typeface="Cambria Math" panose="02040503050406030204" pitchFamily="18" charset="0"/>
                        </a:rPr>
                        <m:t> </m:t>
                      </m:r>
                      <m:r>
                        <a:rPr lang="en-US" sz="4000" b="0" i="1" smtClean="0">
                          <a:solidFill>
                            <a:schemeClr val="bg1"/>
                          </a:solidFill>
                          <a:latin typeface="Cambria Math" panose="02040503050406030204" pitchFamily="18" charset="0"/>
                        </a:rPr>
                        <m:t>𝑡</m:t>
                      </m:r>
                      <m:r>
                        <a:rPr lang="en-US" sz="4000" b="0" i="1" smtClean="0">
                          <a:solidFill>
                            <a:schemeClr val="bg1"/>
                          </a:solidFill>
                          <a:latin typeface="Cambria Math" panose="02040503050406030204" pitchFamily="18" charset="0"/>
                        </a:rPr>
                        <m:t> =</m:t>
                      </m:r>
                      <m:r>
                        <a:rPr lang="en-US" sz="4000" b="0" i="1" smtClean="0">
                          <a:solidFill>
                            <a:schemeClr val="bg1"/>
                          </a:solidFill>
                          <a:latin typeface="Cambria Math" panose="02040503050406030204" pitchFamily="18" charset="0"/>
                          <a:ea typeface="Cambria Math" panose="02040503050406030204" pitchFamily="18" charset="0"/>
                        </a:rPr>
                        <m:t>𝑥</m:t>
                      </m:r>
                      <m:r>
                        <a:rPr lang="en-US" sz="4000" b="0" i="1" smtClean="0">
                          <a:solidFill>
                            <a:schemeClr val="bg1"/>
                          </a:solidFill>
                          <a:latin typeface="Cambria Math" panose="02040503050406030204" pitchFamily="18" charset="0"/>
                          <a:ea typeface="Cambria Math" panose="02040503050406030204" pitchFamily="18" charset="0"/>
                        </a:rPr>
                        <m:t>∗</m:t>
                      </m:r>
                      <m:r>
                        <a:rPr lang="en-US" sz="4000" b="0" i="1" smtClean="0">
                          <a:solidFill>
                            <a:schemeClr val="bg1"/>
                          </a:solidFill>
                          <a:latin typeface="Cambria Math" panose="02040503050406030204" pitchFamily="18" charset="0"/>
                          <a:ea typeface="Cambria Math" panose="02040503050406030204" pitchFamily="18" charset="0"/>
                        </a:rPr>
                        <m:t>𝑦</m:t>
                      </m:r>
                      <m:r>
                        <a:rPr lang="en-US" sz="4000" b="0" i="1" smtClean="0">
                          <a:solidFill>
                            <a:schemeClr val="bg1"/>
                          </a:solidFill>
                          <a:latin typeface="Cambria Math" panose="02040503050406030204" pitchFamily="18" charset="0"/>
                          <a:ea typeface="Cambria Math" panose="02040503050406030204" pitchFamily="18" charset="0"/>
                        </a:rPr>
                        <m:t>,  </m:t>
                      </m:r>
                      <m:r>
                        <a:rPr lang="en-US" sz="4000" b="0" i="1" smtClean="0">
                          <a:solidFill>
                            <a:schemeClr val="bg1"/>
                          </a:solidFill>
                          <a:latin typeface="Cambria Math" panose="02040503050406030204" pitchFamily="18" charset="0"/>
                          <a:ea typeface="Cambria Math" panose="02040503050406030204" pitchFamily="18" charset="0"/>
                        </a:rPr>
                        <m:t>𝑓</m:t>
                      </m:r>
                      <m:r>
                        <a:rPr lang="en-US" sz="4000" b="0" i="1" smtClean="0">
                          <a:solidFill>
                            <a:schemeClr val="bg1"/>
                          </a:solidFill>
                          <a:latin typeface="Cambria Math" panose="02040503050406030204" pitchFamily="18" charset="0"/>
                          <a:ea typeface="Cambria Math" panose="02040503050406030204" pitchFamily="18" charset="0"/>
                        </a:rPr>
                        <m:t>=</m:t>
                      </m:r>
                      <m:r>
                        <a:rPr lang="en-US" sz="4000" b="0" i="1" smtClean="0">
                          <a:solidFill>
                            <a:schemeClr val="bg1"/>
                          </a:solidFill>
                          <a:latin typeface="Cambria Math" panose="02040503050406030204" pitchFamily="18" charset="0"/>
                          <a:ea typeface="Cambria Math" panose="02040503050406030204" pitchFamily="18" charset="0"/>
                        </a:rPr>
                        <m:t>𝑡</m:t>
                      </m:r>
                      <m:r>
                        <a:rPr lang="en-US" sz="4000" b="0" i="1" smtClean="0">
                          <a:solidFill>
                            <a:schemeClr val="bg1"/>
                          </a:solidFill>
                          <a:latin typeface="Cambria Math" panose="02040503050406030204" pitchFamily="18" charset="0"/>
                          <a:ea typeface="Cambria Math" panose="02040503050406030204" pitchFamily="18" charset="0"/>
                        </a:rPr>
                        <m:t>+</m:t>
                      </m:r>
                      <m:r>
                        <a:rPr lang="en-US" sz="4000" b="0" i="1" smtClean="0">
                          <a:solidFill>
                            <a:schemeClr val="bg1"/>
                          </a:solidFill>
                          <a:latin typeface="Cambria Math" panose="02040503050406030204" pitchFamily="18" charset="0"/>
                          <a:ea typeface="Cambria Math" panose="02040503050406030204" pitchFamily="18" charset="0"/>
                        </a:rPr>
                        <m:t>𝑧</m:t>
                      </m:r>
                    </m:oMath>
                  </m:oMathPara>
                </a14:m>
                <a:endParaRPr lang="en-US" sz="4000"/>
              </a:p>
            </p:txBody>
          </p:sp>
        </mc:Choice>
        <mc:Fallback xmlns="">
          <p:sp>
            <p:nvSpPr>
              <p:cNvPr id="17" name="Hộp Văn bản 16">
                <a:extLst>
                  <a:ext uri="{FF2B5EF4-FFF2-40B4-BE49-F238E27FC236}">
                    <a16:creationId xmlns:a16="http://schemas.microsoft.com/office/drawing/2014/main" id="{025FEFCF-D549-2979-F02B-750F2541426D}"/>
                  </a:ext>
                </a:extLst>
              </p:cNvPr>
              <p:cNvSpPr txBox="1">
                <a:spLocks noRot="1" noChangeAspect="1" noMove="1" noResize="1" noEditPoints="1" noAdjustHandles="1" noChangeArrowheads="1" noChangeShapeType="1" noTextEdit="1"/>
              </p:cNvSpPr>
              <p:nvPr/>
            </p:nvSpPr>
            <p:spPr>
              <a:xfrm>
                <a:off x="1637625" y="2962328"/>
                <a:ext cx="3733800" cy="1309269"/>
              </a:xfrm>
              <a:prstGeom prst="rect">
                <a:avLst/>
              </a:prstGeom>
              <a:blipFill>
                <a:blip r:embed="rId11"/>
                <a:stretch>
                  <a:fillRect/>
                </a:stretch>
              </a:blipFill>
            </p:spPr>
            <p:txBody>
              <a:bodyPr/>
              <a:lstStyle/>
              <a:p>
                <a:r>
                  <a:rPr lang="en-US">
                    <a:noFill/>
                  </a:rPr>
                  <a:t> </a:t>
                </a:r>
              </a:p>
            </p:txBody>
          </p:sp>
        </mc:Fallback>
      </mc:AlternateContent>
      <p:sp>
        <p:nvSpPr>
          <p:cNvPr id="18" name="TextBox 8">
            <a:extLst>
              <a:ext uri="{FF2B5EF4-FFF2-40B4-BE49-F238E27FC236}">
                <a16:creationId xmlns:a16="http://schemas.microsoft.com/office/drawing/2014/main" id="{869605DE-324F-C89C-299C-D9252B909A26}"/>
              </a:ext>
            </a:extLst>
          </p:cNvPr>
          <p:cNvSpPr txBox="1"/>
          <p:nvPr/>
        </p:nvSpPr>
        <p:spPr>
          <a:xfrm>
            <a:off x="11995143" y="1544916"/>
            <a:ext cx="4485647" cy="1091517"/>
          </a:xfrm>
          <a:prstGeom prst="rect">
            <a:avLst/>
          </a:prstGeom>
        </p:spPr>
        <p:txBody>
          <a:bodyPr wrap="square" lIns="0" tIns="0" rIns="0" bIns="0" rtlCol="0" anchor="t">
            <a:spAutoFit/>
          </a:bodyPr>
          <a:lstStyle/>
          <a:p>
            <a:pPr algn="l">
              <a:lnSpc>
                <a:spcPts val="4160"/>
              </a:lnSpc>
            </a:pPr>
            <a:r>
              <a:rPr lang="en-US" sz="4400" b="1" err="1">
                <a:solidFill>
                  <a:srgbClr val="01FFFF"/>
                </a:solidFill>
                <a:latin typeface="+mj-lt"/>
                <a:ea typeface="Aileron Bold"/>
                <a:cs typeface="Aileron Bold"/>
                <a:sym typeface="Aileron Bold"/>
              </a:rPr>
              <a:t>Đạo</a:t>
            </a:r>
            <a:r>
              <a:rPr lang="en-US" sz="4400" b="1">
                <a:solidFill>
                  <a:srgbClr val="01FFFF"/>
                </a:solidFill>
                <a:latin typeface="+mj-lt"/>
                <a:ea typeface="Aileron Bold"/>
                <a:cs typeface="Aileron Bold"/>
                <a:sym typeface="Aileron Bold"/>
              </a:rPr>
              <a:t> </a:t>
            </a:r>
            <a:r>
              <a:rPr lang="en-US" sz="4400" b="1" err="1">
                <a:solidFill>
                  <a:srgbClr val="01FFFF"/>
                </a:solidFill>
                <a:latin typeface="+mj-lt"/>
                <a:ea typeface="Aileron Bold"/>
                <a:cs typeface="Aileron Bold"/>
                <a:sym typeface="Aileron Bold"/>
              </a:rPr>
              <a:t>hàm</a:t>
            </a:r>
            <a:r>
              <a:rPr lang="en-US" sz="4400" b="1">
                <a:solidFill>
                  <a:srgbClr val="01FFFF"/>
                </a:solidFill>
                <a:latin typeface="+mj-lt"/>
                <a:ea typeface="Aileron Bold"/>
                <a:cs typeface="Aileron Bold"/>
                <a:sym typeface="Aileron Bold"/>
              </a:rPr>
              <a:t> </a:t>
            </a:r>
            <a:r>
              <a:rPr lang="en-US" sz="4400" b="1" err="1">
                <a:solidFill>
                  <a:srgbClr val="01FFFF"/>
                </a:solidFill>
                <a:latin typeface="+mj-lt"/>
                <a:ea typeface="Aileron Bold"/>
                <a:cs typeface="Aileron Bold"/>
                <a:sym typeface="Aileron Bold"/>
              </a:rPr>
              <a:t>riêng</a:t>
            </a:r>
            <a:r>
              <a:rPr lang="en-US" sz="4400" b="1">
                <a:solidFill>
                  <a:srgbClr val="01FFFF"/>
                </a:solidFill>
                <a:latin typeface="+mj-lt"/>
                <a:ea typeface="Aileron Bold"/>
                <a:cs typeface="Aileron Bold"/>
                <a:sym typeface="Aileron Bold"/>
              </a:rPr>
              <a:t> (Partial Derivative)</a:t>
            </a:r>
          </a:p>
        </p:txBody>
      </p:sp>
      <mc:AlternateContent xmlns:mc="http://schemas.openxmlformats.org/markup-compatibility/2006" xmlns:a14="http://schemas.microsoft.com/office/drawing/2010/main">
        <mc:Choice Requires="a14">
          <p:sp>
            <p:nvSpPr>
              <p:cNvPr id="19" name="Hộp Văn bản 18">
                <a:extLst>
                  <a:ext uri="{FF2B5EF4-FFF2-40B4-BE49-F238E27FC236}">
                    <a16:creationId xmlns:a16="http://schemas.microsoft.com/office/drawing/2014/main" id="{1284D947-CECA-27B2-9808-91B473164088}"/>
                  </a:ext>
                </a:extLst>
              </p:cNvPr>
              <p:cNvSpPr txBox="1"/>
              <p:nvPr/>
            </p:nvSpPr>
            <p:spPr>
              <a:xfrm>
                <a:off x="12013823" y="6716758"/>
                <a:ext cx="1685974"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b="1" i="1" smtClean="0">
                              <a:solidFill>
                                <a:schemeClr val="bg1"/>
                              </a:solidFill>
                              <a:latin typeface="Cambria Math" panose="02040503050406030204" pitchFamily="18" charset="0"/>
                            </a:rPr>
                          </m:ctrlPr>
                        </m:fPr>
                        <m:num>
                          <m:r>
                            <a:rPr lang="en-US" sz="4000" b="1" i="1">
                              <a:solidFill>
                                <a:schemeClr val="bg1"/>
                              </a:solidFill>
                              <a:latin typeface="Cambria Math" panose="02040503050406030204" pitchFamily="18" charset="0"/>
                              <a:ea typeface="Cambria Math" panose="02040503050406030204" pitchFamily="18" charset="0"/>
                            </a:rPr>
                            <m:t>𝝏</m:t>
                          </m:r>
                          <m:r>
                            <a:rPr lang="en-US" sz="4000" b="1" i="1">
                              <a:solidFill>
                                <a:schemeClr val="bg1"/>
                              </a:solidFill>
                              <a:latin typeface="Cambria Math" panose="02040503050406030204" pitchFamily="18" charset="0"/>
                              <a:ea typeface="Cambria Math" panose="02040503050406030204" pitchFamily="18" charset="0"/>
                            </a:rPr>
                            <m:t>𝒇</m:t>
                          </m:r>
                        </m:num>
                        <m:den>
                          <m:r>
                            <a:rPr lang="en-US" sz="4000" b="1" i="1">
                              <a:solidFill>
                                <a:schemeClr val="bg1"/>
                              </a:solidFill>
                              <a:latin typeface="Cambria Math" panose="02040503050406030204" pitchFamily="18" charset="0"/>
                              <a:ea typeface="Cambria Math" panose="02040503050406030204" pitchFamily="18" charset="0"/>
                            </a:rPr>
                            <m:t>𝝏</m:t>
                          </m:r>
                          <m:r>
                            <a:rPr lang="en-US" sz="4000" b="1" i="1">
                              <a:solidFill>
                                <a:schemeClr val="bg1"/>
                              </a:solidFill>
                              <a:latin typeface="Cambria Math" panose="02040503050406030204" pitchFamily="18" charset="0"/>
                              <a:ea typeface="Cambria Math" panose="02040503050406030204" pitchFamily="18" charset="0"/>
                            </a:rPr>
                            <m:t>𝒛</m:t>
                          </m:r>
                        </m:den>
                      </m:f>
                      <m:r>
                        <a:rPr lang="en-US" sz="4000" b="1" dirty="0">
                          <a:solidFill>
                            <a:schemeClr val="bg1"/>
                          </a:solidFill>
                          <a:latin typeface="Cambria Math" panose="02040503050406030204" pitchFamily="18" charset="0"/>
                          <a:ea typeface="Cambria Math" panose="02040503050406030204" pitchFamily="18" charset="0"/>
                        </a:rPr>
                        <m:t>=</m:t>
                      </m:r>
                      <m:r>
                        <a:rPr lang="en-US" sz="4000" b="1" dirty="0">
                          <a:solidFill>
                            <a:schemeClr val="bg1"/>
                          </a:solidFill>
                          <a:latin typeface="Cambria Math" panose="02040503050406030204" pitchFamily="18" charset="0"/>
                          <a:ea typeface="Cambria Math" panose="02040503050406030204" pitchFamily="18" charset="0"/>
                        </a:rPr>
                        <m:t>𝟏</m:t>
                      </m:r>
                    </m:oMath>
                  </m:oMathPara>
                </a14:m>
                <a:endParaRPr lang="en-US" sz="4000" b="1">
                  <a:solidFill>
                    <a:schemeClr val="bg1"/>
                  </a:solidFill>
                  <a:latin typeface="Cambria Math" panose="02040503050406030204" pitchFamily="18" charset="0"/>
                  <a:ea typeface="Cambria Math" panose="02040503050406030204" pitchFamily="18" charset="0"/>
                </a:endParaRPr>
              </a:p>
            </p:txBody>
          </p:sp>
        </mc:Choice>
        <mc:Fallback xmlns="">
          <p:sp>
            <p:nvSpPr>
              <p:cNvPr id="19" name="Hộp Văn bản 18">
                <a:extLst>
                  <a:ext uri="{FF2B5EF4-FFF2-40B4-BE49-F238E27FC236}">
                    <a16:creationId xmlns:a16="http://schemas.microsoft.com/office/drawing/2014/main" id="{1284D947-CECA-27B2-9808-91B473164088}"/>
                  </a:ext>
                </a:extLst>
              </p:cNvPr>
              <p:cNvSpPr txBox="1">
                <a:spLocks noRot="1" noChangeAspect="1" noMove="1" noResize="1" noEditPoints="1" noAdjustHandles="1" noChangeArrowheads="1" noChangeShapeType="1" noTextEdit="1"/>
              </p:cNvSpPr>
              <p:nvPr/>
            </p:nvSpPr>
            <p:spPr>
              <a:xfrm>
                <a:off x="12013823" y="6716758"/>
                <a:ext cx="1685974" cy="117051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Hộp Văn bản 19">
                <a:extLst>
                  <a:ext uri="{FF2B5EF4-FFF2-40B4-BE49-F238E27FC236}">
                    <a16:creationId xmlns:a16="http://schemas.microsoft.com/office/drawing/2014/main" id="{8FE145CE-7C73-F3DF-421A-1FF1095305FC}"/>
                  </a:ext>
                </a:extLst>
              </p:cNvPr>
              <p:cNvSpPr txBox="1"/>
              <p:nvPr/>
            </p:nvSpPr>
            <p:spPr>
              <a:xfrm>
                <a:off x="12013823" y="4733286"/>
                <a:ext cx="1698798" cy="127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b="1" i="1" dirty="0">
                              <a:solidFill>
                                <a:schemeClr val="bg1"/>
                              </a:solidFill>
                              <a:latin typeface="Cambria Math" panose="02040503050406030204" pitchFamily="18" charset="0"/>
                              <a:ea typeface="Cambria Math" panose="02040503050406030204" pitchFamily="18" charset="0"/>
                            </a:rPr>
                          </m:ctrlPr>
                        </m:fPr>
                        <m:num>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𝒇</m:t>
                          </m:r>
                        </m:num>
                        <m:den>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𝒚</m:t>
                          </m:r>
                        </m:den>
                      </m:f>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𝒙</m:t>
                      </m:r>
                    </m:oMath>
                  </m:oMathPara>
                </a14:m>
                <a:endParaRPr lang="en-US" sz="4000" b="1">
                  <a:solidFill>
                    <a:schemeClr val="bg1"/>
                  </a:solidFill>
                  <a:ea typeface="Cambria Math" panose="02040503050406030204" pitchFamily="18" charset="0"/>
                </a:endParaRPr>
              </a:p>
            </p:txBody>
          </p:sp>
        </mc:Choice>
        <mc:Fallback xmlns="">
          <p:sp>
            <p:nvSpPr>
              <p:cNvPr id="20" name="Hộp Văn bản 19">
                <a:extLst>
                  <a:ext uri="{FF2B5EF4-FFF2-40B4-BE49-F238E27FC236}">
                    <a16:creationId xmlns:a16="http://schemas.microsoft.com/office/drawing/2014/main" id="{8FE145CE-7C73-F3DF-421A-1FF1095305FC}"/>
                  </a:ext>
                </a:extLst>
              </p:cNvPr>
              <p:cNvSpPr txBox="1">
                <a:spLocks noRot="1" noChangeAspect="1" noMove="1" noResize="1" noEditPoints="1" noAdjustHandles="1" noChangeArrowheads="1" noChangeShapeType="1" noTextEdit="1"/>
              </p:cNvSpPr>
              <p:nvPr/>
            </p:nvSpPr>
            <p:spPr>
              <a:xfrm>
                <a:off x="12013823" y="4733286"/>
                <a:ext cx="1698798" cy="127592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Hộp Văn bản 20">
                <a:extLst>
                  <a:ext uri="{FF2B5EF4-FFF2-40B4-BE49-F238E27FC236}">
                    <a16:creationId xmlns:a16="http://schemas.microsoft.com/office/drawing/2014/main" id="{A51DD228-B3AE-6E78-33DE-FD90199EC2FD}"/>
                  </a:ext>
                </a:extLst>
              </p:cNvPr>
              <p:cNvSpPr txBox="1"/>
              <p:nvPr/>
            </p:nvSpPr>
            <p:spPr>
              <a:xfrm>
                <a:off x="12026647" y="3064606"/>
                <a:ext cx="1685974"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b="1" i="1" dirty="0">
                              <a:solidFill>
                                <a:schemeClr val="bg1"/>
                              </a:solidFill>
                              <a:latin typeface="Cambria Math" panose="02040503050406030204" pitchFamily="18" charset="0"/>
                              <a:ea typeface="Cambria Math" panose="02040503050406030204" pitchFamily="18" charset="0"/>
                            </a:rPr>
                          </m:ctrlPr>
                        </m:fPr>
                        <m:num>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𝒇</m:t>
                          </m:r>
                        </m:num>
                        <m:den>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𝒙</m:t>
                          </m:r>
                        </m:den>
                      </m:f>
                      <m:r>
                        <a:rPr lang="en-US" sz="4000" b="1" i="1" dirty="0">
                          <a:solidFill>
                            <a:schemeClr val="bg1"/>
                          </a:solidFill>
                          <a:latin typeface="Cambria Math" panose="02040503050406030204" pitchFamily="18" charset="0"/>
                          <a:ea typeface="Cambria Math" panose="02040503050406030204" pitchFamily="18" charset="0"/>
                        </a:rPr>
                        <m:t>=</m:t>
                      </m:r>
                      <m:r>
                        <a:rPr lang="en-US" sz="4000" b="1" i="1" dirty="0">
                          <a:solidFill>
                            <a:schemeClr val="bg1"/>
                          </a:solidFill>
                          <a:latin typeface="Cambria Math" panose="02040503050406030204" pitchFamily="18" charset="0"/>
                          <a:ea typeface="Cambria Math" panose="02040503050406030204" pitchFamily="18" charset="0"/>
                        </a:rPr>
                        <m:t>𝒚</m:t>
                      </m:r>
                    </m:oMath>
                  </m:oMathPara>
                </a14:m>
                <a:endParaRPr lang="en-US" sz="4000" b="1">
                  <a:solidFill>
                    <a:schemeClr val="bg1"/>
                  </a:solidFill>
                  <a:latin typeface="Cambria Math" panose="02040503050406030204" pitchFamily="18" charset="0"/>
                  <a:ea typeface="Cambria Math" panose="02040503050406030204" pitchFamily="18" charset="0"/>
                </a:endParaRPr>
              </a:p>
            </p:txBody>
          </p:sp>
        </mc:Choice>
        <mc:Fallback xmlns="">
          <p:sp>
            <p:nvSpPr>
              <p:cNvPr id="21" name="Hộp Văn bản 20">
                <a:extLst>
                  <a:ext uri="{FF2B5EF4-FFF2-40B4-BE49-F238E27FC236}">
                    <a16:creationId xmlns:a16="http://schemas.microsoft.com/office/drawing/2014/main" id="{A51DD228-B3AE-6E78-33DE-FD90199EC2FD}"/>
                  </a:ext>
                </a:extLst>
              </p:cNvPr>
              <p:cNvSpPr txBox="1">
                <a:spLocks noRot="1" noChangeAspect="1" noMove="1" noResize="1" noEditPoints="1" noAdjustHandles="1" noChangeArrowheads="1" noChangeShapeType="1" noTextEdit="1"/>
              </p:cNvSpPr>
              <p:nvPr/>
            </p:nvSpPr>
            <p:spPr>
              <a:xfrm>
                <a:off x="12026647" y="3064606"/>
                <a:ext cx="1685974" cy="1170513"/>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7010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n"/>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m1"/>
          <p:cNvSpPr/>
          <p:nvPr/>
        </p:nvSpPr>
        <p:spPr>
          <a:xfrm rot="5400000">
            <a:off x="0" y="0"/>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m2"/>
          <p:cNvSpPr/>
          <p:nvPr/>
        </p:nvSpPr>
        <p:spPr>
          <a:xfrm rot="5400000" flipV="1">
            <a:off x="0" y="0"/>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47A2992C-3515-E408-7200-92031916DAFE}"/>
                  </a:ext>
                </a:extLst>
              </p:cNvPr>
              <p:cNvSpPr txBox="1"/>
              <p:nvPr/>
            </p:nvSpPr>
            <p:spPr>
              <a:xfrm>
                <a:off x="-457200" y="1776046"/>
                <a:ext cx="1729740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smtClean="0">
                          <a:solidFill>
                            <a:schemeClr val="bg1"/>
                          </a:solidFill>
                          <a:latin typeface="Cambria Math" panose="02040503050406030204" pitchFamily="18" charset="0"/>
                        </a:rPr>
                        <m:t>𝑓</m:t>
                      </m:r>
                      <m:d>
                        <m:dPr>
                          <m:ctrlPr>
                            <a:rPr lang="en-US" sz="4800" i="1">
                              <a:solidFill>
                                <a:schemeClr val="bg1"/>
                              </a:solidFill>
                              <a:latin typeface="Cambria Math" panose="02040503050406030204" pitchFamily="18" charset="0"/>
                            </a:rPr>
                          </m:ctrlPr>
                        </m:dPr>
                        <m:e>
                          <m:r>
                            <a:rPr lang="en-US" sz="4800" i="1">
                              <a:solidFill>
                                <a:schemeClr val="bg1"/>
                              </a:solidFill>
                              <a:latin typeface="Cambria Math" panose="02040503050406030204" pitchFamily="18" charset="0"/>
                            </a:rPr>
                            <m:t>𝑥</m:t>
                          </m:r>
                          <m:r>
                            <a:rPr lang="en-US" sz="4800" i="0">
                              <a:solidFill>
                                <a:schemeClr val="bg1"/>
                              </a:solidFill>
                              <a:latin typeface="Cambria Math" panose="02040503050406030204" pitchFamily="18" charset="0"/>
                            </a:rPr>
                            <m:t>,</m:t>
                          </m:r>
                          <m:r>
                            <a:rPr lang="en-US" sz="4800" i="1">
                              <a:solidFill>
                                <a:schemeClr val="bg1"/>
                              </a:solidFill>
                              <a:latin typeface="Cambria Math" panose="02040503050406030204" pitchFamily="18" charset="0"/>
                            </a:rPr>
                            <m:t>𝑦</m:t>
                          </m:r>
                          <m:r>
                            <a:rPr lang="en-US" sz="4800" i="0">
                              <a:solidFill>
                                <a:schemeClr val="bg1"/>
                              </a:solidFill>
                              <a:latin typeface="Cambria Math" panose="02040503050406030204" pitchFamily="18" charset="0"/>
                            </a:rPr>
                            <m:t>,</m:t>
                          </m:r>
                          <m:r>
                            <a:rPr lang="en-US" sz="4800" i="1">
                              <a:solidFill>
                                <a:schemeClr val="bg1"/>
                              </a:solidFill>
                              <a:latin typeface="Cambria Math" panose="02040503050406030204" pitchFamily="18" charset="0"/>
                            </a:rPr>
                            <m:t>𝑧</m:t>
                          </m:r>
                        </m:e>
                      </m:d>
                      <m:r>
                        <a:rPr lang="en-US" sz="4800" i="0">
                          <a:solidFill>
                            <a:schemeClr val="bg1"/>
                          </a:solidFill>
                          <a:latin typeface="Cambria Math" panose="02040503050406030204" pitchFamily="18" charset="0"/>
                        </a:rPr>
                        <m:t>=</m:t>
                      </m:r>
                      <m:d>
                        <m:dPr>
                          <m:ctrlPr>
                            <a:rPr lang="en-US" sz="4800" i="1">
                              <a:solidFill>
                                <a:schemeClr val="bg1"/>
                              </a:solidFill>
                              <a:latin typeface="Cambria Math" panose="02040503050406030204" pitchFamily="18" charset="0"/>
                            </a:rPr>
                          </m:ctrlPr>
                        </m:dPr>
                        <m:e>
                          <m:r>
                            <a:rPr lang="en-US" sz="4800" i="1">
                              <a:solidFill>
                                <a:schemeClr val="bg1"/>
                              </a:solidFill>
                              <a:latin typeface="Cambria Math" panose="02040503050406030204" pitchFamily="18" charset="0"/>
                            </a:rPr>
                            <m:t>𝑥</m:t>
                          </m:r>
                          <m:r>
                            <a:rPr lang="en-US" sz="4800" i="0">
                              <a:solidFill>
                                <a:schemeClr val="bg1"/>
                              </a:solidFill>
                              <a:latin typeface="Cambria Math" panose="02040503050406030204" pitchFamily="18" charset="0"/>
                            </a:rPr>
                            <m:t>∗</m:t>
                          </m:r>
                          <m:r>
                            <a:rPr lang="en-US" sz="4800" i="1">
                              <a:solidFill>
                                <a:schemeClr val="bg1"/>
                              </a:solidFill>
                              <a:latin typeface="Cambria Math" panose="02040503050406030204" pitchFamily="18" charset="0"/>
                            </a:rPr>
                            <m:t>𝑦</m:t>
                          </m:r>
                        </m:e>
                      </m:d>
                      <m:r>
                        <a:rPr lang="en-US" sz="4800" i="0">
                          <a:solidFill>
                            <a:schemeClr val="bg1"/>
                          </a:solidFill>
                          <a:latin typeface="Cambria Math" panose="02040503050406030204" pitchFamily="18" charset="0"/>
                        </a:rPr>
                        <m:t>+</m:t>
                      </m:r>
                      <m:r>
                        <a:rPr lang="en-US" sz="4800" i="1">
                          <a:solidFill>
                            <a:schemeClr val="bg1"/>
                          </a:solidFill>
                          <a:latin typeface="Cambria Math" panose="02040503050406030204" pitchFamily="18" charset="0"/>
                        </a:rPr>
                        <m:t>𝑧</m:t>
                      </m:r>
                      <m:r>
                        <a:rPr lang="en-US" sz="4800" b="0" i="1" smtClean="0">
                          <a:solidFill>
                            <a:schemeClr val="bg1"/>
                          </a:solidFill>
                          <a:latin typeface="Cambria Math" panose="02040503050406030204" pitchFamily="18" charset="0"/>
                        </a:rPr>
                        <m:t>,  Đặ</m:t>
                      </m:r>
                      <m:r>
                        <a:rPr lang="en-US" sz="4800" b="0" i="1" smtClean="0">
                          <a:solidFill>
                            <a:schemeClr val="bg1"/>
                          </a:solidFill>
                          <a:latin typeface="Cambria Math" panose="02040503050406030204" pitchFamily="18" charset="0"/>
                        </a:rPr>
                        <m:t>𝑡</m:t>
                      </m:r>
                      <m:r>
                        <a:rPr lang="en-US" sz="4800" b="0" i="1" smtClean="0">
                          <a:solidFill>
                            <a:schemeClr val="bg1"/>
                          </a:solidFill>
                          <a:latin typeface="Cambria Math" panose="02040503050406030204" pitchFamily="18" charset="0"/>
                        </a:rPr>
                        <m:t> </m:t>
                      </m:r>
                      <m:r>
                        <a:rPr lang="en-US" sz="4800" b="0" i="1" smtClean="0">
                          <a:solidFill>
                            <a:schemeClr val="bg1"/>
                          </a:solidFill>
                          <a:latin typeface="Cambria Math" panose="02040503050406030204" pitchFamily="18" charset="0"/>
                        </a:rPr>
                        <m:t>𝑡</m:t>
                      </m:r>
                      <m:r>
                        <a:rPr lang="en-US" sz="4800" b="0" i="1" smtClean="0">
                          <a:solidFill>
                            <a:schemeClr val="bg1"/>
                          </a:solidFill>
                          <a:latin typeface="Cambria Math" panose="02040503050406030204" pitchFamily="18" charset="0"/>
                        </a:rPr>
                        <m:t> =</m:t>
                      </m:r>
                      <m:r>
                        <a:rPr lang="en-US" sz="4800" b="0" i="1" smtClean="0">
                          <a:solidFill>
                            <a:schemeClr val="bg1"/>
                          </a:solidFill>
                          <a:latin typeface="Cambria Math" panose="02040503050406030204" pitchFamily="18" charset="0"/>
                          <a:ea typeface="Cambria Math" panose="02040503050406030204" pitchFamily="18" charset="0"/>
                        </a:rPr>
                        <m:t>𝑥</m:t>
                      </m:r>
                      <m:r>
                        <a:rPr lang="en-US" sz="4800" b="0" i="1" smtClean="0">
                          <a:solidFill>
                            <a:schemeClr val="bg1"/>
                          </a:solidFill>
                          <a:latin typeface="Cambria Math" panose="02040503050406030204" pitchFamily="18" charset="0"/>
                          <a:ea typeface="Cambria Math" panose="02040503050406030204" pitchFamily="18" charset="0"/>
                        </a:rPr>
                        <m:t>∗</m:t>
                      </m:r>
                      <m:r>
                        <a:rPr lang="en-US" sz="4800" b="0" i="1" smtClean="0">
                          <a:solidFill>
                            <a:schemeClr val="bg1"/>
                          </a:solidFill>
                          <a:latin typeface="Cambria Math" panose="02040503050406030204" pitchFamily="18" charset="0"/>
                          <a:ea typeface="Cambria Math" panose="02040503050406030204" pitchFamily="18" charset="0"/>
                        </a:rPr>
                        <m:t>𝑦</m:t>
                      </m:r>
                      <m:r>
                        <a:rPr lang="en-US" sz="4800" b="0" i="1" smtClean="0">
                          <a:solidFill>
                            <a:schemeClr val="bg1"/>
                          </a:solidFill>
                          <a:latin typeface="Cambria Math" panose="02040503050406030204" pitchFamily="18" charset="0"/>
                          <a:ea typeface="Cambria Math" panose="02040503050406030204" pitchFamily="18" charset="0"/>
                        </a:rPr>
                        <m:t>,  </m:t>
                      </m:r>
                      <m:r>
                        <a:rPr lang="en-US" sz="4800" b="0" i="1" smtClean="0">
                          <a:solidFill>
                            <a:schemeClr val="bg1"/>
                          </a:solidFill>
                          <a:latin typeface="Cambria Math" panose="02040503050406030204" pitchFamily="18" charset="0"/>
                          <a:ea typeface="Cambria Math" panose="02040503050406030204" pitchFamily="18" charset="0"/>
                        </a:rPr>
                        <m:t>𝑓</m:t>
                      </m:r>
                      <m:d>
                        <m:dPr>
                          <m:ctrlPr>
                            <a:rPr lang="en-US" sz="4800" b="0" i="1" smtClean="0">
                              <a:solidFill>
                                <a:schemeClr val="bg1"/>
                              </a:solidFill>
                              <a:latin typeface="Cambria Math" panose="02040503050406030204" pitchFamily="18" charset="0"/>
                              <a:ea typeface="Cambria Math" panose="02040503050406030204" pitchFamily="18" charset="0"/>
                            </a:rPr>
                          </m:ctrlPr>
                        </m:dPr>
                        <m:e>
                          <m:r>
                            <a:rPr lang="en-US" sz="4800" b="0" i="1" smtClean="0">
                              <a:solidFill>
                                <a:schemeClr val="bg1"/>
                              </a:solidFill>
                              <a:latin typeface="Cambria Math" panose="02040503050406030204" pitchFamily="18" charset="0"/>
                              <a:ea typeface="Cambria Math" panose="02040503050406030204" pitchFamily="18" charset="0"/>
                            </a:rPr>
                            <m:t>𝑡</m:t>
                          </m:r>
                          <m:r>
                            <a:rPr lang="en-US" sz="4800" b="0" i="1" smtClean="0">
                              <a:solidFill>
                                <a:schemeClr val="bg1"/>
                              </a:solidFill>
                              <a:latin typeface="Cambria Math" panose="02040503050406030204" pitchFamily="18" charset="0"/>
                              <a:ea typeface="Cambria Math" panose="02040503050406030204" pitchFamily="18" charset="0"/>
                            </a:rPr>
                            <m:t>,</m:t>
                          </m:r>
                          <m:r>
                            <a:rPr lang="en-US" sz="4800" b="0" i="1" smtClean="0">
                              <a:solidFill>
                                <a:schemeClr val="bg1"/>
                              </a:solidFill>
                              <a:latin typeface="Cambria Math" panose="02040503050406030204" pitchFamily="18" charset="0"/>
                              <a:ea typeface="Cambria Math" panose="02040503050406030204" pitchFamily="18" charset="0"/>
                            </a:rPr>
                            <m:t>𝑧</m:t>
                          </m:r>
                        </m:e>
                      </m:d>
                      <m:r>
                        <a:rPr lang="en-US" sz="4800" b="0" i="1" smtClean="0">
                          <a:solidFill>
                            <a:schemeClr val="bg1"/>
                          </a:solidFill>
                          <a:latin typeface="Cambria Math" panose="02040503050406030204" pitchFamily="18" charset="0"/>
                          <a:ea typeface="Cambria Math" panose="02040503050406030204" pitchFamily="18" charset="0"/>
                        </a:rPr>
                        <m:t>=</m:t>
                      </m:r>
                      <m:r>
                        <a:rPr lang="en-US" sz="4800" b="0" i="1" smtClean="0">
                          <a:solidFill>
                            <a:schemeClr val="bg1"/>
                          </a:solidFill>
                          <a:latin typeface="Cambria Math" panose="02040503050406030204" pitchFamily="18" charset="0"/>
                          <a:ea typeface="Cambria Math" panose="02040503050406030204" pitchFamily="18" charset="0"/>
                        </a:rPr>
                        <m:t>𝑡</m:t>
                      </m:r>
                      <m:r>
                        <a:rPr lang="en-US" sz="4800" b="0" i="1" smtClean="0">
                          <a:solidFill>
                            <a:schemeClr val="bg1"/>
                          </a:solidFill>
                          <a:latin typeface="Cambria Math" panose="02040503050406030204" pitchFamily="18" charset="0"/>
                          <a:ea typeface="Cambria Math" panose="02040503050406030204" pitchFamily="18" charset="0"/>
                        </a:rPr>
                        <m:t>+</m:t>
                      </m:r>
                      <m:r>
                        <a:rPr lang="en-US" sz="4800" b="0" i="1" smtClean="0">
                          <a:solidFill>
                            <a:schemeClr val="bg1"/>
                          </a:solidFill>
                          <a:latin typeface="Cambria Math" panose="02040503050406030204" pitchFamily="18" charset="0"/>
                          <a:ea typeface="Cambria Math" panose="02040503050406030204" pitchFamily="18" charset="0"/>
                        </a:rPr>
                        <m:t>𝑧</m:t>
                      </m:r>
                    </m:oMath>
                  </m:oMathPara>
                </a14:m>
                <a:endParaRPr lang="en-US" sz="4800">
                  <a:solidFill>
                    <a:schemeClr val="bg1"/>
                  </a:solidFill>
                </a:endParaRPr>
              </a:p>
            </p:txBody>
          </p:sp>
        </mc:Choice>
        <mc:Fallback xmlns="">
          <p:sp>
            <p:nvSpPr>
              <p:cNvPr id="8" name="Hộp Văn bản 7">
                <a:extLst>
                  <a:ext uri="{FF2B5EF4-FFF2-40B4-BE49-F238E27FC236}">
                    <a16:creationId xmlns:a16="http://schemas.microsoft.com/office/drawing/2014/main" id="{47A2992C-3515-E408-7200-92031916DAFE}"/>
                  </a:ext>
                </a:extLst>
              </p:cNvPr>
              <p:cNvSpPr txBox="1">
                <a:spLocks noRot="1" noChangeAspect="1" noMove="1" noResize="1" noEditPoints="1" noAdjustHandles="1" noChangeArrowheads="1" noChangeShapeType="1" noTextEdit="1"/>
              </p:cNvSpPr>
              <p:nvPr/>
            </p:nvSpPr>
            <p:spPr>
              <a:xfrm>
                <a:off x="-457200" y="1776046"/>
                <a:ext cx="17297400" cy="8309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46454AC0-B4FF-6BD6-E90E-E5370EE4766E}"/>
                  </a:ext>
                </a:extLst>
              </p:cNvPr>
              <p:cNvSpPr txBox="1"/>
              <p:nvPr/>
            </p:nvSpPr>
            <p:spPr>
              <a:xfrm>
                <a:off x="10866389" y="3524015"/>
                <a:ext cx="7394781" cy="44129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800" b="1" i="1" smtClean="0">
                              <a:solidFill>
                                <a:schemeClr val="bg1"/>
                              </a:solidFill>
                              <a:latin typeface="Cambria Math" panose="02040503050406030204" pitchFamily="18" charset="0"/>
                            </a:rPr>
                          </m:ctrlPr>
                        </m:fPr>
                        <m:num>
                          <m:r>
                            <a:rPr lang="en-US" sz="4800" b="1" i="1">
                              <a:solidFill>
                                <a:schemeClr val="bg1"/>
                              </a:solidFill>
                              <a:latin typeface="Cambria Math" panose="02040503050406030204" pitchFamily="18" charset="0"/>
                            </a:rPr>
                            <m:t>𝝏</m:t>
                          </m:r>
                          <m:r>
                            <a:rPr lang="en-US" sz="4800" b="1" i="1">
                              <a:solidFill>
                                <a:schemeClr val="bg1"/>
                              </a:solidFill>
                              <a:latin typeface="Cambria Math" panose="02040503050406030204" pitchFamily="18" charset="0"/>
                            </a:rPr>
                            <m:t>𝒕</m:t>
                          </m:r>
                        </m:num>
                        <m:den>
                          <m:r>
                            <a:rPr lang="en-US" sz="4800" b="1" i="0">
                              <a:solidFill>
                                <a:schemeClr val="bg1"/>
                              </a:solidFill>
                              <a:latin typeface="Cambria Math" panose="02040503050406030204" pitchFamily="18" charset="0"/>
                            </a:rPr>
                            <m:t>𝛛</m:t>
                          </m:r>
                          <m:r>
                            <a:rPr lang="en-US" sz="4800" b="1" i="1">
                              <a:solidFill>
                                <a:schemeClr val="bg1"/>
                              </a:solidFill>
                              <a:latin typeface="Cambria Math" panose="02040503050406030204" pitchFamily="18" charset="0"/>
                            </a:rPr>
                            <m:t>𝒙</m:t>
                          </m:r>
                        </m:den>
                      </m:f>
                      <m:r>
                        <a:rPr lang="en-US" sz="4800" b="1" i="0">
                          <a:solidFill>
                            <a:schemeClr val="bg1"/>
                          </a:solidFill>
                          <a:latin typeface="Cambria Math" panose="02040503050406030204" pitchFamily="18" charset="0"/>
                        </a:rPr>
                        <m:t>=</m:t>
                      </m:r>
                      <m:r>
                        <a:rPr lang="en-US" sz="4800" b="1" i="1">
                          <a:solidFill>
                            <a:schemeClr val="bg1"/>
                          </a:solidFill>
                          <a:latin typeface="Cambria Math" panose="02040503050406030204" pitchFamily="18" charset="0"/>
                        </a:rPr>
                        <m:t>𝒚</m:t>
                      </m:r>
                      <m:r>
                        <a:rPr lang="en-US" sz="4800" b="1" i="1" smtClean="0">
                          <a:solidFill>
                            <a:schemeClr val="bg1"/>
                          </a:solidFill>
                          <a:latin typeface="Cambria Math" panose="02040503050406030204" pitchFamily="18" charset="0"/>
                        </a:rPr>
                        <m:t>     </m:t>
                      </m:r>
                      <m:f>
                        <m:fPr>
                          <m:ctrlPr>
                            <a:rPr lang="en-US" sz="4800" b="1" i="1" smtClean="0">
                              <a:solidFill>
                                <a:schemeClr val="bg1"/>
                              </a:solidFill>
                              <a:latin typeface="Cambria Math" panose="02040503050406030204" pitchFamily="18" charset="0"/>
                            </a:rPr>
                          </m:ctrlPr>
                        </m:fPr>
                        <m:num>
                          <m:r>
                            <a:rPr lang="en-US" sz="4800" b="1" i="1" smtClean="0">
                              <a:solidFill>
                                <a:schemeClr val="bg1"/>
                              </a:solidFill>
                              <a:latin typeface="Cambria Math" panose="02040503050406030204" pitchFamily="18" charset="0"/>
                              <a:ea typeface="Cambria Math" panose="02040503050406030204" pitchFamily="18" charset="0"/>
                            </a:rPr>
                            <m:t>𝝏</m:t>
                          </m:r>
                          <m:r>
                            <a:rPr lang="en-US" sz="4800" b="1" i="1" smtClean="0">
                              <a:solidFill>
                                <a:schemeClr val="bg1"/>
                              </a:solidFill>
                              <a:latin typeface="Cambria Math" panose="02040503050406030204" pitchFamily="18" charset="0"/>
                              <a:ea typeface="Cambria Math" panose="02040503050406030204" pitchFamily="18" charset="0"/>
                            </a:rPr>
                            <m:t>𝒇</m:t>
                          </m:r>
                        </m:num>
                        <m:den>
                          <m:r>
                            <a:rPr lang="en-US" sz="4800" b="1" i="1" smtClean="0">
                              <a:solidFill>
                                <a:schemeClr val="bg1"/>
                              </a:solidFill>
                              <a:latin typeface="Cambria Math" panose="02040503050406030204" pitchFamily="18" charset="0"/>
                              <a:ea typeface="Cambria Math" panose="02040503050406030204" pitchFamily="18" charset="0"/>
                            </a:rPr>
                            <m:t>𝝏</m:t>
                          </m:r>
                          <m:r>
                            <a:rPr lang="en-US" sz="4800" b="1" i="1" smtClean="0">
                              <a:solidFill>
                                <a:schemeClr val="bg1"/>
                              </a:solidFill>
                              <a:latin typeface="Cambria Math" panose="02040503050406030204" pitchFamily="18" charset="0"/>
                              <a:ea typeface="Cambria Math" panose="02040503050406030204" pitchFamily="18" charset="0"/>
                            </a:rPr>
                            <m:t>𝒛</m:t>
                          </m:r>
                        </m:den>
                      </m:f>
                      <m:r>
                        <a:rPr lang="en-US" sz="4800" b="1" dirty="0">
                          <a:solidFill>
                            <a:schemeClr val="bg1"/>
                          </a:solidFill>
                          <a:latin typeface="Cambria Math" panose="02040503050406030204" pitchFamily="18" charset="0"/>
                          <a:ea typeface="Cambria Math" panose="02040503050406030204" pitchFamily="18" charset="0"/>
                        </a:rPr>
                        <m:t>=</m:t>
                      </m:r>
                      <m:r>
                        <a:rPr lang="en-US" sz="4800" b="1" i="0" dirty="0" smtClean="0">
                          <a:solidFill>
                            <a:schemeClr val="bg1"/>
                          </a:solidFill>
                          <a:latin typeface="Cambria Math" panose="02040503050406030204" pitchFamily="18" charset="0"/>
                          <a:ea typeface="Cambria Math" panose="02040503050406030204" pitchFamily="18" charset="0"/>
                        </a:rPr>
                        <m:t>𝟏</m:t>
                      </m:r>
                      <m:r>
                        <a:rPr lang="en-US" sz="4800" b="1" i="0" dirty="0" smtClean="0">
                          <a:solidFill>
                            <a:schemeClr val="bg1"/>
                          </a:solidFill>
                          <a:latin typeface="Cambria Math" panose="02040503050406030204" pitchFamily="18" charset="0"/>
                          <a:ea typeface="Cambria Math" panose="02040503050406030204" pitchFamily="18" charset="0"/>
                        </a:rPr>
                        <m:t>     </m:t>
                      </m:r>
                      <m:f>
                        <m:fPr>
                          <m:ctrlPr>
                            <a:rPr lang="en-US" sz="4800" b="1" i="1" dirty="0" smtClean="0">
                              <a:solidFill>
                                <a:schemeClr val="bg1"/>
                              </a:solidFill>
                              <a:latin typeface="Cambria Math" panose="02040503050406030204" pitchFamily="18" charset="0"/>
                              <a:ea typeface="Cambria Math" panose="02040503050406030204" pitchFamily="18" charset="0"/>
                            </a:rPr>
                          </m:ctrlPr>
                        </m:fPr>
                        <m:num>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𝒇</m:t>
                          </m:r>
                        </m:num>
                        <m:den>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𝒙</m:t>
                          </m:r>
                        </m:den>
                      </m:f>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𝒚</m:t>
                      </m:r>
                    </m:oMath>
                  </m:oMathPara>
                </a14:m>
                <a:endParaRPr lang="en-US" sz="4800" b="1" i="1">
                  <a:solidFill>
                    <a:schemeClr val="bg1"/>
                  </a:solidFill>
                  <a:latin typeface="Cambria Math" panose="02040503050406030204" pitchFamily="18" charset="0"/>
                  <a:ea typeface="Cambria Math" panose="02040503050406030204" pitchFamily="18" charset="0"/>
                </a:endParaRPr>
              </a:p>
              <a:p>
                <a:endParaRPr lang="en-US" sz="4800" b="1" i="1">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4800" b="1" i="1" dirty="0" smtClean="0">
                              <a:solidFill>
                                <a:schemeClr val="bg1"/>
                              </a:solidFill>
                              <a:latin typeface="Cambria Math" panose="02040503050406030204" pitchFamily="18" charset="0"/>
                              <a:ea typeface="Cambria Math" panose="02040503050406030204" pitchFamily="18" charset="0"/>
                            </a:rPr>
                          </m:ctrlPr>
                        </m:fPr>
                        <m:num>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𝒕</m:t>
                          </m:r>
                        </m:num>
                        <m:den>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𝒚</m:t>
                          </m:r>
                        </m:den>
                      </m:f>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𝒙</m:t>
                      </m:r>
                      <m:r>
                        <a:rPr lang="en-US" sz="4800" b="1" i="1" dirty="0" smtClean="0">
                          <a:solidFill>
                            <a:schemeClr val="bg1"/>
                          </a:solidFill>
                          <a:latin typeface="Cambria Math" panose="02040503050406030204" pitchFamily="18" charset="0"/>
                          <a:ea typeface="Cambria Math" panose="02040503050406030204" pitchFamily="18" charset="0"/>
                        </a:rPr>
                        <m:t>     </m:t>
                      </m:r>
                      <m:f>
                        <m:fPr>
                          <m:ctrlPr>
                            <a:rPr lang="en-US" sz="4800" b="1" i="1" dirty="0" smtClean="0">
                              <a:solidFill>
                                <a:schemeClr val="bg1"/>
                              </a:solidFill>
                              <a:latin typeface="Cambria Math" panose="02040503050406030204" pitchFamily="18" charset="0"/>
                              <a:ea typeface="Cambria Math" panose="02040503050406030204" pitchFamily="18" charset="0"/>
                            </a:rPr>
                          </m:ctrlPr>
                        </m:fPr>
                        <m:num>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𝒇</m:t>
                          </m:r>
                        </m:num>
                        <m:den>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𝒕</m:t>
                          </m:r>
                        </m:den>
                      </m:f>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𝟏</m:t>
                      </m:r>
                      <m:r>
                        <a:rPr lang="en-US" sz="4800" b="1" i="1" dirty="0" smtClean="0">
                          <a:solidFill>
                            <a:schemeClr val="bg1"/>
                          </a:solidFill>
                          <a:latin typeface="Cambria Math" panose="02040503050406030204" pitchFamily="18" charset="0"/>
                          <a:ea typeface="Cambria Math" panose="02040503050406030204" pitchFamily="18" charset="0"/>
                        </a:rPr>
                        <m:t>     </m:t>
                      </m:r>
                      <m:f>
                        <m:fPr>
                          <m:ctrlPr>
                            <a:rPr lang="en-US" sz="4800" b="1" i="1" dirty="0" smtClean="0">
                              <a:solidFill>
                                <a:schemeClr val="bg1"/>
                              </a:solidFill>
                              <a:latin typeface="Cambria Math" panose="02040503050406030204" pitchFamily="18" charset="0"/>
                              <a:ea typeface="Cambria Math" panose="02040503050406030204" pitchFamily="18" charset="0"/>
                            </a:rPr>
                          </m:ctrlPr>
                        </m:fPr>
                        <m:num>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𝒇</m:t>
                          </m:r>
                        </m:num>
                        <m:den>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𝒚</m:t>
                          </m:r>
                        </m:den>
                      </m:f>
                      <m:r>
                        <a:rPr lang="en-US" sz="4800" b="1" i="1" dirty="0" smtClean="0">
                          <a:solidFill>
                            <a:schemeClr val="bg1"/>
                          </a:solidFill>
                          <a:latin typeface="Cambria Math" panose="02040503050406030204" pitchFamily="18" charset="0"/>
                          <a:ea typeface="Cambria Math" panose="02040503050406030204" pitchFamily="18" charset="0"/>
                        </a:rPr>
                        <m:t>=</m:t>
                      </m:r>
                      <m:r>
                        <a:rPr lang="en-US" sz="4800" b="1" i="1" dirty="0" smtClean="0">
                          <a:solidFill>
                            <a:schemeClr val="bg1"/>
                          </a:solidFill>
                          <a:latin typeface="Cambria Math" panose="02040503050406030204" pitchFamily="18" charset="0"/>
                          <a:ea typeface="Cambria Math" panose="02040503050406030204" pitchFamily="18" charset="0"/>
                        </a:rPr>
                        <m:t>𝒙</m:t>
                      </m:r>
                    </m:oMath>
                  </m:oMathPara>
                </a14:m>
                <a:endParaRPr lang="en-US" sz="4800" b="1">
                  <a:solidFill>
                    <a:schemeClr val="bg1"/>
                  </a:solidFill>
                  <a:ea typeface="Cambria Math" panose="02040503050406030204" pitchFamily="18" charset="0"/>
                </a:endParaRPr>
              </a:p>
              <a:p>
                <a:r>
                  <a:rPr lang="en-US" sz="4800" b="1">
                    <a:solidFill>
                      <a:schemeClr val="bg1"/>
                    </a:solidFill>
                  </a:rPr>
                  <a:t> </a:t>
                </a:r>
              </a:p>
            </p:txBody>
          </p:sp>
        </mc:Choice>
        <mc:Fallback xmlns="">
          <p:sp>
            <p:nvSpPr>
              <p:cNvPr id="9" name="Hộp Văn bản 8">
                <a:extLst>
                  <a:ext uri="{FF2B5EF4-FFF2-40B4-BE49-F238E27FC236}">
                    <a16:creationId xmlns:a16="http://schemas.microsoft.com/office/drawing/2014/main" id="{46454AC0-B4FF-6BD6-E90E-E5370EE4766E}"/>
                  </a:ext>
                </a:extLst>
              </p:cNvPr>
              <p:cNvSpPr txBox="1">
                <a:spLocks noRot="1" noChangeAspect="1" noMove="1" noResize="1" noEditPoints="1" noAdjustHandles="1" noChangeArrowheads="1" noChangeShapeType="1" noTextEdit="1"/>
              </p:cNvSpPr>
              <p:nvPr/>
            </p:nvSpPr>
            <p:spPr>
              <a:xfrm>
                <a:off x="10866389" y="3524015"/>
                <a:ext cx="7394781" cy="4412939"/>
              </a:xfrm>
              <a:prstGeom prst="rect">
                <a:avLst/>
              </a:prstGeom>
              <a:blipFill>
                <a:blip r:embed="rId6"/>
                <a:stretch>
                  <a:fillRect/>
                </a:stretch>
              </a:blipFill>
            </p:spPr>
            <p:txBody>
              <a:bodyPr/>
              <a:lstStyle/>
              <a:p>
                <a:r>
                  <a:rPr lang="en-US">
                    <a:noFill/>
                  </a:rPr>
                  <a:t> </a:t>
                </a:r>
              </a:p>
            </p:txBody>
          </p:sp>
        </mc:Fallback>
      </mc:AlternateContent>
      <p:grpSp>
        <p:nvGrpSpPr>
          <p:cNvPr id="10" name="node1">
            <a:extLst>
              <a:ext uri="{FF2B5EF4-FFF2-40B4-BE49-F238E27FC236}">
                <a16:creationId xmlns:a16="http://schemas.microsoft.com/office/drawing/2014/main" id="{9D702A2E-E2AF-B284-779F-B2ED7B234F59}"/>
              </a:ext>
            </a:extLst>
          </p:cNvPr>
          <p:cNvGrpSpPr/>
          <p:nvPr/>
        </p:nvGrpSpPr>
        <p:grpSpPr>
          <a:xfrm>
            <a:off x="405917" y="8161655"/>
            <a:ext cx="1301010" cy="1301010"/>
            <a:chOff x="8493495" y="4492995"/>
            <a:chExt cx="1301010" cy="1301010"/>
          </a:xfrm>
        </p:grpSpPr>
        <p:sp>
          <p:nvSpPr>
            <p:cNvPr id="11" name="Hình Bầu dục 10">
              <a:extLst>
                <a:ext uri="{FF2B5EF4-FFF2-40B4-BE49-F238E27FC236}">
                  <a16:creationId xmlns:a16="http://schemas.microsoft.com/office/drawing/2014/main" id="{5E8E99D1-1AE6-44D2-047E-6C284242A557}"/>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3">
              <a:extLst>
                <a:ext uri="{FF2B5EF4-FFF2-40B4-BE49-F238E27FC236}">
                  <a16:creationId xmlns:a16="http://schemas.microsoft.com/office/drawing/2014/main" id="{9F34D077-99A2-94F5-CA7C-D75E9A3E8D0B}"/>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13" name="node2">
            <a:extLst>
              <a:ext uri="{FF2B5EF4-FFF2-40B4-BE49-F238E27FC236}">
                <a16:creationId xmlns:a16="http://schemas.microsoft.com/office/drawing/2014/main" id="{FD4EF3D0-0EE8-E7F3-4878-38D5E66F3734}"/>
              </a:ext>
            </a:extLst>
          </p:cNvPr>
          <p:cNvGrpSpPr/>
          <p:nvPr/>
        </p:nvGrpSpPr>
        <p:grpSpPr>
          <a:xfrm>
            <a:off x="405916" y="6245832"/>
            <a:ext cx="1301010" cy="1301010"/>
            <a:chOff x="8493495" y="4492995"/>
            <a:chExt cx="1301010" cy="1301010"/>
          </a:xfrm>
        </p:grpSpPr>
        <p:sp>
          <p:nvSpPr>
            <p:cNvPr id="14" name="Hình Bầu dục 13">
              <a:extLst>
                <a:ext uri="{FF2B5EF4-FFF2-40B4-BE49-F238E27FC236}">
                  <a16:creationId xmlns:a16="http://schemas.microsoft.com/office/drawing/2014/main" id="{0427C26B-B58D-94E4-4664-64C7727524F8}"/>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3">
              <a:extLst>
                <a:ext uri="{FF2B5EF4-FFF2-40B4-BE49-F238E27FC236}">
                  <a16:creationId xmlns:a16="http://schemas.microsoft.com/office/drawing/2014/main" id="{C7EA115A-3A08-935A-E10C-36CF8EFBDAD1}"/>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16" name="node3">
            <a:extLst>
              <a:ext uri="{FF2B5EF4-FFF2-40B4-BE49-F238E27FC236}">
                <a16:creationId xmlns:a16="http://schemas.microsoft.com/office/drawing/2014/main" id="{8898B530-9F31-D2DA-109E-5B6E4F80FC34}"/>
              </a:ext>
            </a:extLst>
          </p:cNvPr>
          <p:cNvGrpSpPr/>
          <p:nvPr/>
        </p:nvGrpSpPr>
        <p:grpSpPr>
          <a:xfrm>
            <a:off x="400556" y="4288083"/>
            <a:ext cx="1301010" cy="1301010"/>
            <a:chOff x="8493495" y="4492995"/>
            <a:chExt cx="1301010" cy="1301010"/>
          </a:xfrm>
        </p:grpSpPr>
        <p:sp>
          <p:nvSpPr>
            <p:cNvPr id="17" name="Hình Bầu dục 16">
              <a:extLst>
                <a:ext uri="{FF2B5EF4-FFF2-40B4-BE49-F238E27FC236}">
                  <a16:creationId xmlns:a16="http://schemas.microsoft.com/office/drawing/2014/main" id="{449BB6F1-6D0F-849A-5FF0-1040774D8EC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
              <a:extLst>
                <a:ext uri="{FF2B5EF4-FFF2-40B4-BE49-F238E27FC236}">
                  <a16:creationId xmlns:a16="http://schemas.microsoft.com/office/drawing/2014/main" id="{F7ACFA81-6023-955F-E9A1-96D800C2AFA4}"/>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Z</a:t>
              </a:r>
            </a:p>
          </p:txBody>
        </p:sp>
      </p:grpSp>
      <p:grpSp>
        <p:nvGrpSpPr>
          <p:cNvPr id="19" name="node4">
            <a:extLst>
              <a:ext uri="{FF2B5EF4-FFF2-40B4-BE49-F238E27FC236}">
                <a16:creationId xmlns:a16="http://schemas.microsoft.com/office/drawing/2014/main" id="{16DDB2FD-C8CC-1261-273D-81C8CB4CFBAB}"/>
              </a:ext>
            </a:extLst>
          </p:cNvPr>
          <p:cNvGrpSpPr/>
          <p:nvPr/>
        </p:nvGrpSpPr>
        <p:grpSpPr>
          <a:xfrm>
            <a:off x="4488578" y="5730484"/>
            <a:ext cx="1301010" cy="2093649"/>
            <a:chOff x="8493495" y="4492995"/>
            <a:chExt cx="1301010" cy="2093649"/>
          </a:xfrm>
        </p:grpSpPr>
        <p:sp>
          <p:nvSpPr>
            <p:cNvPr id="20" name="Hình Bầu dục 19">
              <a:extLst>
                <a:ext uri="{FF2B5EF4-FFF2-40B4-BE49-F238E27FC236}">
                  <a16:creationId xmlns:a16="http://schemas.microsoft.com/office/drawing/2014/main" id="{4080746A-A26C-2E2D-AD6C-9C14806A55D4}"/>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3">
              <a:extLst>
                <a:ext uri="{FF2B5EF4-FFF2-40B4-BE49-F238E27FC236}">
                  <a16:creationId xmlns:a16="http://schemas.microsoft.com/office/drawing/2014/main" id="{C2C48BD6-D378-2445-E5DD-2AC3509BFA12}"/>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22" name="node5">
            <a:extLst>
              <a:ext uri="{FF2B5EF4-FFF2-40B4-BE49-F238E27FC236}">
                <a16:creationId xmlns:a16="http://schemas.microsoft.com/office/drawing/2014/main" id="{EC40D126-3C3A-2197-991A-C06D9316A2BD}"/>
              </a:ext>
            </a:extLst>
          </p:cNvPr>
          <p:cNvGrpSpPr/>
          <p:nvPr/>
        </p:nvGrpSpPr>
        <p:grpSpPr>
          <a:xfrm>
            <a:off x="8681190" y="8161655"/>
            <a:ext cx="1301010" cy="1301010"/>
            <a:chOff x="12636015" y="7725518"/>
            <a:chExt cx="1301010" cy="1301010"/>
          </a:xfrm>
        </p:grpSpPr>
        <p:sp>
          <p:nvSpPr>
            <p:cNvPr id="23" name="Hình Bầu dục 22">
              <a:extLst>
                <a:ext uri="{FF2B5EF4-FFF2-40B4-BE49-F238E27FC236}">
                  <a16:creationId xmlns:a16="http://schemas.microsoft.com/office/drawing/2014/main" id="{0E499A93-B5D4-4FC6-67FD-6261D7104B31}"/>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3">
              <a:extLst>
                <a:ext uri="{FF2B5EF4-FFF2-40B4-BE49-F238E27FC236}">
                  <a16:creationId xmlns:a16="http://schemas.microsoft.com/office/drawing/2014/main" id="{344DD72F-51E0-60AF-8A1B-FCCE7E3C0581}"/>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cxnSp>
        <p:nvCxnSpPr>
          <p:cNvPr id="25" name="edge4">
            <a:extLst>
              <a:ext uri="{FF2B5EF4-FFF2-40B4-BE49-F238E27FC236}">
                <a16:creationId xmlns:a16="http://schemas.microsoft.com/office/drawing/2014/main" id="{38943694-2B61-5D71-445A-30007383EFAA}"/>
              </a:ext>
            </a:extLst>
          </p:cNvPr>
          <p:cNvCxnSpPr>
            <a:cxnSpLocks/>
            <a:stCxn id="20" idx="5"/>
            <a:endCxn id="23" idx="1"/>
          </p:cNvCxnSpPr>
          <p:nvPr/>
        </p:nvCxnSpPr>
        <p:spPr>
          <a:xfrm>
            <a:off x="5599059" y="6840965"/>
            <a:ext cx="3272660" cy="151121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dge3">
            <a:extLst>
              <a:ext uri="{FF2B5EF4-FFF2-40B4-BE49-F238E27FC236}">
                <a16:creationId xmlns:a16="http://schemas.microsoft.com/office/drawing/2014/main" id="{588F1F96-F789-1893-E2EA-96B681E7D5C6}"/>
              </a:ext>
            </a:extLst>
          </p:cNvPr>
          <p:cNvCxnSpPr>
            <a:cxnSpLocks/>
            <a:stCxn id="17" idx="6"/>
            <a:endCxn id="20" idx="1"/>
          </p:cNvCxnSpPr>
          <p:nvPr/>
        </p:nvCxnSpPr>
        <p:spPr>
          <a:xfrm>
            <a:off x="1701566" y="4938588"/>
            <a:ext cx="2977541" cy="982425"/>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dge2">
            <a:extLst>
              <a:ext uri="{FF2B5EF4-FFF2-40B4-BE49-F238E27FC236}">
                <a16:creationId xmlns:a16="http://schemas.microsoft.com/office/drawing/2014/main" id="{56EF7FD4-1D97-363A-8B25-02D4BD5FD60A}"/>
              </a:ext>
            </a:extLst>
          </p:cNvPr>
          <p:cNvCxnSpPr>
            <a:cxnSpLocks/>
            <a:stCxn id="14" idx="6"/>
            <a:endCxn id="20" idx="3"/>
          </p:cNvCxnSpPr>
          <p:nvPr/>
        </p:nvCxnSpPr>
        <p:spPr>
          <a:xfrm flipV="1">
            <a:off x="1706926" y="6840965"/>
            <a:ext cx="2972181" cy="5537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dge1">
            <a:extLst>
              <a:ext uri="{FF2B5EF4-FFF2-40B4-BE49-F238E27FC236}">
                <a16:creationId xmlns:a16="http://schemas.microsoft.com/office/drawing/2014/main" id="{D8BC4777-30F2-2CE6-52A9-29372F002FFF}"/>
              </a:ext>
            </a:extLst>
          </p:cNvPr>
          <p:cNvCxnSpPr>
            <a:cxnSpLocks/>
            <a:stCxn id="11" idx="6"/>
            <a:endCxn id="23" idx="2"/>
          </p:cNvCxnSpPr>
          <p:nvPr/>
        </p:nvCxnSpPr>
        <p:spPr>
          <a:xfrm>
            <a:off x="1706927" y="8812160"/>
            <a:ext cx="6974263"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dge4">
            <a:extLst>
              <a:ext uri="{FF2B5EF4-FFF2-40B4-BE49-F238E27FC236}">
                <a16:creationId xmlns:a16="http://schemas.microsoft.com/office/drawing/2014/main" id="{56C07DC7-D203-0091-6B67-E911A51F46F4}"/>
              </a:ext>
            </a:extLst>
          </p:cNvPr>
          <p:cNvCxnSpPr>
            <a:cxnSpLocks/>
            <a:stCxn id="23" idx="6"/>
          </p:cNvCxnSpPr>
          <p:nvPr/>
        </p:nvCxnSpPr>
        <p:spPr>
          <a:xfrm>
            <a:off x="9982200" y="8812160"/>
            <a:ext cx="1905000"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sp>
        <p:nvSpPr>
          <p:cNvPr id="44" name="Hộp Văn bản 43">
            <a:extLst>
              <a:ext uri="{FF2B5EF4-FFF2-40B4-BE49-F238E27FC236}">
                <a16:creationId xmlns:a16="http://schemas.microsoft.com/office/drawing/2014/main" id="{F42F2ECD-0C84-5FEC-9934-A4A757CED11E}"/>
              </a:ext>
            </a:extLst>
          </p:cNvPr>
          <p:cNvSpPr txBox="1"/>
          <p:nvPr/>
        </p:nvSpPr>
        <p:spPr>
          <a:xfrm>
            <a:off x="7112967" y="6571962"/>
            <a:ext cx="617290" cy="1107996"/>
          </a:xfrm>
          <a:prstGeom prst="rect">
            <a:avLst/>
          </a:prstGeom>
          <a:noFill/>
        </p:spPr>
        <p:txBody>
          <a:bodyPr wrap="square" rtlCol="0">
            <a:spAutoFit/>
          </a:bodyPr>
          <a:lstStyle/>
          <a:p>
            <a:r>
              <a:rPr lang="en-US" sz="6600" b="1">
                <a:solidFill>
                  <a:schemeClr val="bg1"/>
                </a:solidFill>
                <a:latin typeface="+mj-lt"/>
                <a:cs typeface="Arial" panose="020B0604020202020204" pitchFamily="34" charset="0"/>
              </a:rPr>
              <a:t>t</a:t>
            </a:r>
          </a:p>
        </p:txBody>
      </p:sp>
      <p:sp>
        <p:nvSpPr>
          <p:cNvPr id="45" name="Hộp Văn bản 44">
            <a:extLst>
              <a:ext uri="{FF2B5EF4-FFF2-40B4-BE49-F238E27FC236}">
                <a16:creationId xmlns:a16="http://schemas.microsoft.com/office/drawing/2014/main" id="{5CD8F2B5-EBF6-747C-F9EA-ADFC0D5FDBCB}"/>
              </a:ext>
            </a:extLst>
          </p:cNvPr>
          <p:cNvSpPr txBox="1"/>
          <p:nvPr/>
        </p:nvSpPr>
        <p:spPr>
          <a:xfrm>
            <a:off x="10806395" y="7820559"/>
            <a:ext cx="617290" cy="1107996"/>
          </a:xfrm>
          <a:prstGeom prst="rect">
            <a:avLst/>
          </a:prstGeom>
          <a:noFill/>
        </p:spPr>
        <p:txBody>
          <a:bodyPr wrap="square" rtlCol="0">
            <a:spAutoFit/>
          </a:bodyPr>
          <a:lstStyle/>
          <a:p>
            <a:r>
              <a:rPr lang="en-US" sz="6600" b="1">
                <a:solidFill>
                  <a:schemeClr val="bg1"/>
                </a:solidFill>
                <a:latin typeface="+mj-lt"/>
                <a:cs typeface="Arial" panose="020B0604020202020204" pitchFamily="34" charset="0"/>
              </a:rPr>
              <a:t>f</a:t>
            </a:r>
          </a:p>
        </p:txBody>
      </p:sp>
      <p:sp>
        <p:nvSpPr>
          <p:cNvPr id="6" name="TextBox 8">
            <a:extLst>
              <a:ext uri="{FF2B5EF4-FFF2-40B4-BE49-F238E27FC236}">
                <a16:creationId xmlns:a16="http://schemas.microsoft.com/office/drawing/2014/main" id="{A71793BD-BDB2-43D4-3566-756C55B29797}"/>
              </a:ext>
            </a:extLst>
          </p:cNvPr>
          <p:cNvSpPr txBox="1"/>
          <p:nvPr/>
        </p:nvSpPr>
        <p:spPr>
          <a:xfrm>
            <a:off x="75614" y="881621"/>
            <a:ext cx="10165666" cy="586764"/>
          </a:xfrm>
          <a:prstGeom prst="rect">
            <a:avLst/>
          </a:prstGeom>
        </p:spPr>
        <p:txBody>
          <a:bodyPr wrap="square" lIns="0" tIns="0" rIns="0" bIns="0" rtlCol="0" anchor="t">
            <a:spAutoFit/>
          </a:bodyPr>
          <a:lstStyle/>
          <a:p>
            <a:pPr algn="l">
              <a:lnSpc>
                <a:spcPts val="4160"/>
              </a:lnSpc>
            </a:pPr>
            <a:r>
              <a:rPr lang="en-US" sz="5400" b="1" err="1">
                <a:solidFill>
                  <a:srgbClr val="01FFFF"/>
                </a:solidFill>
                <a:latin typeface="+mj-lt"/>
                <a:ea typeface="Aileron Bold"/>
                <a:cs typeface="Aileron Bold"/>
                <a:sym typeface="Aileron Bold"/>
              </a:rPr>
              <a:t>Đạo</a:t>
            </a:r>
            <a:r>
              <a:rPr lang="en-US" sz="5400" b="1">
                <a:solidFill>
                  <a:srgbClr val="01FFFF"/>
                </a:solidFill>
                <a:latin typeface="+mj-lt"/>
                <a:ea typeface="Aileron Bold"/>
                <a:cs typeface="Aileron Bold"/>
                <a:sym typeface="Aileron Bold"/>
              </a:rPr>
              <a:t> </a:t>
            </a:r>
            <a:r>
              <a:rPr lang="en-US" sz="5400" b="1" err="1">
                <a:solidFill>
                  <a:srgbClr val="01FFFF"/>
                </a:solidFill>
                <a:latin typeface="+mj-lt"/>
                <a:ea typeface="Aileron Bold"/>
                <a:cs typeface="Aileron Bold"/>
                <a:sym typeface="Aileron Bold"/>
              </a:rPr>
              <a:t>hàm</a:t>
            </a:r>
            <a:r>
              <a:rPr lang="en-US" sz="5400" b="1">
                <a:solidFill>
                  <a:srgbClr val="01FFFF"/>
                </a:solidFill>
                <a:latin typeface="+mj-lt"/>
                <a:ea typeface="Aileron Bold"/>
                <a:cs typeface="Aileron Bold"/>
                <a:sym typeface="Aileron Bold"/>
              </a:rPr>
              <a:t> </a:t>
            </a:r>
            <a:r>
              <a:rPr lang="en-US" sz="5400" b="1" err="1">
                <a:solidFill>
                  <a:srgbClr val="01FFFF"/>
                </a:solidFill>
                <a:latin typeface="+mj-lt"/>
                <a:ea typeface="Aileron Bold"/>
                <a:cs typeface="Aileron Bold"/>
                <a:sym typeface="Aileron Bold"/>
              </a:rPr>
              <a:t>riêng</a:t>
            </a:r>
            <a:r>
              <a:rPr lang="en-US" sz="5400" b="1">
                <a:solidFill>
                  <a:srgbClr val="01FFFF"/>
                </a:solidFill>
                <a:latin typeface="+mj-lt"/>
                <a:ea typeface="Aileron Bold"/>
                <a:cs typeface="Aileron Bold"/>
                <a:sym typeface="Aileron Bold"/>
              </a:rPr>
              <a:t> (Partial Derivative)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6666" b="-6666"/>
            </a:stretch>
          </a:blipFill>
        </p:spPr>
        <p:txBody>
          <a:bodyPr/>
          <a:lstStyle/>
          <a:p>
            <a:endParaRPr lang="en-US"/>
          </a:p>
        </p:txBody>
      </p:sp>
      <p:sp>
        <p:nvSpPr>
          <p:cNvPr id="11" name="Freeform 11"/>
          <p:cNvSpPr/>
          <p:nvPr/>
        </p:nvSpPr>
        <p:spPr>
          <a:xfrm>
            <a:off x="27691" y="7980683"/>
            <a:ext cx="18287996" cy="2077324"/>
          </a:xfrm>
          <a:custGeom>
            <a:avLst/>
            <a:gdLst/>
            <a:ahLst/>
            <a:cxnLst/>
            <a:rect l="l" t="t" r="r" b="b"/>
            <a:pathLst>
              <a:path w="4816592" h="547114">
                <a:moveTo>
                  <a:pt x="0" y="0"/>
                </a:moveTo>
                <a:lnTo>
                  <a:pt x="4816592" y="0"/>
                </a:lnTo>
                <a:lnTo>
                  <a:pt x="4816592" y="547114"/>
                </a:lnTo>
                <a:lnTo>
                  <a:pt x="0" y="547114"/>
                </a:lnTo>
                <a:close/>
              </a:path>
            </a:pathLst>
          </a:custGeom>
          <a:solidFill>
            <a:srgbClr val="690F8A"/>
          </a:solidFill>
        </p:spPr>
        <p:txBody>
          <a:bodyPr/>
          <a:lstStyle/>
          <a:p>
            <a:endParaRPr lang="en-US"/>
          </a:p>
        </p:txBody>
      </p:sp>
      <p:sp>
        <p:nvSpPr>
          <p:cNvPr id="13" name="Freeform 13"/>
          <p:cNvSpPr/>
          <p:nvPr/>
        </p:nvSpPr>
        <p:spPr>
          <a:xfrm rot="5400000">
            <a:off x="8119183" y="-124655"/>
            <a:ext cx="2077324" cy="18288000"/>
          </a:xfrm>
          <a:custGeom>
            <a:avLst/>
            <a:gdLst/>
            <a:ahLst/>
            <a:cxnLst/>
            <a:rect l="l" t="t" r="r" b="b"/>
            <a:pathLst>
              <a:path w="2077324" h="18288000">
                <a:moveTo>
                  <a:pt x="0" y="0"/>
                </a:moveTo>
                <a:lnTo>
                  <a:pt x="2077324" y="0"/>
                </a:lnTo>
                <a:lnTo>
                  <a:pt x="2077324" y="18288000"/>
                </a:lnTo>
                <a:lnTo>
                  <a:pt x="0" y="18288000"/>
                </a:lnTo>
                <a:lnTo>
                  <a:pt x="0" y="0"/>
                </a:lnTo>
                <a:close/>
              </a:path>
            </a:pathLst>
          </a:custGeom>
          <a:blipFill>
            <a:blip r:embed="rId3">
              <a:alphaModFix amt="50000"/>
            </a:blip>
            <a:stretch>
              <a:fillRect l="-156021" r="-3031505" b="-5960"/>
            </a:stretch>
          </a:blipFill>
        </p:spPr>
        <p:txBody>
          <a:bodyPr/>
          <a:lstStyle/>
          <a:p>
            <a:endParaRPr lang="en-US"/>
          </a:p>
        </p:txBody>
      </p:sp>
      <p:sp>
        <p:nvSpPr>
          <p:cNvPr id="4" name="Freeform 4"/>
          <p:cNvSpPr/>
          <p:nvPr/>
        </p:nvSpPr>
        <p:spPr>
          <a:xfrm>
            <a:off x="13845" y="5653228"/>
            <a:ext cx="18287996" cy="2077324"/>
          </a:xfrm>
          <a:custGeom>
            <a:avLst/>
            <a:gdLst/>
            <a:ahLst/>
            <a:cxnLst/>
            <a:rect l="l" t="t" r="r" b="b"/>
            <a:pathLst>
              <a:path w="4816592" h="547114">
                <a:moveTo>
                  <a:pt x="0" y="0"/>
                </a:moveTo>
                <a:lnTo>
                  <a:pt x="4816592" y="0"/>
                </a:lnTo>
                <a:lnTo>
                  <a:pt x="4816592" y="547114"/>
                </a:lnTo>
                <a:lnTo>
                  <a:pt x="0" y="547114"/>
                </a:lnTo>
                <a:close/>
              </a:path>
            </a:pathLst>
          </a:custGeom>
          <a:solidFill>
            <a:srgbClr val="690F8A"/>
          </a:solidFill>
        </p:spPr>
        <p:txBody>
          <a:bodyPr/>
          <a:lstStyle/>
          <a:p>
            <a:endParaRPr lang="en-US"/>
          </a:p>
        </p:txBody>
      </p:sp>
      <p:sp>
        <p:nvSpPr>
          <p:cNvPr id="6" name="Freeform 6"/>
          <p:cNvSpPr/>
          <p:nvPr/>
        </p:nvSpPr>
        <p:spPr>
          <a:xfrm rot="5400000">
            <a:off x="8105338" y="-2452111"/>
            <a:ext cx="2077324" cy="18288000"/>
          </a:xfrm>
          <a:custGeom>
            <a:avLst/>
            <a:gdLst/>
            <a:ahLst/>
            <a:cxnLst/>
            <a:rect l="l" t="t" r="r" b="b"/>
            <a:pathLst>
              <a:path w="2077324" h="18288000">
                <a:moveTo>
                  <a:pt x="0" y="0"/>
                </a:moveTo>
                <a:lnTo>
                  <a:pt x="2077324" y="0"/>
                </a:lnTo>
                <a:lnTo>
                  <a:pt x="2077324" y="18288000"/>
                </a:lnTo>
                <a:lnTo>
                  <a:pt x="0" y="18288000"/>
                </a:lnTo>
                <a:lnTo>
                  <a:pt x="0" y="0"/>
                </a:lnTo>
                <a:close/>
              </a:path>
            </a:pathLst>
          </a:custGeom>
          <a:blipFill>
            <a:blip r:embed="rId3">
              <a:alphaModFix amt="50000"/>
            </a:blip>
            <a:stretch>
              <a:fillRect l="-156021" r="-3031505" b="-5960"/>
            </a:stretch>
          </a:blipFill>
        </p:spPr>
        <p:txBody>
          <a:bodyPr/>
          <a:lstStyle/>
          <a:p>
            <a:endParaRPr lang="en-US"/>
          </a:p>
        </p:txBody>
      </p:sp>
      <p:sp>
        <p:nvSpPr>
          <p:cNvPr id="18" name="Freeform 18"/>
          <p:cNvSpPr/>
          <p:nvPr/>
        </p:nvSpPr>
        <p:spPr>
          <a:xfrm>
            <a:off x="0" y="3325772"/>
            <a:ext cx="18287996" cy="2077324"/>
          </a:xfrm>
          <a:custGeom>
            <a:avLst/>
            <a:gdLst/>
            <a:ahLst/>
            <a:cxnLst/>
            <a:rect l="l" t="t" r="r" b="b"/>
            <a:pathLst>
              <a:path w="4816592" h="547114">
                <a:moveTo>
                  <a:pt x="0" y="0"/>
                </a:moveTo>
                <a:lnTo>
                  <a:pt x="4816592" y="0"/>
                </a:lnTo>
                <a:lnTo>
                  <a:pt x="4816592" y="547114"/>
                </a:lnTo>
                <a:lnTo>
                  <a:pt x="0" y="547114"/>
                </a:lnTo>
                <a:close/>
              </a:path>
            </a:pathLst>
          </a:custGeom>
          <a:solidFill>
            <a:srgbClr val="690F8A"/>
          </a:solidFill>
        </p:spPr>
        <p:txBody>
          <a:bodyPr/>
          <a:lstStyle/>
          <a:p>
            <a:endParaRPr lang="en-US"/>
          </a:p>
        </p:txBody>
      </p:sp>
      <p:sp>
        <p:nvSpPr>
          <p:cNvPr id="20" name="Freeform 20"/>
          <p:cNvSpPr/>
          <p:nvPr/>
        </p:nvSpPr>
        <p:spPr>
          <a:xfrm rot="5400000">
            <a:off x="8091493" y="-4779566"/>
            <a:ext cx="2077324" cy="18288000"/>
          </a:xfrm>
          <a:custGeom>
            <a:avLst/>
            <a:gdLst/>
            <a:ahLst/>
            <a:cxnLst/>
            <a:rect l="l" t="t" r="r" b="b"/>
            <a:pathLst>
              <a:path w="2077324" h="18288000">
                <a:moveTo>
                  <a:pt x="0" y="0"/>
                </a:moveTo>
                <a:lnTo>
                  <a:pt x="2077324" y="0"/>
                </a:lnTo>
                <a:lnTo>
                  <a:pt x="2077324" y="18288000"/>
                </a:lnTo>
                <a:lnTo>
                  <a:pt x="0" y="18288000"/>
                </a:lnTo>
                <a:lnTo>
                  <a:pt x="0" y="0"/>
                </a:lnTo>
                <a:close/>
              </a:path>
            </a:pathLst>
          </a:custGeom>
          <a:blipFill>
            <a:blip r:embed="rId3">
              <a:alphaModFix amt="50000"/>
            </a:blip>
            <a:stretch>
              <a:fillRect l="-156021" r="-3031505" b="-5960"/>
            </a:stretch>
          </a:blipFill>
        </p:spPr>
        <p:txBody>
          <a:bodyPr/>
          <a:lstStyle/>
          <a:p>
            <a:endParaRPr lang="en-US"/>
          </a:p>
        </p:txBody>
      </p:sp>
      <p:grpSp>
        <p:nvGrpSpPr>
          <p:cNvPr id="14" name="Group 14"/>
          <p:cNvGrpSpPr/>
          <p:nvPr/>
        </p:nvGrpSpPr>
        <p:grpSpPr>
          <a:xfrm>
            <a:off x="550528" y="8219669"/>
            <a:ext cx="3086100" cy="609600"/>
            <a:chOff x="0" y="0"/>
            <a:chExt cx="812800" cy="160553"/>
          </a:xfrm>
        </p:grpSpPr>
        <p:sp>
          <p:nvSpPr>
            <p:cNvPr id="15" name="Freeform 15"/>
            <p:cNvSpPr/>
            <p:nvPr/>
          </p:nvSpPr>
          <p:spPr>
            <a:xfrm>
              <a:off x="0" y="0"/>
              <a:ext cx="812800" cy="160553"/>
            </a:xfrm>
            <a:custGeom>
              <a:avLst/>
              <a:gdLst/>
              <a:ahLst/>
              <a:cxnLst/>
              <a:rect l="l" t="t" r="r" b="b"/>
              <a:pathLst>
                <a:path w="812800" h="160553">
                  <a:moveTo>
                    <a:pt x="0" y="0"/>
                  </a:moveTo>
                  <a:lnTo>
                    <a:pt x="812800" y="0"/>
                  </a:lnTo>
                  <a:lnTo>
                    <a:pt x="812800" y="160553"/>
                  </a:lnTo>
                  <a:lnTo>
                    <a:pt x="0" y="160553"/>
                  </a:lnTo>
                  <a:close/>
                </a:path>
              </a:pathLst>
            </a:custGeom>
            <a:solidFill>
              <a:srgbClr val="000000">
                <a:alpha val="0"/>
              </a:srgbClr>
            </a:solidFill>
            <a:ln cap="sq">
              <a:noFill/>
              <a:prstDash val="solid"/>
              <a:miter/>
            </a:ln>
          </p:spPr>
          <p:txBody>
            <a:bodyPr/>
            <a:lstStyle/>
            <a:p>
              <a:endParaRPr lang="en-US"/>
            </a:p>
          </p:txBody>
        </p:sp>
        <p:sp>
          <p:nvSpPr>
            <p:cNvPr id="16" name="TextBox 16"/>
            <p:cNvSpPr txBox="1"/>
            <p:nvPr/>
          </p:nvSpPr>
          <p:spPr>
            <a:xfrm>
              <a:off x="0" y="-66675"/>
              <a:ext cx="812800" cy="227228"/>
            </a:xfrm>
            <a:prstGeom prst="rect">
              <a:avLst/>
            </a:prstGeom>
          </p:spPr>
          <p:txBody>
            <a:bodyPr lIns="50800" tIns="50800" rIns="50800" bIns="50800" rtlCol="0" anchor="ctr"/>
            <a:lstStyle/>
            <a:p>
              <a:pPr marL="0" lvl="0" indent="0">
                <a:lnSpc>
                  <a:spcPts val="4200"/>
                </a:lnSpc>
                <a:spcBef>
                  <a:spcPct val="0"/>
                </a:spcBef>
              </a:pPr>
              <a:r>
                <a:rPr lang="en-US" sz="4000" b="1">
                  <a:solidFill>
                    <a:srgbClr val="01FFFF"/>
                  </a:solidFill>
                  <a:latin typeface="Segoe UI Black" panose="020B0A02040204020203" pitchFamily="34" charset="0"/>
                  <a:ea typeface="Segoe UI Black" panose="020B0A02040204020203" pitchFamily="34" charset="0"/>
                  <a:cs typeface="Aileron Bold"/>
                  <a:sym typeface="Aileron Bold"/>
                </a:rPr>
                <a:t>ỨNG DỤNG</a:t>
              </a:r>
            </a:p>
          </p:txBody>
        </p:sp>
      </p:grpSp>
      <p:grpSp>
        <p:nvGrpSpPr>
          <p:cNvPr id="7" name="Group 7"/>
          <p:cNvGrpSpPr/>
          <p:nvPr/>
        </p:nvGrpSpPr>
        <p:grpSpPr>
          <a:xfrm>
            <a:off x="609600" y="5622426"/>
            <a:ext cx="5777357" cy="862757"/>
            <a:chOff x="-60973" y="-60403"/>
            <a:chExt cx="1521608" cy="227228"/>
          </a:xfrm>
        </p:grpSpPr>
        <p:sp>
          <p:nvSpPr>
            <p:cNvPr id="8" name="Freeform 8"/>
            <p:cNvSpPr/>
            <p:nvPr/>
          </p:nvSpPr>
          <p:spPr>
            <a:xfrm>
              <a:off x="-60973" y="6272"/>
              <a:ext cx="812800" cy="160553"/>
            </a:xfrm>
            <a:custGeom>
              <a:avLst/>
              <a:gdLst/>
              <a:ahLst/>
              <a:cxnLst/>
              <a:rect l="l" t="t" r="r" b="b"/>
              <a:pathLst>
                <a:path w="812800" h="160553">
                  <a:moveTo>
                    <a:pt x="0" y="0"/>
                  </a:moveTo>
                  <a:lnTo>
                    <a:pt x="812800" y="0"/>
                  </a:lnTo>
                  <a:lnTo>
                    <a:pt x="812800" y="160553"/>
                  </a:lnTo>
                  <a:lnTo>
                    <a:pt x="0" y="160553"/>
                  </a:lnTo>
                  <a:close/>
                </a:path>
              </a:pathLst>
            </a:custGeom>
            <a:solidFill>
              <a:srgbClr val="000000">
                <a:alpha val="0"/>
              </a:srgbClr>
            </a:solidFill>
            <a:ln cap="sq">
              <a:noFill/>
              <a:prstDash val="solid"/>
              <a:miter/>
            </a:ln>
          </p:spPr>
          <p:txBody>
            <a:bodyPr/>
            <a:lstStyle/>
            <a:p>
              <a:endParaRPr lang="en-US"/>
            </a:p>
          </p:txBody>
        </p:sp>
        <p:sp>
          <p:nvSpPr>
            <p:cNvPr id="9" name="TextBox 9"/>
            <p:cNvSpPr txBox="1"/>
            <p:nvPr/>
          </p:nvSpPr>
          <p:spPr>
            <a:xfrm>
              <a:off x="-60973" y="-60403"/>
              <a:ext cx="1521608" cy="227228"/>
            </a:xfrm>
            <a:prstGeom prst="rect">
              <a:avLst/>
            </a:prstGeom>
          </p:spPr>
          <p:txBody>
            <a:bodyPr lIns="50800" tIns="50800" rIns="50800" bIns="50800" rtlCol="0" anchor="ctr"/>
            <a:lstStyle/>
            <a:p>
              <a:pPr marL="0" lvl="0" indent="0" algn="l">
                <a:lnSpc>
                  <a:spcPts val="4200"/>
                </a:lnSpc>
                <a:spcBef>
                  <a:spcPct val="0"/>
                </a:spcBef>
              </a:pPr>
              <a:r>
                <a:rPr lang="en-US" sz="4000" b="1">
                  <a:solidFill>
                    <a:srgbClr val="01FFFF"/>
                  </a:solidFill>
                  <a:latin typeface="Segoe UI Black" panose="020B0A02040204020203" pitchFamily="34" charset="0"/>
                  <a:ea typeface="Segoe UI Black" panose="020B0A02040204020203" pitchFamily="34" charset="0"/>
                  <a:cs typeface="Aileron Bold"/>
                  <a:sym typeface="Aileron Bold"/>
                </a:rPr>
                <a:t>CƠ CHẾ HOẠT ĐỘNG</a:t>
              </a:r>
              <a:endParaRPr lang="en-US" sz="4000" b="1" u="none">
                <a:solidFill>
                  <a:srgbClr val="01FFFF"/>
                </a:solidFill>
                <a:latin typeface="Segoe UI Black" panose="020B0A02040204020203" pitchFamily="34" charset="0"/>
                <a:ea typeface="Segoe UI Black" panose="020B0A02040204020203" pitchFamily="34" charset="0"/>
                <a:cs typeface="Aileron Bold"/>
                <a:sym typeface="Aileron Bold"/>
              </a:endParaRPr>
            </a:p>
          </p:txBody>
        </p:sp>
      </p:grpSp>
      <p:grpSp>
        <p:nvGrpSpPr>
          <p:cNvPr id="21" name="Group 21"/>
          <p:cNvGrpSpPr/>
          <p:nvPr/>
        </p:nvGrpSpPr>
        <p:grpSpPr>
          <a:xfrm>
            <a:off x="550528" y="3584920"/>
            <a:ext cx="3086100" cy="609600"/>
            <a:chOff x="0" y="0"/>
            <a:chExt cx="812800" cy="160553"/>
          </a:xfrm>
        </p:grpSpPr>
        <p:sp>
          <p:nvSpPr>
            <p:cNvPr id="22" name="Freeform 22"/>
            <p:cNvSpPr/>
            <p:nvPr/>
          </p:nvSpPr>
          <p:spPr>
            <a:xfrm>
              <a:off x="0" y="0"/>
              <a:ext cx="812800" cy="160553"/>
            </a:xfrm>
            <a:custGeom>
              <a:avLst/>
              <a:gdLst/>
              <a:ahLst/>
              <a:cxnLst/>
              <a:rect l="l" t="t" r="r" b="b"/>
              <a:pathLst>
                <a:path w="812800" h="160553">
                  <a:moveTo>
                    <a:pt x="0" y="0"/>
                  </a:moveTo>
                  <a:lnTo>
                    <a:pt x="812800" y="0"/>
                  </a:lnTo>
                  <a:lnTo>
                    <a:pt x="812800" y="160553"/>
                  </a:lnTo>
                  <a:lnTo>
                    <a:pt x="0" y="160553"/>
                  </a:lnTo>
                  <a:close/>
                </a:path>
              </a:pathLst>
            </a:custGeom>
            <a:solidFill>
              <a:srgbClr val="000000">
                <a:alpha val="0"/>
              </a:srgbClr>
            </a:solidFill>
          </p:spPr>
          <p:txBody>
            <a:bodyPr/>
            <a:lstStyle/>
            <a:p>
              <a:endParaRPr lang="en-US"/>
            </a:p>
          </p:txBody>
        </p:sp>
        <p:sp>
          <p:nvSpPr>
            <p:cNvPr id="23" name="TextBox 23"/>
            <p:cNvSpPr txBox="1"/>
            <p:nvPr/>
          </p:nvSpPr>
          <p:spPr>
            <a:xfrm>
              <a:off x="0" y="-66675"/>
              <a:ext cx="812800" cy="227228"/>
            </a:xfrm>
            <a:prstGeom prst="rect">
              <a:avLst/>
            </a:prstGeom>
          </p:spPr>
          <p:txBody>
            <a:bodyPr lIns="50800" tIns="50800" rIns="50800" bIns="50800" rtlCol="0" anchor="ctr"/>
            <a:lstStyle/>
            <a:p>
              <a:pPr marL="0" lvl="0" indent="0" algn="l">
                <a:lnSpc>
                  <a:spcPts val="4200"/>
                </a:lnSpc>
                <a:spcBef>
                  <a:spcPct val="0"/>
                </a:spcBef>
              </a:pPr>
              <a:r>
                <a:rPr lang="en-US" sz="4000">
                  <a:solidFill>
                    <a:srgbClr val="01FFFF"/>
                  </a:solidFill>
                  <a:latin typeface="Segoe UI Black" panose="020B0A02040204020203" pitchFamily="34" charset="0"/>
                  <a:ea typeface="Segoe UI Black" panose="020B0A02040204020203" pitchFamily="34" charset="0"/>
                  <a:cs typeface="Segoe UI" panose="020B0502040204020203" pitchFamily="34" charset="0"/>
                  <a:sym typeface="Aileron Bold"/>
                </a:rPr>
                <a:t>GIỚI THIỆU</a:t>
              </a:r>
            </a:p>
          </p:txBody>
        </p:sp>
      </p:grpSp>
      <p:sp>
        <p:nvSpPr>
          <p:cNvPr id="25" name="TextBox 25"/>
          <p:cNvSpPr txBox="1"/>
          <p:nvPr/>
        </p:nvSpPr>
        <p:spPr>
          <a:xfrm>
            <a:off x="1828800" y="4314901"/>
            <a:ext cx="12007213" cy="387286"/>
          </a:xfrm>
          <a:prstGeom prst="rect">
            <a:avLst/>
          </a:prstGeom>
        </p:spPr>
        <p:txBody>
          <a:bodyPr lIns="0" tIns="0" rIns="0" bIns="0" rtlCol="0" anchor="t">
            <a:spAutoFit/>
          </a:bodyPr>
          <a:lstStyle/>
          <a:p>
            <a:pPr marL="0" lvl="0" indent="0" algn="l">
              <a:lnSpc>
                <a:spcPts val="2940"/>
              </a:lnSpc>
              <a:spcBef>
                <a:spcPct val="0"/>
              </a:spcBef>
            </a:pPr>
            <a:r>
              <a:rPr lang="en-US" sz="3200">
                <a:solidFill>
                  <a:srgbClr val="FFFFFF"/>
                </a:solidFill>
                <a:latin typeface="+mj-lt"/>
                <a:ea typeface="Open Sauce"/>
                <a:cs typeface="Open Sauce"/>
                <a:sym typeface="Open Sauce"/>
              </a:rPr>
              <a:t>Computational graph(</a:t>
            </a:r>
            <a:r>
              <a:rPr lang="en-US" sz="3200" err="1">
                <a:solidFill>
                  <a:srgbClr val="FFFFFF"/>
                </a:solidFill>
                <a:latin typeface="+mj-lt"/>
                <a:ea typeface="Open Sauce"/>
                <a:cs typeface="Open Sauce"/>
                <a:sym typeface="Open Sauce"/>
              </a:rPr>
              <a:t>đồ</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thị</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tính</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toán</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và</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cấu</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trúc</a:t>
            </a:r>
            <a:r>
              <a:rPr lang="en-US" sz="3200">
                <a:solidFill>
                  <a:srgbClr val="FFFFFF"/>
                </a:solidFill>
                <a:latin typeface="+mj-lt"/>
                <a:ea typeface="Open Sauce"/>
                <a:cs typeface="Open Sauce"/>
                <a:sym typeface="Open Sauce"/>
              </a:rPr>
              <a:t> của nó</a:t>
            </a:r>
          </a:p>
        </p:txBody>
      </p:sp>
      <p:sp>
        <p:nvSpPr>
          <p:cNvPr id="26" name="TextBox 26"/>
          <p:cNvSpPr txBox="1"/>
          <p:nvPr/>
        </p:nvSpPr>
        <p:spPr>
          <a:xfrm>
            <a:off x="1828800" y="6593678"/>
            <a:ext cx="12395584" cy="387286"/>
          </a:xfrm>
          <a:prstGeom prst="rect">
            <a:avLst/>
          </a:prstGeom>
        </p:spPr>
        <p:txBody>
          <a:bodyPr lIns="0" tIns="0" rIns="0" bIns="0" rtlCol="0" anchor="t">
            <a:spAutoFit/>
          </a:bodyPr>
          <a:lstStyle/>
          <a:p>
            <a:pPr marL="0" lvl="0" indent="0" algn="l">
              <a:lnSpc>
                <a:spcPts val="2940"/>
              </a:lnSpc>
              <a:spcBef>
                <a:spcPct val="0"/>
              </a:spcBef>
            </a:pPr>
            <a:r>
              <a:rPr lang="en-US" sz="3200">
                <a:solidFill>
                  <a:srgbClr val="FFFFFF"/>
                </a:solidFill>
                <a:latin typeface="+mj-lt"/>
                <a:ea typeface="Open Sauce"/>
                <a:cs typeface="Open Sauce"/>
                <a:sym typeface="Open Sauce"/>
              </a:rPr>
              <a:t>Lan </a:t>
            </a:r>
            <a:r>
              <a:rPr lang="en-US" sz="3200" err="1">
                <a:solidFill>
                  <a:srgbClr val="FFFFFF"/>
                </a:solidFill>
                <a:latin typeface="+mj-lt"/>
                <a:ea typeface="Open Sauce"/>
                <a:cs typeface="Open Sauce"/>
                <a:sym typeface="Open Sauce"/>
              </a:rPr>
              <a:t>truyền</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tiến</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và</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lan</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truyền</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ngược</a:t>
            </a:r>
            <a:endParaRPr lang="en-US" sz="3200">
              <a:solidFill>
                <a:srgbClr val="FFFFFF"/>
              </a:solidFill>
              <a:latin typeface="+mj-lt"/>
              <a:ea typeface="Open Sauce"/>
              <a:cs typeface="Open Sauce"/>
              <a:sym typeface="Open Sauce"/>
            </a:endParaRPr>
          </a:p>
        </p:txBody>
      </p:sp>
      <p:sp>
        <p:nvSpPr>
          <p:cNvPr id="27" name="TextBox 27"/>
          <p:cNvSpPr txBox="1"/>
          <p:nvPr/>
        </p:nvSpPr>
        <p:spPr>
          <a:xfrm>
            <a:off x="1828799" y="8954334"/>
            <a:ext cx="12007213" cy="387286"/>
          </a:xfrm>
          <a:prstGeom prst="rect">
            <a:avLst/>
          </a:prstGeom>
        </p:spPr>
        <p:txBody>
          <a:bodyPr lIns="0" tIns="0" rIns="0" bIns="0" rtlCol="0" anchor="t">
            <a:spAutoFit/>
          </a:bodyPr>
          <a:lstStyle/>
          <a:p>
            <a:pPr algn="l">
              <a:lnSpc>
                <a:spcPts val="2940"/>
              </a:lnSpc>
            </a:pPr>
            <a:r>
              <a:rPr lang="en-US" sz="3200" err="1">
                <a:solidFill>
                  <a:srgbClr val="FFFFFF"/>
                </a:solidFill>
                <a:latin typeface="+mj-lt"/>
                <a:ea typeface="Open Sauce"/>
                <a:cs typeface="Open Sauce"/>
                <a:sym typeface="Open Sauce"/>
              </a:rPr>
              <a:t>Ứng</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dụng</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trong</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mạng</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nơ-ron</a:t>
            </a:r>
            <a:r>
              <a:rPr lang="en-US" sz="3200">
                <a:solidFill>
                  <a:srgbClr val="FFFFFF"/>
                </a:solidFill>
                <a:latin typeface="+mj-lt"/>
                <a:ea typeface="Open Sauce"/>
                <a:cs typeface="Open Sauce"/>
                <a:sym typeface="Open Sauce"/>
              </a:rPr>
              <a:t>(neural network) </a:t>
            </a:r>
            <a:r>
              <a:rPr lang="en-US" sz="3200" err="1">
                <a:solidFill>
                  <a:srgbClr val="FFFFFF"/>
                </a:solidFill>
                <a:latin typeface="+mj-lt"/>
                <a:ea typeface="Open Sauce"/>
                <a:cs typeface="Open Sauce"/>
                <a:sym typeface="Open Sauce"/>
              </a:rPr>
              <a:t>và</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trong</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thực</a:t>
            </a:r>
            <a:r>
              <a:rPr lang="en-US" sz="3200">
                <a:solidFill>
                  <a:srgbClr val="FFFFFF"/>
                </a:solidFill>
                <a:latin typeface="+mj-lt"/>
                <a:ea typeface="Open Sauce"/>
                <a:cs typeface="Open Sauce"/>
                <a:sym typeface="Open Sauce"/>
              </a:rPr>
              <a:t> </a:t>
            </a:r>
            <a:r>
              <a:rPr lang="en-US" sz="3200" err="1">
                <a:solidFill>
                  <a:srgbClr val="FFFFFF"/>
                </a:solidFill>
                <a:latin typeface="+mj-lt"/>
                <a:ea typeface="Open Sauce"/>
                <a:cs typeface="Open Sauce"/>
                <a:sym typeface="Open Sauce"/>
              </a:rPr>
              <a:t>tế</a:t>
            </a:r>
            <a:endParaRPr lang="en-US" sz="3200">
              <a:solidFill>
                <a:srgbClr val="FFFFFF"/>
              </a:solidFill>
              <a:latin typeface="+mj-lt"/>
              <a:ea typeface="Open Sauce"/>
              <a:cs typeface="Open Sauce"/>
              <a:sym typeface="Open Sauce"/>
            </a:endParaRPr>
          </a:p>
        </p:txBody>
      </p:sp>
      <p:sp>
        <p:nvSpPr>
          <p:cNvPr id="28" name="Freeform 28"/>
          <p:cNvSpPr/>
          <p:nvPr/>
        </p:nvSpPr>
        <p:spPr>
          <a:xfrm>
            <a:off x="11491199" y="1483779"/>
            <a:ext cx="9651421" cy="1403843"/>
          </a:xfrm>
          <a:custGeom>
            <a:avLst/>
            <a:gdLst/>
            <a:ahLst/>
            <a:cxnLst/>
            <a:rect l="l" t="t" r="r" b="b"/>
            <a:pathLst>
              <a:path w="9651421" h="1403843">
                <a:moveTo>
                  <a:pt x="0" y="0"/>
                </a:moveTo>
                <a:lnTo>
                  <a:pt x="9651421" y="0"/>
                </a:lnTo>
                <a:lnTo>
                  <a:pt x="9651421" y="1403843"/>
                </a:lnTo>
                <a:lnTo>
                  <a:pt x="0" y="14038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a:off x="13236692" y="377465"/>
            <a:ext cx="6175508" cy="1302471"/>
          </a:xfrm>
          <a:custGeom>
            <a:avLst/>
            <a:gdLst/>
            <a:ahLst/>
            <a:cxnLst/>
            <a:rect l="l" t="t" r="r" b="b"/>
            <a:pathLst>
              <a:path w="6175508" h="1302471">
                <a:moveTo>
                  <a:pt x="0" y="0"/>
                </a:moveTo>
                <a:lnTo>
                  <a:pt x="6175508" y="0"/>
                </a:lnTo>
                <a:lnTo>
                  <a:pt x="6175508" y="1302470"/>
                </a:lnTo>
                <a:lnTo>
                  <a:pt x="0" y="13024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2" name="Nhóm 31">
            <a:extLst>
              <a:ext uri="{FF2B5EF4-FFF2-40B4-BE49-F238E27FC236}">
                <a16:creationId xmlns:a16="http://schemas.microsoft.com/office/drawing/2014/main" id="{592266B7-0A26-9BB3-2DB0-0350B0CA611F}"/>
              </a:ext>
            </a:extLst>
          </p:cNvPr>
          <p:cNvGrpSpPr/>
          <p:nvPr/>
        </p:nvGrpSpPr>
        <p:grpSpPr>
          <a:xfrm>
            <a:off x="841108" y="630197"/>
            <a:ext cx="12188909" cy="1418436"/>
            <a:chOff x="841108" y="630197"/>
            <a:chExt cx="12188909" cy="1418436"/>
          </a:xfrm>
        </p:grpSpPr>
        <p:sp>
          <p:nvSpPr>
            <p:cNvPr id="24" name="TextBox 24"/>
            <p:cNvSpPr txBox="1"/>
            <p:nvPr/>
          </p:nvSpPr>
          <p:spPr>
            <a:xfrm>
              <a:off x="841108" y="630197"/>
              <a:ext cx="12188909" cy="1154162"/>
            </a:xfrm>
            <a:prstGeom prst="rect">
              <a:avLst/>
            </a:prstGeom>
          </p:spPr>
          <p:txBody>
            <a:bodyPr lIns="0" tIns="0" rIns="0" bIns="0" rtlCol="0" anchor="t">
              <a:spAutoFit/>
            </a:bodyPr>
            <a:lstStyle/>
            <a:p>
              <a:pPr marL="0" lvl="0" indent="0" algn="l">
                <a:lnSpc>
                  <a:spcPts val="9000"/>
                </a:lnSpc>
                <a:spcBef>
                  <a:spcPct val="0"/>
                </a:spcBef>
              </a:pPr>
              <a:r>
                <a:rPr lang="en-US" sz="7500">
                  <a:solidFill>
                    <a:srgbClr val="FFFFFF"/>
                  </a:solidFill>
                  <a:latin typeface="HK Modular"/>
                  <a:ea typeface="HK Modular"/>
                  <a:cs typeface="HK Modular"/>
                  <a:sym typeface="HK Modular"/>
                </a:rPr>
                <a:t>NÔI DUNG</a:t>
              </a:r>
            </a:p>
          </p:txBody>
        </p:sp>
        <p:sp>
          <p:nvSpPr>
            <p:cNvPr id="31" name="TextBox 24">
              <a:extLst>
                <a:ext uri="{FF2B5EF4-FFF2-40B4-BE49-F238E27FC236}">
                  <a16:creationId xmlns:a16="http://schemas.microsoft.com/office/drawing/2014/main" id="{56267551-0900-D10B-03F1-21AC0764EC7A}"/>
                </a:ext>
              </a:extLst>
            </p:cNvPr>
            <p:cNvSpPr txBox="1"/>
            <p:nvPr/>
          </p:nvSpPr>
          <p:spPr>
            <a:xfrm>
              <a:off x="1981200" y="894471"/>
              <a:ext cx="552417" cy="1154162"/>
            </a:xfrm>
            <a:prstGeom prst="rect">
              <a:avLst/>
            </a:prstGeom>
          </p:spPr>
          <p:txBody>
            <a:bodyPr wrap="square" lIns="0" tIns="0" rIns="0" bIns="0" rtlCol="0" anchor="t">
              <a:spAutoFit/>
            </a:bodyPr>
            <a:lstStyle/>
            <a:p>
              <a:pPr marL="0" lvl="0" indent="0" algn="l">
                <a:lnSpc>
                  <a:spcPts val="9000"/>
                </a:lnSpc>
                <a:spcBef>
                  <a:spcPct val="0"/>
                </a:spcBef>
              </a:pPr>
              <a:r>
                <a:rPr lang="en-US" sz="7500">
                  <a:solidFill>
                    <a:srgbClr val="FFFFFF"/>
                  </a:solidFill>
                  <a:latin typeface="HK Modular"/>
                  <a:ea typeface="HK Modular"/>
                  <a:cs typeface="HK Modular"/>
                  <a:sym typeface="HK Modular"/>
                </a:rPr>
                <a:t>.</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22" presetClass="entr" presetSubtype="8" fill="hold" grpId="0" nodeType="withEffect">
                                  <p:stCondLst>
                                    <p:cond delay="25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22" presetClass="entr" presetSubtype="8" fill="hold" grpId="0" nodeType="withEffect">
                                  <p:stCondLst>
                                    <p:cond delay="25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4" grpId="0" animBg="1"/>
      <p:bldP spid="6" grpId="0" animBg="1"/>
      <p:bldP spid="18" grpId="0" animBg="1"/>
      <p:bldP spid="20" grpId="0" animBg="1"/>
      <p:bldP spid="25"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1DE0D-D092-9DF3-2712-8B39E91659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AABD0D7-557F-1738-DB58-0D4DAD25602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21" name="Freeform 21">
            <a:extLst>
              <a:ext uri="{FF2B5EF4-FFF2-40B4-BE49-F238E27FC236}">
                <a16:creationId xmlns:a16="http://schemas.microsoft.com/office/drawing/2014/main" id="{5C2D6CB8-E758-A631-9E0B-85ACFCD73A85}"/>
              </a:ext>
            </a:extLst>
          </p:cNvPr>
          <p:cNvSpPr/>
          <p:nvPr/>
        </p:nvSpPr>
        <p:spPr>
          <a:xfrm>
            <a:off x="15305506" y="-420881"/>
            <a:ext cx="8942211" cy="1300685"/>
          </a:xfrm>
          <a:custGeom>
            <a:avLst/>
            <a:gdLst/>
            <a:ahLst/>
            <a:cxnLst/>
            <a:rect l="l" t="t" r="r" b="b"/>
            <a:pathLst>
              <a:path w="8942211" h="1300685">
                <a:moveTo>
                  <a:pt x="0" y="0"/>
                </a:moveTo>
                <a:lnTo>
                  <a:pt x="8942211" y="0"/>
                </a:lnTo>
                <a:lnTo>
                  <a:pt x="8942211" y="1300685"/>
                </a:lnTo>
                <a:lnTo>
                  <a:pt x="0" y="13006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0" name="nền y">
            <a:extLst>
              <a:ext uri="{FF2B5EF4-FFF2-40B4-BE49-F238E27FC236}">
                <a16:creationId xmlns:a16="http://schemas.microsoft.com/office/drawing/2014/main" id="{748295B2-1215-0412-E0C5-F2136FB7DC65}"/>
              </a:ext>
            </a:extLst>
          </p:cNvPr>
          <p:cNvSpPr/>
          <p:nvPr/>
        </p:nvSpPr>
        <p:spPr>
          <a:xfrm>
            <a:off x="255966" y="310997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ền 3">
            <a:extLst>
              <a:ext uri="{FF2B5EF4-FFF2-40B4-BE49-F238E27FC236}">
                <a16:creationId xmlns:a16="http://schemas.microsoft.com/office/drawing/2014/main" id="{F13346F8-B964-3F76-546D-F1907B220896}"/>
              </a:ext>
            </a:extLst>
          </p:cNvPr>
          <p:cNvSpPr/>
          <p:nvPr/>
        </p:nvSpPr>
        <p:spPr>
          <a:xfrm>
            <a:off x="255966" y="1345886"/>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nền x">
            <a:extLst>
              <a:ext uri="{FF2B5EF4-FFF2-40B4-BE49-F238E27FC236}">
                <a16:creationId xmlns:a16="http://schemas.microsoft.com/office/drawing/2014/main" id="{D975A621-48C2-4308-3CC6-1A8B28727334}"/>
              </a:ext>
            </a:extLst>
          </p:cNvPr>
          <p:cNvSpPr/>
          <p:nvPr/>
        </p:nvSpPr>
        <p:spPr>
          <a:xfrm>
            <a:off x="283288" y="6506647"/>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nền y2">
            <a:extLst>
              <a:ext uri="{FF2B5EF4-FFF2-40B4-BE49-F238E27FC236}">
                <a16:creationId xmlns:a16="http://schemas.microsoft.com/office/drawing/2014/main" id="{E0154019-8638-1CB1-663B-BCB928A20EF7}"/>
              </a:ext>
            </a:extLst>
          </p:cNvPr>
          <p:cNvSpPr/>
          <p:nvPr/>
        </p:nvSpPr>
        <p:spPr>
          <a:xfrm>
            <a:off x="3585423" y="306261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nền *">
            <a:extLst>
              <a:ext uri="{FF2B5EF4-FFF2-40B4-BE49-F238E27FC236}">
                <a16:creationId xmlns:a16="http://schemas.microsoft.com/office/drawing/2014/main" id="{87B7668F-4144-7A86-8F23-D03F8945FC77}"/>
              </a:ext>
            </a:extLst>
          </p:cNvPr>
          <p:cNvSpPr/>
          <p:nvPr/>
        </p:nvSpPr>
        <p:spPr>
          <a:xfrm>
            <a:off x="7012644" y="445592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nền x2">
            <a:extLst>
              <a:ext uri="{FF2B5EF4-FFF2-40B4-BE49-F238E27FC236}">
                <a16:creationId xmlns:a16="http://schemas.microsoft.com/office/drawing/2014/main" id="{062B6747-3445-635F-7BDB-E3FA6807C53C}"/>
              </a:ext>
            </a:extLst>
          </p:cNvPr>
          <p:cNvSpPr/>
          <p:nvPr/>
        </p:nvSpPr>
        <p:spPr>
          <a:xfrm>
            <a:off x="5623750" y="650181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nền +">
            <a:extLst>
              <a:ext uri="{FF2B5EF4-FFF2-40B4-BE49-F238E27FC236}">
                <a16:creationId xmlns:a16="http://schemas.microsoft.com/office/drawing/2014/main" id="{C19B5622-5A1B-81D7-A955-02512D483A60}"/>
              </a:ext>
            </a:extLst>
          </p:cNvPr>
          <p:cNvSpPr/>
          <p:nvPr/>
        </p:nvSpPr>
        <p:spPr>
          <a:xfrm>
            <a:off x="13671242" y="2256955"/>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y - y2">
            <a:extLst>
              <a:ext uri="{FF2B5EF4-FFF2-40B4-BE49-F238E27FC236}">
                <a16:creationId xmlns:a16="http://schemas.microsoft.com/office/drawing/2014/main" id="{9381CDF6-C0F6-50CD-2F4E-5BB7C2CC2BBF}"/>
              </a:ext>
            </a:extLst>
          </p:cNvPr>
          <p:cNvCxnSpPr>
            <a:cxnSpLocks/>
            <a:stCxn id="12" idx="6"/>
            <a:endCxn id="63" idx="2"/>
          </p:cNvCxnSpPr>
          <p:nvPr/>
        </p:nvCxnSpPr>
        <p:spPr>
          <a:xfrm flipV="1">
            <a:off x="1557170" y="3713123"/>
            <a:ext cx="2014718" cy="3442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 - +">
            <a:extLst>
              <a:ext uri="{FF2B5EF4-FFF2-40B4-BE49-F238E27FC236}">
                <a16:creationId xmlns:a16="http://schemas.microsoft.com/office/drawing/2014/main" id="{74405122-E25F-998E-73C8-BA37D59453F5}"/>
              </a:ext>
            </a:extLst>
          </p:cNvPr>
          <p:cNvCxnSpPr>
            <a:cxnSpLocks/>
            <a:stCxn id="39" idx="6"/>
          </p:cNvCxnSpPr>
          <p:nvPr/>
        </p:nvCxnSpPr>
        <p:spPr>
          <a:xfrm flipV="1">
            <a:off x="8313610" y="3306331"/>
            <a:ext cx="5412322" cy="1801305"/>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3 - +">
            <a:extLst>
              <a:ext uri="{FF2B5EF4-FFF2-40B4-BE49-F238E27FC236}">
                <a16:creationId xmlns:a16="http://schemas.microsoft.com/office/drawing/2014/main" id="{472C1F40-A95E-BC70-112C-736F4504DC58}"/>
              </a:ext>
            </a:extLst>
          </p:cNvPr>
          <p:cNvCxnSpPr>
            <a:cxnSpLocks/>
            <a:stCxn id="16" idx="6"/>
            <a:endCxn id="42" idx="1"/>
          </p:cNvCxnSpPr>
          <p:nvPr/>
        </p:nvCxnSpPr>
        <p:spPr>
          <a:xfrm>
            <a:off x="1542129" y="2007494"/>
            <a:ext cx="12319836" cy="45226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x - x2">
            <a:extLst>
              <a:ext uri="{FF2B5EF4-FFF2-40B4-BE49-F238E27FC236}">
                <a16:creationId xmlns:a16="http://schemas.microsoft.com/office/drawing/2014/main" id="{9D3D56F4-5F42-CBFF-ADBB-B907B85DE6EB}"/>
              </a:ext>
            </a:extLst>
          </p:cNvPr>
          <p:cNvCxnSpPr>
            <a:cxnSpLocks/>
            <a:stCxn id="7" idx="6"/>
            <a:endCxn id="59" idx="2"/>
          </p:cNvCxnSpPr>
          <p:nvPr/>
        </p:nvCxnSpPr>
        <p:spPr>
          <a:xfrm>
            <a:off x="1584299" y="7144496"/>
            <a:ext cx="4044019"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y - *">
            <a:extLst>
              <a:ext uri="{FF2B5EF4-FFF2-40B4-BE49-F238E27FC236}">
                <a16:creationId xmlns:a16="http://schemas.microsoft.com/office/drawing/2014/main" id="{9475256C-CC6F-2838-A001-37AE8F81E441}"/>
              </a:ext>
            </a:extLst>
          </p:cNvPr>
          <p:cNvCxnSpPr>
            <a:cxnSpLocks/>
            <a:stCxn id="12" idx="5"/>
          </p:cNvCxnSpPr>
          <p:nvPr/>
        </p:nvCxnSpPr>
        <p:spPr>
          <a:xfrm>
            <a:off x="1366641" y="4207528"/>
            <a:ext cx="5681618" cy="57182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x - *">
            <a:extLst>
              <a:ext uri="{FF2B5EF4-FFF2-40B4-BE49-F238E27FC236}">
                <a16:creationId xmlns:a16="http://schemas.microsoft.com/office/drawing/2014/main" id="{3FDE46AA-E4E8-06A5-F139-9A2A7C916263}"/>
              </a:ext>
            </a:extLst>
          </p:cNvPr>
          <p:cNvCxnSpPr>
            <a:cxnSpLocks/>
            <a:stCxn id="7" idx="7"/>
          </p:cNvCxnSpPr>
          <p:nvPr/>
        </p:nvCxnSpPr>
        <p:spPr>
          <a:xfrm flipV="1">
            <a:off x="1393770" y="5386770"/>
            <a:ext cx="5618829" cy="129775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x2 - +">
            <a:extLst>
              <a:ext uri="{FF2B5EF4-FFF2-40B4-BE49-F238E27FC236}">
                <a16:creationId xmlns:a16="http://schemas.microsoft.com/office/drawing/2014/main" id="{32F75010-A979-19D2-9CFA-E579715A7BDC}"/>
              </a:ext>
            </a:extLst>
          </p:cNvPr>
          <p:cNvCxnSpPr>
            <a:cxnSpLocks/>
          </p:cNvCxnSpPr>
          <p:nvPr/>
        </p:nvCxnSpPr>
        <p:spPr>
          <a:xfrm flipV="1">
            <a:off x="6999065" y="3617449"/>
            <a:ext cx="7181797" cy="3519447"/>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y2 - +">
            <a:extLst>
              <a:ext uri="{FF2B5EF4-FFF2-40B4-BE49-F238E27FC236}">
                <a16:creationId xmlns:a16="http://schemas.microsoft.com/office/drawing/2014/main" id="{58435BE5-0555-644F-4548-EE3E5993A8F4}"/>
              </a:ext>
            </a:extLst>
          </p:cNvPr>
          <p:cNvCxnSpPr>
            <a:cxnSpLocks/>
            <a:stCxn id="63" idx="6"/>
            <a:endCxn id="42" idx="2"/>
          </p:cNvCxnSpPr>
          <p:nvPr/>
        </p:nvCxnSpPr>
        <p:spPr>
          <a:xfrm flipV="1">
            <a:off x="4872898" y="2919732"/>
            <a:ext cx="8798538" cy="79339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 f">
            <a:extLst>
              <a:ext uri="{FF2B5EF4-FFF2-40B4-BE49-F238E27FC236}">
                <a16:creationId xmlns:a16="http://schemas.microsoft.com/office/drawing/2014/main" id="{5B56A970-5800-541F-C6D2-BD9EBA86A3F7}"/>
              </a:ext>
            </a:extLst>
          </p:cNvPr>
          <p:cNvCxnSpPr>
            <a:cxnSpLocks/>
            <a:stCxn id="42" idx="6"/>
          </p:cNvCxnSpPr>
          <p:nvPr/>
        </p:nvCxnSpPr>
        <p:spPr>
          <a:xfrm>
            <a:off x="14972446" y="2919732"/>
            <a:ext cx="1771848"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đường chạy y y2">
            <a:extLst>
              <a:ext uri="{FF2B5EF4-FFF2-40B4-BE49-F238E27FC236}">
                <a16:creationId xmlns:a16="http://schemas.microsoft.com/office/drawing/2014/main" id="{075CAB6B-ACBC-8446-87CE-87537C99A56F}"/>
              </a:ext>
            </a:extLst>
          </p:cNvPr>
          <p:cNvCxnSpPr>
            <a:cxnSpLocks/>
          </p:cNvCxnSpPr>
          <p:nvPr/>
        </p:nvCxnSpPr>
        <p:spPr>
          <a:xfrm flipV="1">
            <a:off x="1584298" y="3713123"/>
            <a:ext cx="1987590" cy="37234"/>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đường chạy y *">
            <a:extLst>
              <a:ext uri="{FF2B5EF4-FFF2-40B4-BE49-F238E27FC236}">
                <a16:creationId xmlns:a16="http://schemas.microsoft.com/office/drawing/2014/main" id="{68AB4491-B12E-965E-8FE4-5E6912EA166F}"/>
              </a:ext>
            </a:extLst>
          </p:cNvPr>
          <p:cNvCxnSpPr>
            <a:cxnSpLocks/>
            <a:stCxn id="12" idx="5"/>
          </p:cNvCxnSpPr>
          <p:nvPr/>
        </p:nvCxnSpPr>
        <p:spPr>
          <a:xfrm>
            <a:off x="1366641" y="4207528"/>
            <a:ext cx="5715696" cy="60281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đường chạy 3 +">
            <a:extLst>
              <a:ext uri="{FF2B5EF4-FFF2-40B4-BE49-F238E27FC236}">
                <a16:creationId xmlns:a16="http://schemas.microsoft.com/office/drawing/2014/main" id="{2BFF9D5A-841F-5C20-754F-246F93CBB3BC}"/>
              </a:ext>
            </a:extLst>
          </p:cNvPr>
          <p:cNvCxnSpPr>
            <a:cxnSpLocks/>
            <a:stCxn id="16" idx="6"/>
            <a:endCxn id="42" idx="1"/>
          </p:cNvCxnSpPr>
          <p:nvPr/>
        </p:nvCxnSpPr>
        <p:spPr>
          <a:xfrm>
            <a:off x="1542129" y="2007494"/>
            <a:ext cx="12319836" cy="452262"/>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đường chạy y2 +">
            <a:extLst>
              <a:ext uri="{FF2B5EF4-FFF2-40B4-BE49-F238E27FC236}">
                <a16:creationId xmlns:a16="http://schemas.microsoft.com/office/drawing/2014/main" id="{300B0ED1-2BB4-2137-219C-8B993C47AA68}"/>
              </a:ext>
            </a:extLst>
          </p:cNvPr>
          <p:cNvCxnSpPr>
            <a:cxnSpLocks/>
            <a:stCxn id="63" idx="6"/>
            <a:endCxn id="29" idx="2"/>
          </p:cNvCxnSpPr>
          <p:nvPr/>
        </p:nvCxnSpPr>
        <p:spPr>
          <a:xfrm flipV="1">
            <a:off x="4872898" y="2907460"/>
            <a:ext cx="8798344" cy="80566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đường chạy x *">
            <a:extLst>
              <a:ext uri="{FF2B5EF4-FFF2-40B4-BE49-F238E27FC236}">
                <a16:creationId xmlns:a16="http://schemas.microsoft.com/office/drawing/2014/main" id="{0FC8B680-A0F1-7A1C-5057-90FCE0BDBE51}"/>
              </a:ext>
            </a:extLst>
          </p:cNvPr>
          <p:cNvCxnSpPr>
            <a:cxnSpLocks/>
          </p:cNvCxnSpPr>
          <p:nvPr/>
        </p:nvCxnSpPr>
        <p:spPr>
          <a:xfrm flipV="1">
            <a:off x="1350010" y="5386770"/>
            <a:ext cx="5662589" cy="129775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đường chạy * +">
            <a:extLst>
              <a:ext uri="{FF2B5EF4-FFF2-40B4-BE49-F238E27FC236}">
                <a16:creationId xmlns:a16="http://schemas.microsoft.com/office/drawing/2014/main" id="{3A2AF74A-6821-F434-9C24-528460271C90}"/>
              </a:ext>
            </a:extLst>
          </p:cNvPr>
          <p:cNvCxnSpPr>
            <a:cxnSpLocks/>
            <a:stCxn id="39" idx="6"/>
          </p:cNvCxnSpPr>
          <p:nvPr/>
        </p:nvCxnSpPr>
        <p:spPr>
          <a:xfrm flipV="1">
            <a:off x="8313610" y="3306331"/>
            <a:ext cx="5412322" cy="1801305"/>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đường chạy x x2">
            <a:extLst>
              <a:ext uri="{FF2B5EF4-FFF2-40B4-BE49-F238E27FC236}">
                <a16:creationId xmlns:a16="http://schemas.microsoft.com/office/drawing/2014/main" id="{0B80A49C-CB0A-4312-6098-31CDDB6E4C13}"/>
              </a:ext>
            </a:extLst>
          </p:cNvPr>
          <p:cNvCxnSpPr>
            <a:cxnSpLocks/>
            <a:endCxn id="59" idx="2"/>
          </p:cNvCxnSpPr>
          <p:nvPr/>
        </p:nvCxnSpPr>
        <p:spPr>
          <a:xfrm>
            <a:off x="1584298" y="7144496"/>
            <a:ext cx="4044020"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đường chạy x2 +">
            <a:extLst>
              <a:ext uri="{FF2B5EF4-FFF2-40B4-BE49-F238E27FC236}">
                <a16:creationId xmlns:a16="http://schemas.microsoft.com/office/drawing/2014/main" id="{2129A13B-8AA1-DD65-79A0-AF116A04A167}"/>
              </a:ext>
            </a:extLst>
          </p:cNvPr>
          <p:cNvCxnSpPr>
            <a:cxnSpLocks/>
            <a:stCxn id="59" idx="6"/>
          </p:cNvCxnSpPr>
          <p:nvPr/>
        </p:nvCxnSpPr>
        <p:spPr>
          <a:xfrm flipV="1">
            <a:off x="6929328" y="3570237"/>
            <a:ext cx="7251534" cy="3574259"/>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đường chạy f">
            <a:extLst>
              <a:ext uri="{FF2B5EF4-FFF2-40B4-BE49-F238E27FC236}">
                <a16:creationId xmlns:a16="http://schemas.microsoft.com/office/drawing/2014/main" id="{AA4A35BC-7843-F322-465A-1457AF7C6EF9}"/>
              </a:ext>
            </a:extLst>
          </p:cNvPr>
          <p:cNvCxnSpPr>
            <a:cxnSpLocks/>
            <a:stCxn id="42" idx="6"/>
          </p:cNvCxnSpPr>
          <p:nvPr/>
        </p:nvCxnSpPr>
        <p:spPr>
          <a:xfrm>
            <a:off x="14972446" y="2919732"/>
            <a:ext cx="1829491"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 name="node x">
            <a:extLst>
              <a:ext uri="{FF2B5EF4-FFF2-40B4-BE49-F238E27FC236}">
                <a16:creationId xmlns:a16="http://schemas.microsoft.com/office/drawing/2014/main" id="{DC3511A0-E449-EC41-D5E5-0C3DEEE7F7D9}"/>
              </a:ext>
            </a:extLst>
          </p:cNvPr>
          <p:cNvGrpSpPr/>
          <p:nvPr/>
        </p:nvGrpSpPr>
        <p:grpSpPr>
          <a:xfrm>
            <a:off x="283289" y="6493991"/>
            <a:ext cx="1301010" cy="1301010"/>
            <a:chOff x="8493495" y="4492995"/>
            <a:chExt cx="1301010" cy="1301010"/>
          </a:xfrm>
        </p:grpSpPr>
        <p:sp>
          <p:nvSpPr>
            <p:cNvPr id="7" name="Hình Bầu dục 6">
              <a:extLst>
                <a:ext uri="{FF2B5EF4-FFF2-40B4-BE49-F238E27FC236}">
                  <a16:creationId xmlns:a16="http://schemas.microsoft.com/office/drawing/2014/main" id="{ECF5A3D2-CFE3-8AB4-EE1C-30CF6A578FCD}"/>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
              <a:extLst>
                <a:ext uri="{FF2B5EF4-FFF2-40B4-BE49-F238E27FC236}">
                  <a16:creationId xmlns:a16="http://schemas.microsoft.com/office/drawing/2014/main" id="{424855E8-EF47-9268-7BCC-A3A3D7D428ED}"/>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10" name="node y">
            <a:extLst>
              <a:ext uri="{FF2B5EF4-FFF2-40B4-BE49-F238E27FC236}">
                <a16:creationId xmlns:a16="http://schemas.microsoft.com/office/drawing/2014/main" id="{6C7FE54F-D5B0-1923-E7E9-3C3C3E28858B}"/>
              </a:ext>
            </a:extLst>
          </p:cNvPr>
          <p:cNvGrpSpPr/>
          <p:nvPr/>
        </p:nvGrpSpPr>
        <p:grpSpPr>
          <a:xfrm>
            <a:off x="256160" y="3097047"/>
            <a:ext cx="1301010" cy="1301010"/>
            <a:chOff x="8493495" y="4492995"/>
            <a:chExt cx="1301010" cy="1301010"/>
          </a:xfrm>
        </p:grpSpPr>
        <p:sp>
          <p:nvSpPr>
            <p:cNvPr id="12" name="Hình Bầu dục 11">
              <a:extLst>
                <a:ext uri="{FF2B5EF4-FFF2-40B4-BE49-F238E27FC236}">
                  <a16:creationId xmlns:a16="http://schemas.microsoft.com/office/drawing/2014/main" id="{28B87986-F7CD-CD93-62A6-62F63F9E0F9F}"/>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3">
              <a:extLst>
                <a:ext uri="{FF2B5EF4-FFF2-40B4-BE49-F238E27FC236}">
                  <a16:creationId xmlns:a16="http://schemas.microsoft.com/office/drawing/2014/main" id="{EC3B10AB-59BE-D914-46A0-8485443E623B}"/>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14" name="node 3">
            <a:extLst>
              <a:ext uri="{FF2B5EF4-FFF2-40B4-BE49-F238E27FC236}">
                <a16:creationId xmlns:a16="http://schemas.microsoft.com/office/drawing/2014/main" id="{1BF96512-C83E-D126-BC23-B1E66CB4B090}"/>
              </a:ext>
            </a:extLst>
          </p:cNvPr>
          <p:cNvGrpSpPr/>
          <p:nvPr/>
        </p:nvGrpSpPr>
        <p:grpSpPr>
          <a:xfrm>
            <a:off x="241119" y="1356989"/>
            <a:ext cx="1301010" cy="1301010"/>
            <a:chOff x="8493495" y="4492995"/>
            <a:chExt cx="1301010" cy="1301010"/>
          </a:xfrm>
        </p:grpSpPr>
        <p:sp>
          <p:nvSpPr>
            <p:cNvPr id="16" name="Hình Bầu dục 15">
              <a:extLst>
                <a:ext uri="{FF2B5EF4-FFF2-40B4-BE49-F238E27FC236}">
                  <a16:creationId xmlns:a16="http://schemas.microsoft.com/office/drawing/2014/main" id="{7BD883DF-DAA5-7F1A-CBC0-AEE2192674DB}"/>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
              <a:extLst>
                <a:ext uri="{FF2B5EF4-FFF2-40B4-BE49-F238E27FC236}">
                  <a16:creationId xmlns:a16="http://schemas.microsoft.com/office/drawing/2014/main" id="{92F1E61B-C3B1-3995-482E-361167926428}"/>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3</a:t>
              </a:r>
            </a:p>
          </p:txBody>
        </p:sp>
      </p:grpSp>
      <p:grpSp>
        <p:nvGrpSpPr>
          <p:cNvPr id="34" name="node *">
            <a:extLst>
              <a:ext uri="{FF2B5EF4-FFF2-40B4-BE49-F238E27FC236}">
                <a16:creationId xmlns:a16="http://schemas.microsoft.com/office/drawing/2014/main" id="{51A544F6-90A7-D91B-997C-5A3D20EB2ECA}"/>
              </a:ext>
            </a:extLst>
          </p:cNvPr>
          <p:cNvGrpSpPr/>
          <p:nvPr/>
        </p:nvGrpSpPr>
        <p:grpSpPr>
          <a:xfrm>
            <a:off x="7012600" y="4457131"/>
            <a:ext cx="1301010" cy="2093649"/>
            <a:chOff x="8493495" y="4492995"/>
            <a:chExt cx="1301010" cy="2093649"/>
          </a:xfrm>
        </p:grpSpPr>
        <p:sp>
          <p:nvSpPr>
            <p:cNvPr id="39" name="Hình Bầu dục 38">
              <a:extLst>
                <a:ext uri="{FF2B5EF4-FFF2-40B4-BE49-F238E27FC236}">
                  <a16:creationId xmlns:a16="http://schemas.microsoft.com/office/drawing/2014/main" id="{7207D066-46F2-EE2D-27F9-E0BD236AC979}"/>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
              <a:extLst>
                <a:ext uri="{FF2B5EF4-FFF2-40B4-BE49-F238E27FC236}">
                  <a16:creationId xmlns:a16="http://schemas.microsoft.com/office/drawing/2014/main" id="{DB8DB6C6-F290-95E6-B00A-EB11415F9827}"/>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41" name="node +">
            <a:extLst>
              <a:ext uri="{FF2B5EF4-FFF2-40B4-BE49-F238E27FC236}">
                <a16:creationId xmlns:a16="http://schemas.microsoft.com/office/drawing/2014/main" id="{0E4EC3F3-269D-57D0-96EA-888E6A78DBF8}"/>
              </a:ext>
            </a:extLst>
          </p:cNvPr>
          <p:cNvGrpSpPr/>
          <p:nvPr/>
        </p:nvGrpSpPr>
        <p:grpSpPr>
          <a:xfrm>
            <a:off x="13671436" y="2269227"/>
            <a:ext cx="1301010" cy="1301010"/>
            <a:chOff x="12636015" y="7725518"/>
            <a:chExt cx="1301010" cy="1301010"/>
          </a:xfrm>
        </p:grpSpPr>
        <p:sp>
          <p:nvSpPr>
            <p:cNvPr id="42" name="Hình Bầu dục 41">
              <a:extLst>
                <a:ext uri="{FF2B5EF4-FFF2-40B4-BE49-F238E27FC236}">
                  <a16:creationId xmlns:a16="http://schemas.microsoft.com/office/drawing/2014/main" id="{FB10D18D-7D6E-A97A-AEB9-9C456227D715}"/>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3">
              <a:extLst>
                <a:ext uri="{FF2B5EF4-FFF2-40B4-BE49-F238E27FC236}">
                  <a16:creationId xmlns:a16="http://schemas.microsoft.com/office/drawing/2014/main" id="{F761FD59-27B9-D510-4F5D-08CC0656CCFB}"/>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grpSp>
        <p:nvGrpSpPr>
          <p:cNvPr id="58" name="node x2">
            <a:extLst>
              <a:ext uri="{FF2B5EF4-FFF2-40B4-BE49-F238E27FC236}">
                <a16:creationId xmlns:a16="http://schemas.microsoft.com/office/drawing/2014/main" id="{1882DB94-0BC6-5C4C-5CD6-B90F43708507}"/>
              </a:ext>
            </a:extLst>
          </p:cNvPr>
          <p:cNvGrpSpPr/>
          <p:nvPr/>
        </p:nvGrpSpPr>
        <p:grpSpPr>
          <a:xfrm>
            <a:off x="5628318" y="6431648"/>
            <a:ext cx="1440195" cy="1363353"/>
            <a:chOff x="8493495" y="4430652"/>
            <a:chExt cx="1440195" cy="1363353"/>
          </a:xfrm>
        </p:grpSpPr>
        <p:sp>
          <p:nvSpPr>
            <p:cNvPr id="59" name="Hình Bầu dục 58">
              <a:extLst>
                <a:ext uri="{FF2B5EF4-FFF2-40B4-BE49-F238E27FC236}">
                  <a16:creationId xmlns:a16="http://schemas.microsoft.com/office/drawing/2014/main" id="{3E5C664D-2CF4-815A-C4DE-F1084EDF6791}"/>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3">
              <a:extLst>
                <a:ext uri="{FF2B5EF4-FFF2-40B4-BE49-F238E27FC236}">
                  <a16:creationId xmlns:a16="http://schemas.microsoft.com/office/drawing/2014/main" id="{7D9DE9D0-13C9-B3BD-55C9-329EB1521569}"/>
                </a:ext>
              </a:extLst>
            </p:cNvPr>
            <p:cNvSpPr txBox="1"/>
            <p:nvPr/>
          </p:nvSpPr>
          <p:spPr>
            <a:xfrm>
              <a:off x="8558702" y="4828301"/>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X</a:t>
              </a:r>
              <a:endParaRPr lang="en-US" sz="5400">
                <a:solidFill>
                  <a:srgbClr val="C29BFF"/>
                </a:solidFill>
                <a:latin typeface="HK Modular"/>
                <a:ea typeface="HK Modular"/>
                <a:cs typeface="HK Modular"/>
                <a:sym typeface="HK Modular"/>
              </a:endParaRPr>
            </a:p>
          </p:txBody>
        </p:sp>
        <p:sp>
          <p:nvSpPr>
            <p:cNvPr id="61" name="TextBox 3">
              <a:extLst>
                <a:ext uri="{FF2B5EF4-FFF2-40B4-BE49-F238E27FC236}">
                  <a16:creationId xmlns:a16="http://schemas.microsoft.com/office/drawing/2014/main" id="{0B3BBB5C-86DE-CC58-30BF-845043BE7340}"/>
                </a:ext>
              </a:extLst>
            </p:cNvPr>
            <p:cNvSpPr txBox="1"/>
            <p:nvPr/>
          </p:nvSpPr>
          <p:spPr>
            <a:xfrm>
              <a:off x="9002921" y="4430652"/>
              <a:ext cx="930769" cy="717504"/>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endParaRPr lang="en-US" sz="4400">
                <a:solidFill>
                  <a:srgbClr val="C29BFF"/>
                </a:solidFill>
                <a:latin typeface="HK Modular"/>
                <a:ea typeface="HK Modular"/>
                <a:cs typeface="HK Modular"/>
                <a:sym typeface="HK Modular"/>
              </a:endParaRPr>
            </a:p>
          </p:txBody>
        </p:sp>
      </p:grpSp>
      <p:grpSp>
        <p:nvGrpSpPr>
          <p:cNvPr id="62" name="node y2">
            <a:extLst>
              <a:ext uri="{FF2B5EF4-FFF2-40B4-BE49-F238E27FC236}">
                <a16:creationId xmlns:a16="http://schemas.microsoft.com/office/drawing/2014/main" id="{6E8E28F2-73C5-FF8F-C569-6E1AF19A2EE6}"/>
              </a:ext>
            </a:extLst>
          </p:cNvPr>
          <p:cNvGrpSpPr/>
          <p:nvPr/>
        </p:nvGrpSpPr>
        <p:grpSpPr>
          <a:xfrm>
            <a:off x="3571888" y="3028409"/>
            <a:ext cx="1445923" cy="1335219"/>
            <a:chOff x="8493495" y="4458786"/>
            <a:chExt cx="1445923" cy="1335219"/>
          </a:xfrm>
        </p:grpSpPr>
        <p:sp>
          <p:nvSpPr>
            <p:cNvPr id="63" name="Hình Bầu dục 62">
              <a:extLst>
                <a:ext uri="{FF2B5EF4-FFF2-40B4-BE49-F238E27FC236}">
                  <a16:creationId xmlns:a16="http://schemas.microsoft.com/office/drawing/2014/main" id="{330D0361-8B53-FD82-0190-CEC360813AF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3">
              <a:extLst>
                <a:ext uri="{FF2B5EF4-FFF2-40B4-BE49-F238E27FC236}">
                  <a16:creationId xmlns:a16="http://schemas.microsoft.com/office/drawing/2014/main" id="{F12F6282-68DC-FB34-37DF-99612DBAE8F5}"/>
                </a:ext>
              </a:extLst>
            </p:cNvPr>
            <p:cNvSpPr txBox="1"/>
            <p:nvPr/>
          </p:nvSpPr>
          <p:spPr>
            <a:xfrm>
              <a:off x="8543264" y="4837505"/>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Y</a:t>
              </a:r>
            </a:p>
          </p:txBody>
        </p:sp>
        <p:sp>
          <p:nvSpPr>
            <p:cNvPr id="65" name="TextBox 3">
              <a:extLst>
                <a:ext uri="{FF2B5EF4-FFF2-40B4-BE49-F238E27FC236}">
                  <a16:creationId xmlns:a16="http://schemas.microsoft.com/office/drawing/2014/main" id="{45472E92-E230-78DA-732E-78FA2CFAA0A1}"/>
                </a:ext>
              </a:extLst>
            </p:cNvPr>
            <p:cNvSpPr txBox="1"/>
            <p:nvPr/>
          </p:nvSpPr>
          <p:spPr>
            <a:xfrm>
              <a:off x="9008649" y="4458786"/>
              <a:ext cx="930769" cy="696986"/>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p>
          </p:txBody>
        </p:sp>
      </p:grpSp>
      <p:grpSp>
        <p:nvGrpSpPr>
          <p:cNvPr id="70" name="Nhóm 69">
            <a:extLst>
              <a:ext uri="{FF2B5EF4-FFF2-40B4-BE49-F238E27FC236}">
                <a16:creationId xmlns:a16="http://schemas.microsoft.com/office/drawing/2014/main" id="{4A40C5FC-4FBD-EADA-14DC-7C88734EBAFD}"/>
              </a:ext>
            </a:extLst>
          </p:cNvPr>
          <p:cNvGrpSpPr/>
          <p:nvPr/>
        </p:nvGrpSpPr>
        <p:grpSpPr>
          <a:xfrm>
            <a:off x="-54496" y="255717"/>
            <a:ext cx="8098058" cy="929695"/>
            <a:chOff x="7020921" y="3361278"/>
            <a:chExt cx="11235120" cy="834162"/>
          </a:xfrm>
        </p:grpSpPr>
        <p:sp>
          <p:nvSpPr>
            <p:cNvPr id="66" name="Hộp Văn bản 65">
              <a:extLst>
                <a:ext uri="{FF2B5EF4-FFF2-40B4-BE49-F238E27FC236}">
                  <a16:creationId xmlns:a16="http://schemas.microsoft.com/office/drawing/2014/main" id="{A86C96B6-DBEF-D63F-7A0C-406132E7DF4A}"/>
                </a:ext>
              </a:extLst>
            </p:cNvPr>
            <p:cNvSpPr txBox="1"/>
            <p:nvPr/>
          </p:nvSpPr>
          <p:spPr>
            <a:xfrm>
              <a:off x="7095990" y="3453853"/>
              <a:ext cx="11160051" cy="646331"/>
            </a:xfrm>
            <a:prstGeom prst="rect">
              <a:avLst/>
            </a:prstGeom>
            <a:noFill/>
            <a:ln w="57150">
              <a:solidFill>
                <a:srgbClr val="C29BFF"/>
              </a:solidFill>
            </a:ln>
          </p:spPr>
          <p:txBody>
            <a:bodyPr wrap="square" rtlCol="0">
              <a:spAutoFit/>
            </a:bodyPr>
            <a:lstStyle/>
            <a:p>
              <a:pPr algn="ctr"/>
              <a:r>
                <a:rPr lang="en-US" sz="3600">
                  <a:solidFill>
                    <a:srgbClr val="C29BFF"/>
                  </a:solidFill>
                  <a:latin typeface="HK Modular" panose="020B0604020202020204" charset="0"/>
                </a:rPr>
                <a:t>F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x</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 y</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+ 3</a:t>
              </a:r>
              <a:endParaRPr lang="en-US" sz="3600" baseline="30000">
                <a:solidFill>
                  <a:srgbClr val="C29BFF"/>
                </a:solidFill>
                <a:latin typeface="HK Modular" panose="020B0604020202020204" charset="0"/>
              </a:endParaRPr>
            </a:p>
          </p:txBody>
        </p:sp>
        <p:sp>
          <p:nvSpPr>
            <p:cNvPr id="67" name="Hộp Văn bản 66">
              <a:extLst>
                <a:ext uri="{FF2B5EF4-FFF2-40B4-BE49-F238E27FC236}">
                  <a16:creationId xmlns:a16="http://schemas.microsoft.com/office/drawing/2014/main" id="{4DD9D885-6F96-28D1-C6D8-B2CAB69BC738}"/>
                </a:ext>
              </a:extLst>
            </p:cNvPr>
            <p:cNvSpPr txBox="1"/>
            <p:nvPr/>
          </p:nvSpPr>
          <p:spPr>
            <a:xfrm>
              <a:off x="8969511" y="3361278"/>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8" name="Hộp Văn bản 67">
              <a:extLst>
                <a:ext uri="{FF2B5EF4-FFF2-40B4-BE49-F238E27FC236}">
                  <a16:creationId xmlns:a16="http://schemas.microsoft.com/office/drawing/2014/main" id="{FA9380D0-BE99-7500-590E-30FCDBD23BB1}"/>
                </a:ext>
              </a:extLst>
            </p:cNvPr>
            <p:cNvSpPr txBox="1"/>
            <p:nvPr/>
          </p:nvSpPr>
          <p:spPr>
            <a:xfrm>
              <a:off x="8523731" y="342599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9" name="Hộp Văn bản 68">
              <a:extLst>
                <a:ext uri="{FF2B5EF4-FFF2-40B4-BE49-F238E27FC236}">
                  <a16:creationId xmlns:a16="http://schemas.microsoft.com/office/drawing/2014/main" id="{96FCFED1-C9A4-9BD4-DE87-34E2AAE8B441}"/>
                </a:ext>
              </a:extLst>
            </p:cNvPr>
            <p:cNvSpPr txBox="1"/>
            <p:nvPr/>
          </p:nvSpPr>
          <p:spPr>
            <a:xfrm>
              <a:off x="7020921" y="341201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grpSp>
      <p:sp>
        <p:nvSpPr>
          <p:cNvPr id="81" name="Hộp Văn bản 80">
            <a:extLst>
              <a:ext uri="{FF2B5EF4-FFF2-40B4-BE49-F238E27FC236}">
                <a16:creationId xmlns:a16="http://schemas.microsoft.com/office/drawing/2014/main" id="{FE5E2899-C64D-5C24-6D9F-9C62496DE729}"/>
              </a:ext>
            </a:extLst>
          </p:cNvPr>
          <p:cNvSpPr txBox="1"/>
          <p:nvPr/>
        </p:nvSpPr>
        <p:spPr>
          <a:xfrm>
            <a:off x="16900368" y="2365734"/>
            <a:ext cx="617290" cy="1107996"/>
          </a:xfrm>
          <a:prstGeom prst="rect">
            <a:avLst/>
          </a:prstGeom>
          <a:noFill/>
        </p:spPr>
        <p:txBody>
          <a:bodyPr wrap="square" rtlCol="0">
            <a:spAutoFit/>
          </a:bodyPr>
          <a:lstStyle/>
          <a:p>
            <a:r>
              <a:rPr lang="en-US" sz="6600" b="1">
                <a:solidFill>
                  <a:schemeClr val="bg1"/>
                </a:solidFill>
                <a:latin typeface="+mj-lt"/>
                <a:cs typeface="Arial" panose="020B0604020202020204" pitchFamily="34" charset="0"/>
              </a:rPr>
              <a:t>f</a:t>
            </a:r>
          </a:p>
        </p:txBody>
      </p:sp>
      <p:grpSp>
        <p:nvGrpSpPr>
          <p:cNvPr id="98" name="hộp f">
            <a:extLst>
              <a:ext uri="{FF2B5EF4-FFF2-40B4-BE49-F238E27FC236}">
                <a16:creationId xmlns:a16="http://schemas.microsoft.com/office/drawing/2014/main" id="{6C249E1C-7808-DEEA-56CE-C52244990B8C}"/>
              </a:ext>
            </a:extLst>
          </p:cNvPr>
          <p:cNvGrpSpPr/>
          <p:nvPr/>
        </p:nvGrpSpPr>
        <p:grpSpPr>
          <a:xfrm>
            <a:off x="11779477" y="599639"/>
            <a:ext cx="4563260" cy="1120530"/>
            <a:chOff x="-302996" y="4621843"/>
            <a:chExt cx="4563260" cy="1120530"/>
          </a:xfrm>
        </p:grpSpPr>
        <p:sp>
          <p:nvSpPr>
            <p:cNvPr id="99" name="Bong bóng Lời nói: Hình chữ nhật 98">
              <a:extLst>
                <a:ext uri="{FF2B5EF4-FFF2-40B4-BE49-F238E27FC236}">
                  <a16:creationId xmlns:a16="http://schemas.microsoft.com/office/drawing/2014/main" id="{FB1856AC-2A43-898A-AAC2-62B381B60CA3}"/>
                </a:ext>
              </a:extLst>
            </p:cNvPr>
            <p:cNvSpPr/>
            <p:nvPr/>
          </p:nvSpPr>
          <p:spPr>
            <a:xfrm>
              <a:off x="-145288" y="4621843"/>
              <a:ext cx="4247844" cy="1120530"/>
            </a:xfrm>
            <a:prstGeom prst="wedgeRectCallout">
              <a:avLst>
                <a:gd name="adj1" fmla="val -4646"/>
                <a:gd name="adj2" fmla="val 107254"/>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Hộp Văn bản 99">
              <a:extLst>
                <a:ext uri="{FF2B5EF4-FFF2-40B4-BE49-F238E27FC236}">
                  <a16:creationId xmlns:a16="http://schemas.microsoft.com/office/drawing/2014/main" id="{33D7D9E7-52A1-F6DF-8901-DA9678D6EE2C}"/>
                </a:ext>
              </a:extLst>
            </p:cNvPr>
            <p:cNvSpPr txBox="1"/>
            <p:nvPr/>
          </p:nvSpPr>
          <p:spPr>
            <a:xfrm>
              <a:off x="-302996" y="4814994"/>
              <a:ext cx="4563260"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f = 4+4+4+3</a:t>
              </a:r>
            </a:p>
          </p:txBody>
        </p:sp>
      </p:grpSp>
      <p:grpSp>
        <p:nvGrpSpPr>
          <p:cNvPr id="32" name="hộp f=">
            <a:extLst>
              <a:ext uri="{FF2B5EF4-FFF2-40B4-BE49-F238E27FC236}">
                <a16:creationId xmlns:a16="http://schemas.microsoft.com/office/drawing/2014/main" id="{60DF7A09-2426-CE29-0BE9-FE9644A766CE}"/>
              </a:ext>
            </a:extLst>
          </p:cNvPr>
          <p:cNvGrpSpPr/>
          <p:nvPr/>
        </p:nvGrpSpPr>
        <p:grpSpPr>
          <a:xfrm>
            <a:off x="15123145" y="4013635"/>
            <a:ext cx="2538156" cy="1006914"/>
            <a:chOff x="1597123" y="7575731"/>
            <a:chExt cx="2538156" cy="1006914"/>
          </a:xfrm>
        </p:grpSpPr>
        <p:sp>
          <p:nvSpPr>
            <p:cNvPr id="33" name="Bong bóng Lời nói: Hình chữ nhật 32">
              <a:extLst>
                <a:ext uri="{FF2B5EF4-FFF2-40B4-BE49-F238E27FC236}">
                  <a16:creationId xmlns:a16="http://schemas.microsoft.com/office/drawing/2014/main" id="{BA15B764-B569-E471-08CF-5F28B0EEF348}"/>
                </a:ext>
              </a:extLst>
            </p:cNvPr>
            <p:cNvSpPr/>
            <p:nvPr/>
          </p:nvSpPr>
          <p:spPr>
            <a:xfrm>
              <a:off x="1597123" y="7575731"/>
              <a:ext cx="2489918" cy="1006914"/>
            </a:xfrm>
            <a:prstGeom prst="wedgeRectCallout">
              <a:avLst>
                <a:gd name="adj1" fmla="val -14105"/>
                <a:gd name="adj2" fmla="val -133970"/>
              </a:avLst>
            </a:prstGeom>
            <a:solidFill>
              <a:srgbClr val="C29B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ộp Văn bản 34">
              <a:extLst>
                <a:ext uri="{FF2B5EF4-FFF2-40B4-BE49-F238E27FC236}">
                  <a16:creationId xmlns:a16="http://schemas.microsoft.com/office/drawing/2014/main" id="{BC3C3209-1FA7-774C-2F16-022991DA5B52}"/>
                </a:ext>
              </a:extLst>
            </p:cNvPr>
            <p:cNvSpPr txBox="1"/>
            <p:nvPr/>
          </p:nvSpPr>
          <p:spPr>
            <a:xfrm>
              <a:off x="1611111" y="7667466"/>
              <a:ext cx="2524168" cy="830997"/>
            </a:xfrm>
            <a:prstGeom prst="rect">
              <a:avLst/>
            </a:prstGeom>
            <a:noFill/>
          </p:spPr>
          <p:txBody>
            <a:bodyPr wrap="square" rtlCol="0">
              <a:spAutoFit/>
            </a:bodyPr>
            <a:lstStyle/>
            <a:p>
              <a:pPr algn="ctr"/>
              <a:r>
                <a:rPr lang="en-US" sz="4800" b="1">
                  <a:solidFill>
                    <a:schemeClr val="bg1"/>
                  </a:solidFill>
                  <a:latin typeface=".VnBlack" panose="020B7200000000000000" pitchFamily="34" charset="0"/>
                </a:rPr>
                <a:t>f = 15</a:t>
              </a:r>
            </a:p>
          </p:txBody>
        </p:sp>
      </p:grpSp>
      <p:sp>
        <p:nvSpPr>
          <p:cNvPr id="11" name="Hình chữ nhật 10">
            <a:extLst>
              <a:ext uri="{FF2B5EF4-FFF2-40B4-BE49-F238E27FC236}">
                <a16:creationId xmlns:a16="http://schemas.microsoft.com/office/drawing/2014/main" id="{D97874FD-BBC9-0963-67A6-C83721C81ED2}"/>
              </a:ext>
            </a:extLst>
          </p:cNvPr>
          <p:cNvSpPr/>
          <p:nvPr/>
        </p:nvSpPr>
        <p:spPr>
          <a:xfrm>
            <a:off x="11779477" y="5913577"/>
            <a:ext cx="6508523" cy="4385693"/>
          </a:xfrm>
          <a:prstGeom prst="rect">
            <a:avLst/>
          </a:prstGeom>
          <a:noFill/>
          <a:ln w="1016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10E0EA86-C4E4-1AE7-506C-CBDBD70AC4D5}"/>
                  </a:ext>
                </a:extLst>
              </p:cNvPr>
              <p:cNvSpPr txBox="1"/>
              <p:nvPr/>
            </p:nvSpPr>
            <p:spPr>
              <a:xfrm>
                <a:off x="13671242" y="7107914"/>
                <a:ext cx="2292294" cy="1580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𝟑</m:t>
                          </m:r>
                        </m:den>
                      </m:f>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𝟎</m:t>
                      </m:r>
                    </m:oMath>
                  </m:oMathPara>
                </a14:m>
                <a:endParaRPr lang="en-US" sz="5400" b="1">
                  <a:solidFill>
                    <a:schemeClr val="bg1"/>
                  </a:solidFill>
                </a:endParaRPr>
              </a:p>
            </p:txBody>
          </p:sp>
        </mc:Choice>
        <mc:Fallback xmlns="">
          <p:sp>
            <p:nvSpPr>
              <p:cNvPr id="4" name="Hộp Văn bản 3">
                <a:extLst>
                  <a:ext uri="{FF2B5EF4-FFF2-40B4-BE49-F238E27FC236}">
                    <a16:creationId xmlns:a16="http://schemas.microsoft.com/office/drawing/2014/main" id="{10E0EA86-C4E4-1AE7-506C-CBDBD70AC4D5}"/>
                  </a:ext>
                </a:extLst>
              </p:cNvPr>
              <p:cNvSpPr txBox="1">
                <a:spLocks noRot="1" noChangeAspect="1" noMove="1" noResize="1" noEditPoints="1" noAdjustHandles="1" noChangeArrowheads="1" noChangeShapeType="1" noTextEdit="1"/>
              </p:cNvSpPr>
              <p:nvPr/>
            </p:nvSpPr>
            <p:spPr>
              <a:xfrm>
                <a:off x="13671242" y="7107914"/>
                <a:ext cx="2292294" cy="15801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3C217471-4F8A-193D-F35E-D303866B03CB}"/>
                  </a:ext>
                </a:extLst>
              </p:cNvPr>
              <p:cNvSpPr txBox="1"/>
              <p:nvPr/>
            </p:nvSpPr>
            <p:spPr>
              <a:xfrm>
                <a:off x="13533383" y="7089207"/>
                <a:ext cx="2568011" cy="1722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r>
                            <a:rPr lang="en-US" sz="5400" b="1" i="1" baseline="30000" smtClean="0">
                              <a:solidFill>
                                <a:schemeClr val="bg1"/>
                              </a:solidFill>
                              <a:latin typeface="Cambria Math" panose="02040503050406030204" pitchFamily="18" charset="0"/>
                            </a:rPr>
                            <m:t>𝟐</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𝟏</m:t>
                      </m:r>
                    </m:oMath>
                  </m:oMathPara>
                </a14:m>
                <a:endParaRPr lang="en-US" sz="5400" b="1">
                  <a:solidFill>
                    <a:schemeClr val="bg1"/>
                  </a:solidFill>
                </a:endParaRPr>
              </a:p>
            </p:txBody>
          </p:sp>
        </mc:Choice>
        <mc:Fallback xmlns="">
          <p:sp>
            <p:nvSpPr>
              <p:cNvPr id="5" name="Hộp Văn bản 4">
                <a:extLst>
                  <a:ext uri="{FF2B5EF4-FFF2-40B4-BE49-F238E27FC236}">
                    <a16:creationId xmlns:a16="http://schemas.microsoft.com/office/drawing/2014/main" id="{3C217471-4F8A-193D-F35E-D303866B03CB}"/>
                  </a:ext>
                </a:extLst>
              </p:cNvPr>
              <p:cNvSpPr txBox="1">
                <a:spLocks noRot="1" noChangeAspect="1" noMove="1" noResize="1" noEditPoints="1" noAdjustHandles="1" noChangeArrowheads="1" noChangeShapeType="1" noTextEdit="1"/>
              </p:cNvSpPr>
              <p:nvPr/>
            </p:nvSpPr>
            <p:spPr>
              <a:xfrm>
                <a:off x="13533383" y="7089207"/>
                <a:ext cx="2568011" cy="172245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39C08384-D7BB-22AF-8309-F6AF906BCF8C}"/>
                  </a:ext>
                </a:extLst>
              </p:cNvPr>
              <p:cNvSpPr txBox="1"/>
              <p:nvPr/>
            </p:nvSpPr>
            <p:spPr>
              <a:xfrm>
                <a:off x="13533383" y="7089454"/>
                <a:ext cx="2553584" cy="1580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m:t>
                          </m:r>
                          <m:r>
                            <a:rPr lang="en-US" sz="5400" b="1" i="1" baseline="30000" smtClean="0">
                              <a:solidFill>
                                <a:schemeClr val="bg1"/>
                              </a:solidFill>
                              <a:latin typeface="Cambria Math" panose="02040503050406030204" pitchFamily="18" charset="0"/>
                            </a:rPr>
                            <m:t>𝟐</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𝟏</m:t>
                      </m:r>
                    </m:oMath>
                  </m:oMathPara>
                </a14:m>
                <a:endParaRPr lang="en-US" sz="5400" b="1">
                  <a:solidFill>
                    <a:schemeClr val="bg1"/>
                  </a:solidFill>
                </a:endParaRPr>
              </a:p>
            </p:txBody>
          </p:sp>
        </mc:Choice>
        <mc:Fallback xmlns="">
          <p:sp>
            <p:nvSpPr>
              <p:cNvPr id="9" name="Hộp Văn bản 8">
                <a:extLst>
                  <a:ext uri="{FF2B5EF4-FFF2-40B4-BE49-F238E27FC236}">
                    <a16:creationId xmlns:a16="http://schemas.microsoft.com/office/drawing/2014/main" id="{39C08384-D7BB-22AF-8309-F6AF906BCF8C}"/>
                  </a:ext>
                </a:extLst>
              </p:cNvPr>
              <p:cNvSpPr txBox="1">
                <a:spLocks noRot="1" noChangeAspect="1" noMove="1" noResize="1" noEditPoints="1" noAdjustHandles="1" noChangeArrowheads="1" noChangeShapeType="1" noTextEdit="1"/>
              </p:cNvSpPr>
              <p:nvPr/>
            </p:nvSpPr>
            <p:spPr>
              <a:xfrm>
                <a:off x="13533383" y="7089454"/>
                <a:ext cx="2553584" cy="15801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Hộp Văn bản 14">
                <a:extLst>
                  <a:ext uri="{FF2B5EF4-FFF2-40B4-BE49-F238E27FC236}">
                    <a16:creationId xmlns:a16="http://schemas.microsoft.com/office/drawing/2014/main" id="{24967C0B-26BF-785D-61F2-3C03CA2C8732}"/>
                  </a:ext>
                </a:extLst>
              </p:cNvPr>
              <p:cNvSpPr txBox="1"/>
              <p:nvPr/>
            </p:nvSpPr>
            <p:spPr>
              <a:xfrm>
                <a:off x="13471667" y="7081607"/>
                <a:ext cx="2691442" cy="1722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𝒙𝒚</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𝟏</m:t>
                      </m:r>
                    </m:oMath>
                  </m:oMathPara>
                </a14:m>
                <a:endParaRPr lang="en-US" sz="5400" b="1">
                  <a:solidFill>
                    <a:schemeClr val="bg1"/>
                  </a:solidFill>
                </a:endParaRPr>
              </a:p>
            </p:txBody>
          </p:sp>
        </mc:Choice>
        <mc:Fallback xmlns="">
          <p:sp>
            <p:nvSpPr>
              <p:cNvPr id="15" name="Hộp Văn bản 14">
                <a:extLst>
                  <a:ext uri="{FF2B5EF4-FFF2-40B4-BE49-F238E27FC236}">
                    <a16:creationId xmlns:a16="http://schemas.microsoft.com/office/drawing/2014/main" id="{24967C0B-26BF-785D-61F2-3C03CA2C8732}"/>
                  </a:ext>
                </a:extLst>
              </p:cNvPr>
              <p:cNvSpPr txBox="1">
                <a:spLocks noRot="1" noChangeAspect="1" noMove="1" noResize="1" noEditPoints="1" noAdjustHandles="1" noChangeArrowheads="1" noChangeShapeType="1" noTextEdit="1"/>
              </p:cNvSpPr>
              <p:nvPr/>
            </p:nvSpPr>
            <p:spPr>
              <a:xfrm>
                <a:off x="13471667" y="7081607"/>
                <a:ext cx="2691442" cy="172245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Hộp Văn bản 16">
                <a:extLst>
                  <a:ext uri="{FF2B5EF4-FFF2-40B4-BE49-F238E27FC236}">
                    <a16:creationId xmlns:a16="http://schemas.microsoft.com/office/drawing/2014/main" id="{901BED23-57D7-B6D2-6EF4-DD79E00C577C}"/>
                  </a:ext>
                </a:extLst>
              </p:cNvPr>
              <p:cNvSpPr txBox="1"/>
              <p:nvPr/>
            </p:nvSpPr>
            <p:spPr>
              <a:xfrm>
                <a:off x="13680231" y="7107914"/>
                <a:ext cx="2584041" cy="1722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r>
                            <a:rPr lang="en-US" sz="5400" b="1" i="1" baseline="30000" smtClean="0">
                              <a:solidFill>
                                <a:schemeClr val="bg1"/>
                              </a:solidFill>
                              <a:latin typeface="Cambria Math" panose="02040503050406030204" pitchFamily="18" charset="0"/>
                            </a:rPr>
                            <m:t>𝟐</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𝟏</m:t>
                      </m:r>
                    </m:oMath>
                  </m:oMathPara>
                </a14:m>
                <a:endParaRPr lang="en-US" sz="5400" b="1">
                  <a:solidFill>
                    <a:schemeClr val="bg1"/>
                  </a:solidFill>
                </a:endParaRPr>
              </a:p>
            </p:txBody>
          </p:sp>
        </mc:Choice>
        <mc:Fallback xmlns="">
          <p:sp>
            <p:nvSpPr>
              <p:cNvPr id="17" name="Hộp Văn bản 16">
                <a:extLst>
                  <a:ext uri="{FF2B5EF4-FFF2-40B4-BE49-F238E27FC236}">
                    <a16:creationId xmlns:a16="http://schemas.microsoft.com/office/drawing/2014/main" id="{901BED23-57D7-B6D2-6EF4-DD79E00C577C}"/>
                  </a:ext>
                </a:extLst>
              </p:cNvPr>
              <p:cNvSpPr txBox="1">
                <a:spLocks noRot="1" noChangeAspect="1" noMove="1" noResize="1" noEditPoints="1" noAdjustHandles="1" noChangeArrowheads="1" noChangeShapeType="1" noTextEdit="1"/>
              </p:cNvSpPr>
              <p:nvPr/>
            </p:nvSpPr>
            <p:spPr>
              <a:xfrm>
                <a:off x="13680231" y="7107914"/>
                <a:ext cx="2584041" cy="172245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Hộp Văn bản 21">
                <a:extLst>
                  <a:ext uri="{FF2B5EF4-FFF2-40B4-BE49-F238E27FC236}">
                    <a16:creationId xmlns:a16="http://schemas.microsoft.com/office/drawing/2014/main" id="{D481D410-2C67-5D22-FF20-19E5A58BF284}"/>
                  </a:ext>
                </a:extLst>
              </p:cNvPr>
              <p:cNvSpPr txBox="1"/>
              <p:nvPr/>
            </p:nvSpPr>
            <p:spPr>
              <a:xfrm>
                <a:off x="13670385" y="7078965"/>
                <a:ext cx="2933495" cy="1580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m:t>
                          </m:r>
                          <m:r>
                            <a:rPr lang="en-US" sz="5400" b="1" i="1" baseline="30000" smtClean="0">
                              <a:solidFill>
                                <a:schemeClr val="bg1"/>
                              </a:solidFill>
                              <a:latin typeface="Cambria Math" panose="02040503050406030204" pitchFamily="18" charset="0"/>
                            </a:rPr>
                            <m:t>𝟐</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𝟐𝐱</m:t>
                      </m:r>
                    </m:oMath>
                  </m:oMathPara>
                </a14:m>
                <a:endParaRPr lang="en-US" sz="5400" b="1">
                  <a:solidFill>
                    <a:schemeClr val="bg1"/>
                  </a:solidFill>
                </a:endParaRPr>
              </a:p>
            </p:txBody>
          </p:sp>
        </mc:Choice>
        <mc:Fallback xmlns="">
          <p:sp>
            <p:nvSpPr>
              <p:cNvPr id="22" name="Hộp Văn bản 21">
                <a:extLst>
                  <a:ext uri="{FF2B5EF4-FFF2-40B4-BE49-F238E27FC236}">
                    <a16:creationId xmlns:a16="http://schemas.microsoft.com/office/drawing/2014/main" id="{D481D410-2C67-5D22-FF20-19E5A58BF284}"/>
                  </a:ext>
                </a:extLst>
              </p:cNvPr>
              <p:cNvSpPr txBox="1">
                <a:spLocks noRot="1" noChangeAspect="1" noMove="1" noResize="1" noEditPoints="1" noAdjustHandles="1" noChangeArrowheads="1" noChangeShapeType="1" noTextEdit="1"/>
              </p:cNvSpPr>
              <p:nvPr/>
            </p:nvSpPr>
            <p:spPr>
              <a:xfrm>
                <a:off x="13670385" y="7078965"/>
                <a:ext cx="2933495" cy="158011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Hộp Văn bản 22">
                <a:extLst>
                  <a:ext uri="{FF2B5EF4-FFF2-40B4-BE49-F238E27FC236}">
                    <a16:creationId xmlns:a16="http://schemas.microsoft.com/office/drawing/2014/main" id="{BFBC89E5-4C1D-22AE-2B3B-C5700DD28F71}"/>
                  </a:ext>
                </a:extLst>
              </p:cNvPr>
              <p:cNvSpPr txBox="1"/>
              <p:nvPr/>
            </p:nvSpPr>
            <p:spPr>
              <a:xfrm>
                <a:off x="13421326" y="8327276"/>
                <a:ext cx="2669000" cy="1580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𝒙𝒚</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𝐲</m:t>
                      </m:r>
                    </m:oMath>
                  </m:oMathPara>
                </a14:m>
                <a:endParaRPr lang="en-US" sz="5400" b="1">
                  <a:solidFill>
                    <a:schemeClr val="bg1"/>
                  </a:solidFill>
                </a:endParaRPr>
              </a:p>
            </p:txBody>
          </p:sp>
        </mc:Choice>
        <mc:Fallback xmlns="">
          <p:sp>
            <p:nvSpPr>
              <p:cNvPr id="23" name="Hộp Văn bản 22">
                <a:extLst>
                  <a:ext uri="{FF2B5EF4-FFF2-40B4-BE49-F238E27FC236}">
                    <a16:creationId xmlns:a16="http://schemas.microsoft.com/office/drawing/2014/main" id="{BFBC89E5-4C1D-22AE-2B3B-C5700DD28F71}"/>
                  </a:ext>
                </a:extLst>
              </p:cNvPr>
              <p:cNvSpPr txBox="1">
                <a:spLocks noRot="1" noChangeAspect="1" noMove="1" noResize="1" noEditPoints="1" noAdjustHandles="1" noChangeArrowheads="1" noChangeShapeType="1" noTextEdit="1"/>
              </p:cNvSpPr>
              <p:nvPr/>
            </p:nvSpPr>
            <p:spPr>
              <a:xfrm>
                <a:off x="13421326" y="8327276"/>
                <a:ext cx="2669000" cy="158011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Hộp Văn bản 36">
                <a:extLst>
                  <a:ext uri="{FF2B5EF4-FFF2-40B4-BE49-F238E27FC236}">
                    <a16:creationId xmlns:a16="http://schemas.microsoft.com/office/drawing/2014/main" id="{BEE3038F-BBD9-3E6D-8424-C60FD2A3AE80}"/>
                  </a:ext>
                </a:extLst>
              </p:cNvPr>
              <p:cNvSpPr txBox="1"/>
              <p:nvPr/>
            </p:nvSpPr>
            <p:spPr>
              <a:xfrm>
                <a:off x="13471667" y="6399247"/>
                <a:ext cx="2657779" cy="17224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𝒙𝒚</m:t>
                          </m:r>
                        </m:num>
                        <m:den>
                          <m:r>
                            <a:rPr lang="en-US" sz="5400" b="1" i="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den>
                      </m:f>
                      <m:r>
                        <a:rPr lang="en-US" sz="5400" b="1" i="0">
                          <a:solidFill>
                            <a:schemeClr val="bg1"/>
                          </a:solidFill>
                          <a:latin typeface="Cambria Math" panose="02040503050406030204" pitchFamily="18" charset="0"/>
                        </a:rPr>
                        <m:t>=</m:t>
                      </m:r>
                      <m:r>
                        <a:rPr lang="en-US" sz="5400" b="1" i="0" smtClean="0">
                          <a:solidFill>
                            <a:schemeClr val="bg1"/>
                          </a:solidFill>
                          <a:latin typeface="Cambria Math" panose="02040503050406030204" pitchFamily="18" charset="0"/>
                        </a:rPr>
                        <m:t>𝐱</m:t>
                      </m:r>
                    </m:oMath>
                  </m:oMathPara>
                </a14:m>
                <a:endParaRPr lang="en-US" sz="5400" b="1">
                  <a:solidFill>
                    <a:schemeClr val="bg1"/>
                  </a:solidFill>
                </a:endParaRPr>
              </a:p>
            </p:txBody>
          </p:sp>
        </mc:Choice>
        <mc:Fallback xmlns="">
          <p:sp>
            <p:nvSpPr>
              <p:cNvPr id="37" name="Hộp Văn bản 36">
                <a:extLst>
                  <a:ext uri="{FF2B5EF4-FFF2-40B4-BE49-F238E27FC236}">
                    <a16:creationId xmlns:a16="http://schemas.microsoft.com/office/drawing/2014/main" id="{BEE3038F-BBD9-3E6D-8424-C60FD2A3AE80}"/>
                  </a:ext>
                </a:extLst>
              </p:cNvPr>
              <p:cNvSpPr txBox="1">
                <a:spLocks noRot="1" noChangeAspect="1" noMove="1" noResize="1" noEditPoints="1" noAdjustHandles="1" noChangeArrowheads="1" noChangeShapeType="1" noTextEdit="1"/>
              </p:cNvSpPr>
              <p:nvPr/>
            </p:nvSpPr>
            <p:spPr>
              <a:xfrm>
                <a:off x="13471667" y="6399247"/>
                <a:ext cx="2657779" cy="1722459"/>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4192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right)">
                                      <p:cBhvr>
                                        <p:cTn id="7" dur="500"/>
                                        <p:tgtEl>
                                          <p:spTgt spid="78"/>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fade">
                                      <p:cBhvr>
                                        <p:cTn id="14" dur="500"/>
                                        <p:tgtEl>
                                          <p:spTgt spid="9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right)">
                                      <p:cBhvr>
                                        <p:cTn id="22" dur="500"/>
                                        <p:tgtEl>
                                          <p:spTgt spid="36"/>
                                        </p:tgtEl>
                                      </p:cBhvr>
                                    </p:animEffect>
                                  </p:childTnLst>
                                </p:cTn>
                              </p:par>
                              <p:par>
                                <p:cTn id="23" presetID="10" presetClass="exit" presetSubtype="0" fill="hold" nodeType="withEffect">
                                  <p:stCondLst>
                                    <p:cond delay="0"/>
                                  </p:stCondLst>
                                  <p:childTnLst>
                                    <p:animEffect transition="out" filter="fade">
                                      <p:cBhvr>
                                        <p:cTn id="24" dur="500"/>
                                        <p:tgtEl>
                                          <p:spTgt spid="32"/>
                                        </p:tgtEl>
                                      </p:cBhvr>
                                    </p:animEffect>
                                    <p:set>
                                      <p:cBhvr>
                                        <p:cTn id="25" dur="1" fill="hold">
                                          <p:stCondLst>
                                            <p:cond delay="499"/>
                                          </p:stCondLst>
                                        </p:cTn>
                                        <p:tgtEl>
                                          <p:spTgt spid="3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98"/>
                                        </p:tgtEl>
                                      </p:cBhvr>
                                    </p:animEffect>
                                    <p:set>
                                      <p:cBhvr>
                                        <p:cTn id="28" dur="1" fill="hold">
                                          <p:stCondLst>
                                            <p:cond delay="499"/>
                                          </p:stCondLst>
                                        </p:cTn>
                                        <p:tgtEl>
                                          <p:spTgt spid="98"/>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36"/>
                                        </p:tgtEl>
                                      </p:cBhvr>
                                    </p:animEffect>
                                    <p:set>
                                      <p:cBhvr>
                                        <p:cTn id="40" dur="1" fill="hold">
                                          <p:stCondLst>
                                            <p:cond delay="499"/>
                                          </p:stCondLst>
                                        </p:cTn>
                                        <p:tgtEl>
                                          <p:spTgt spid="36"/>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4"/>
                                        </p:tgtEl>
                                      </p:cBhvr>
                                    </p:animEffect>
                                    <p:set>
                                      <p:cBhvr>
                                        <p:cTn id="43" dur="1" fill="hold">
                                          <p:stCondLst>
                                            <p:cond delay="499"/>
                                          </p:stCondLst>
                                        </p:cTn>
                                        <p:tgtEl>
                                          <p:spTgt spid="2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right)">
                                      <p:cBhvr>
                                        <p:cTn id="50" dur="500"/>
                                        <p:tgtEl>
                                          <p:spTgt spid="48"/>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48"/>
                                        </p:tgtEl>
                                      </p:cBhvr>
                                    </p:animEffect>
                                    <p:set>
                                      <p:cBhvr>
                                        <p:cTn id="62" dur="1" fill="hold">
                                          <p:stCondLst>
                                            <p:cond delay="499"/>
                                          </p:stCondLst>
                                        </p:cTn>
                                        <p:tgtEl>
                                          <p:spTgt spid="48"/>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78"/>
                                        </p:tgtEl>
                                      </p:cBhvr>
                                    </p:animEffect>
                                    <p:set>
                                      <p:cBhvr>
                                        <p:cTn id="68" dur="1" fill="hold">
                                          <p:stCondLst>
                                            <p:cond delay="499"/>
                                          </p:stCondLst>
                                        </p:cTn>
                                        <p:tgtEl>
                                          <p:spTgt spid="78"/>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9"/>
                                        </p:tgtEl>
                                      </p:cBhvr>
                                    </p:animEffect>
                                    <p:set>
                                      <p:cBhvr>
                                        <p:cTn id="71" dur="1" fill="hold">
                                          <p:stCondLst>
                                            <p:cond delay="499"/>
                                          </p:stCondLst>
                                        </p:cTn>
                                        <p:tgtEl>
                                          <p:spTgt spid="29"/>
                                        </p:tgtEl>
                                        <p:attrNameLst>
                                          <p:attrName>style.visibility</p:attrName>
                                        </p:attrNameLst>
                                      </p:cBhvr>
                                      <p:to>
                                        <p:strVal val="hidden"/>
                                      </p:to>
                                    </p:set>
                                  </p:childTnLst>
                                </p:cTn>
                              </p:par>
                            </p:childTnLst>
                          </p:cTn>
                        </p:par>
                        <p:par>
                          <p:cTn id="72" fill="hold">
                            <p:stCondLst>
                              <p:cond delay="500"/>
                            </p:stCondLst>
                            <p:childTnLst>
                              <p:par>
                                <p:cTn id="73" presetID="22" presetClass="entr" presetSubtype="2" fill="hold" nodeType="afterEffect">
                                  <p:stCondLst>
                                    <p:cond delay="0"/>
                                  </p:stCondLst>
                                  <p:childTnLst>
                                    <p:set>
                                      <p:cBhvr>
                                        <p:cTn id="74" dur="1" fill="hold">
                                          <p:stCondLst>
                                            <p:cond delay="0"/>
                                          </p:stCondLst>
                                        </p:cTn>
                                        <p:tgtEl>
                                          <p:spTgt spid="92"/>
                                        </p:tgtEl>
                                        <p:attrNameLst>
                                          <p:attrName>style.visibility</p:attrName>
                                        </p:attrNameLst>
                                      </p:cBhvr>
                                      <p:to>
                                        <p:strVal val="visible"/>
                                      </p:to>
                                    </p:set>
                                    <p:animEffect transition="in" filter="wipe(right)">
                                      <p:cBhvr>
                                        <p:cTn id="75" dur="500"/>
                                        <p:tgtEl>
                                          <p:spTgt spid="92"/>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fade">
                                      <p:cBhvr>
                                        <p:cTn id="79" dur="500"/>
                                        <p:tgtEl>
                                          <p:spTgt spid="9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92"/>
                                        </p:tgtEl>
                                      </p:cBhvr>
                                    </p:animEffect>
                                    <p:set>
                                      <p:cBhvr>
                                        <p:cTn id="90" dur="1" fill="hold">
                                          <p:stCondLst>
                                            <p:cond delay="499"/>
                                          </p:stCondLst>
                                        </p:cTn>
                                        <p:tgtEl>
                                          <p:spTgt spid="92"/>
                                        </p:tgtEl>
                                        <p:attrNameLst>
                                          <p:attrName>style.visibility</p:attrName>
                                        </p:attrNameLst>
                                      </p:cBhvr>
                                      <p:to>
                                        <p:strVal val="hidden"/>
                                      </p:to>
                                    </p:set>
                                  </p:childTnLst>
                                </p:cTn>
                              </p:par>
                              <p:par>
                                <p:cTn id="91" presetID="10" presetClass="exit" presetSubtype="0" fill="hold" grpId="2" nodeType="withEffect">
                                  <p:stCondLst>
                                    <p:cond delay="0"/>
                                  </p:stCondLst>
                                  <p:childTnLst>
                                    <p:animEffect transition="out" filter="fade">
                                      <p:cBhvr>
                                        <p:cTn id="92" dur="500"/>
                                        <p:tgtEl>
                                          <p:spTgt spid="90"/>
                                        </p:tgtEl>
                                      </p:cBhvr>
                                    </p:animEffect>
                                    <p:set>
                                      <p:cBhvr>
                                        <p:cTn id="93" dur="1" fill="hold">
                                          <p:stCondLst>
                                            <p:cond delay="499"/>
                                          </p:stCondLst>
                                        </p:cTn>
                                        <p:tgtEl>
                                          <p:spTgt spid="90"/>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par>
                          <p:cTn id="97" fill="hold">
                            <p:stCondLst>
                              <p:cond delay="500"/>
                            </p:stCondLst>
                            <p:childTnLst>
                              <p:par>
                                <p:cTn id="98" presetID="22" presetClass="entr" presetSubtype="2" fill="hold" nodeType="after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wipe(right)">
                                      <p:cBhvr>
                                        <p:cTn id="100" dur="500"/>
                                        <p:tgtEl>
                                          <p:spTgt spid="78"/>
                                        </p:tgtEl>
                                      </p:cBhvr>
                                    </p:animEffect>
                                  </p:childTnLst>
                                </p:cTn>
                              </p:par>
                            </p:childTnLst>
                          </p:cTn>
                        </p:par>
                        <p:par>
                          <p:cTn id="101" fill="hold">
                            <p:stCondLst>
                              <p:cond delay="1000"/>
                            </p:stCondLst>
                            <p:childTnLst>
                              <p:par>
                                <p:cTn id="102" presetID="10" presetClass="entr" presetSubtype="0" fill="hold" grpId="2" nodeType="after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500"/>
                                        <p:tgtEl>
                                          <p:spTgt spid="29"/>
                                        </p:tgtEl>
                                      </p:cBhvr>
                                    </p:animEffect>
                                  </p:childTnLst>
                                </p:cTn>
                              </p:par>
                            </p:childTnLst>
                          </p:cTn>
                        </p:par>
                        <p:par>
                          <p:cTn id="105" fill="hold">
                            <p:stCondLst>
                              <p:cond delay="1500"/>
                            </p:stCondLst>
                            <p:childTnLst>
                              <p:par>
                                <p:cTn id="106" presetID="22" presetClass="entr" presetSubtype="2" fill="hold" nodeType="after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wipe(right)">
                                      <p:cBhvr>
                                        <p:cTn id="108" dur="500"/>
                                        <p:tgtEl>
                                          <p:spTgt spid="55"/>
                                        </p:tgtEl>
                                      </p:cBhvr>
                                    </p:animEffect>
                                  </p:childTnLst>
                                </p:cTn>
                              </p:par>
                            </p:childTnLst>
                          </p:cTn>
                        </p:par>
                        <p:par>
                          <p:cTn id="109" fill="hold">
                            <p:stCondLst>
                              <p:cond delay="2000"/>
                            </p:stCondLst>
                            <p:childTnLst>
                              <p:par>
                                <p:cTn id="110" presetID="10"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fade">
                                      <p:cBhvr>
                                        <p:cTn id="115" dur="500"/>
                                        <p:tgtEl>
                                          <p:spTgt spid="15"/>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500"/>
                                        <p:tgtEl>
                                          <p:spTgt spid="55"/>
                                        </p:tgtEl>
                                      </p:cBhvr>
                                    </p:animEffect>
                                    <p:set>
                                      <p:cBhvr>
                                        <p:cTn id="120" dur="1" fill="hold">
                                          <p:stCondLst>
                                            <p:cond delay="499"/>
                                          </p:stCondLst>
                                        </p:cTn>
                                        <p:tgtEl>
                                          <p:spTgt spid="55"/>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78"/>
                                        </p:tgtEl>
                                      </p:cBhvr>
                                    </p:animEffect>
                                    <p:set>
                                      <p:cBhvr>
                                        <p:cTn id="123" dur="1" fill="hold">
                                          <p:stCondLst>
                                            <p:cond delay="499"/>
                                          </p:stCondLst>
                                        </p:cTn>
                                        <p:tgtEl>
                                          <p:spTgt spid="78"/>
                                        </p:tgtEl>
                                        <p:attrNameLst>
                                          <p:attrName>style.visibility</p:attrName>
                                        </p:attrNameLst>
                                      </p:cBhvr>
                                      <p:to>
                                        <p:strVal val="hidden"/>
                                      </p:to>
                                    </p:set>
                                  </p:childTnLst>
                                </p:cTn>
                              </p:par>
                              <p:par>
                                <p:cTn id="124" presetID="10" presetClass="exit" presetSubtype="0" fill="hold" grpId="3" nodeType="withEffect">
                                  <p:stCondLst>
                                    <p:cond delay="0"/>
                                  </p:stCondLst>
                                  <p:childTnLst>
                                    <p:animEffect transition="out" filter="fade">
                                      <p:cBhvr>
                                        <p:cTn id="125" dur="500"/>
                                        <p:tgtEl>
                                          <p:spTgt spid="29"/>
                                        </p:tgtEl>
                                      </p:cBhvr>
                                    </p:animEffect>
                                    <p:set>
                                      <p:cBhvr>
                                        <p:cTn id="126" dur="1" fill="hold">
                                          <p:stCondLst>
                                            <p:cond delay="499"/>
                                          </p:stCondLst>
                                        </p:cTn>
                                        <p:tgtEl>
                                          <p:spTgt spid="2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5"/>
                                        </p:tgtEl>
                                      </p:cBhvr>
                                    </p:animEffect>
                                    <p:set>
                                      <p:cBhvr>
                                        <p:cTn id="129" dur="1" fill="hold">
                                          <p:stCondLst>
                                            <p:cond delay="499"/>
                                          </p:stCondLst>
                                        </p:cTn>
                                        <p:tgtEl>
                                          <p:spTgt spid="15"/>
                                        </p:tgtEl>
                                        <p:attrNameLst>
                                          <p:attrName>style.visibility</p:attrName>
                                        </p:attrNameLst>
                                      </p:cBhvr>
                                      <p:to>
                                        <p:strVal val="hidden"/>
                                      </p:to>
                                    </p:set>
                                  </p:childTnLst>
                                </p:cTn>
                              </p:par>
                            </p:childTnLst>
                          </p:cTn>
                        </p:par>
                        <p:par>
                          <p:cTn id="130" fill="hold">
                            <p:stCondLst>
                              <p:cond delay="500"/>
                            </p:stCondLst>
                            <p:childTnLst>
                              <p:par>
                                <p:cTn id="131" presetID="22" presetClass="entr" presetSubtype="2" fill="hold" nodeType="afterEffect">
                                  <p:stCondLst>
                                    <p:cond delay="0"/>
                                  </p:stCondLst>
                                  <p:childTnLst>
                                    <p:set>
                                      <p:cBhvr>
                                        <p:cTn id="132" dur="1" fill="hold">
                                          <p:stCondLst>
                                            <p:cond delay="0"/>
                                          </p:stCondLst>
                                        </p:cTn>
                                        <p:tgtEl>
                                          <p:spTgt spid="30"/>
                                        </p:tgtEl>
                                        <p:attrNameLst>
                                          <p:attrName>style.visibility</p:attrName>
                                        </p:attrNameLst>
                                      </p:cBhvr>
                                      <p:to>
                                        <p:strVal val="visible"/>
                                      </p:to>
                                    </p:set>
                                    <p:animEffect transition="in" filter="wipe(right)">
                                      <p:cBhvr>
                                        <p:cTn id="133" dur="500"/>
                                        <p:tgtEl>
                                          <p:spTgt spid="30"/>
                                        </p:tgtEl>
                                      </p:cBhvr>
                                    </p:animEffect>
                                  </p:childTnLst>
                                </p:cTn>
                              </p:par>
                              <p:par>
                                <p:cTn id="134" presetID="22" presetClass="entr" presetSubtype="2" fill="hold" nodeType="with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wipe(right)">
                                      <p:cBhvr>
                                        <p:cTn id="136" dur="500"/>
                                        <p:tgtEl>
                                          <p:spTgt spid="51"/>
                                        </p:tgtEl>
                                      </p:cBhvr>
                                    </p:animEffect>
                                  </p:childTnLst>
                                </p:cTn>
                              </p:par>
                            </p:childTnLst>
                          </p:cTn>
                        </p:par>
                        <p:par>
                          <p:cTn id="137" fill="hold">
                            <p:stCondLst>
                              <p:cond delay="1000"/>
                            </p:stCondLst>
                            <p:childTnLst>
                              <p:par>
                                <p:cTn id="138" presetID="10" presetClass="entr" presetSubtype="0" fill="hold" grpId="1" nodeType="afterEffect">
                                  <p:stCondLst>
                                    <p:cond delay="0"/>
                                  </p:stCondLst>
                                  <p:childTnLst>
                                    <p:set>
                                      <p:cBhvr>
                                        <p:cTn id="139" dur="1" fill="hold">
                                          <p:stCondLst>
                                            <p:cond delay="0"/>
                                          </p:stCondLst>
                                        </p:cTn>
                                        <p:tgtEl>
                                          <p:spTgt spid="90"/>
                                        </p:tgtEl>
                                        <p:attrNameLst>
                                          <p:attrName>style.visibility</p:attrName>
                                        </p:attrNameLst>
                                      </p:cBhvr>
                                      <p:to>
                                        <p:strVal val="visible"/>
                                      </p:to>
                                    </p:set>
                                    <p:animEffect transition="in" filter="fade">
                                      <p:cBhvr>
                                        <p:cTn id="140" dur="500"/>
                                        <p:tgtEl>
                                          <p:spTgt spid="90"/>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0"/>
                                        </p:tgtEl>
                                        <p:attrNameLst>
                                          <p:attrName>style.visibility</p:attrName>
                                        </p:attrNameLst>
                                      </p:cBhvr>
                                      <p:to>
                                        <p:strVal val="visible"/>
                                      </p:to>
                                    </p:set>
                                    <p:animEffect transition="in" filter="fade">
                                      <p:cBhvr>
                                        <p:cTn id="143" dur="500"/>
                                        <p:tgtEl>
                                          <p:spTgt spid="2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fade">
                                      <p:cBhvr>
                                        <p:cTn id="146" dur="500"/>
                                        <p:tgtEl>
                                          <p:spTgt spid="3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3"/>
                                        </p:tgtEl>
                                        <p:attrNameLst>
                                          <p:attrName>style.visibility</p:attrName>
                                        </p:attrNameLst>
                                      </p:cBhvr>
                                      <p:to>
                                        <p:strVal val="visible"/>
                                      </p:to>
                                    </p:set>
                                    <p:animEffect transition="in" filter="fade">
                                      <p:cBhvr>
                                        <p:cTn id="149" dur="500"/>
                                        <p:tgtEl>
                                          <p:spTgt spid="23"/>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30"/>
                                        </p:tgtEl>
                                      </p:cBhvr>
                                    </p:animEffect>
                                    <p:set>
                                      <p:cBhvr>
                                        <p:cTn id="154" dur="1" fill="hold">
                                          <p:stCondLst>
                                            <p:cond delay="499"/>
                                          </p:stCondLst>
                                        </p:cTn>
                                        <p:tgtEl>
                                          <p:spTgt spid="30"/>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26"/>
                                        </p:tgtEl>
                                      </p:cBhvr>
                                    </p:animEffect>
                                    <p:set>
                                      <p:cBhvr>
                                        <p:cTn id="157" dur="1" fill="hold">
                                          <p:stCondLst>
                                            <p:cond delay="499"/>
                                          </p:stCondLst>
                                        </p:cTn>
                                        <p:tgtEl>
                                          <p:spTgt spid="26"/>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51"/>
                                        </p:tgtEl>
                                      </p:cBhvr>
                                    </p:animEffect>
                                    <p:set>
                                      <p:cBhvr>
                                        <p:cTn id="160" dur="1" fill="hold">
                                          <p:stCondLst>
                                            <p:cond delay="499"/>
                                          </p:stCondLst>
                                        </p:cTn>
                                        <p:tgtEl>
                                          <p:spTgt spid="51"/>
                                        </p:tgtEl>
                                        <p:attrNameLst>
                                          <p:attrName>style.visibility</p:attrName>
                                        </p:attrNameLst>
                                      </p:cBhvr>
                                      <p:to>
                                        <p:strVal val="hidden"/>
                                      </p:to>
                                    </p:set>
                                  </p:childTnLst>
                                </p:cTn>
                              </p:par>
                              <p:par>
                                <p:cTn id="161" presetID="10" presetClass="exit" presetSubtype="0" fill="hold" grpId="3" nodeType="withEffect">
                                  <p:stCondLst>
                                    <p:cond delay="0"/>
                                  </p:stCondLst>
                                  <p:childTnLst>
                                    <p:animEffect transition="out" filter="fade">
                                      <p:cBhvr>
                                        <p:cTn id="162" dur="500"/>
                                        <p:tgtEl>
                                          <p:spTgt spid="90"/>
                                        </p:tgtEl>
                                      </p:cBhvr>
                                    </p:animEffect>
                                    <p:set>
                                      <p:cBhvr>
                                        <p:cTn id="163" dur="1" fill="hold">
                                          <p:stCondLst>
                                            <p:cond delay="499"/>
                                          </p:stCondLst>
                                        </p:cTn>
                                        <p:tgtEl>
                                          <p:spTgt spid="90"/>
                                        </p:tgtEl>
                                        <p:attrNameLst>
                                          <p:attrName>style.visibility</p:attrName>
                                        </p:attrNameLst>
                                      </p:cBhvr>
                                      <p:to>
                                        <p:strVal val="hidden"/>
                                      </p:to>
                                    </p:set>
                                  </p:childTnLst>
                                </p:cTn>
                              </p:par>
                              <p:par>
                                <p:cTn id="164" presetID="10" presetClass="exit" presetSubtype="0" fill="hold" grpId="2" nodeType="withEffect">
                                  <p:stCondLst>
                                    <p:cond delay="0"/>
                                  </p:stCondLst>
                                  <p:childTnLst>
                                    <p:animEffect transition="out" filter="fade">
                                      <p:cBhvr>
                                        <p:cTn id="165" dur="500"/>
                                        <p:tgtEl>
                                          <p:spTgt spid="20"/>
                                        </p:tgtEl>
                                      </p:cBhvr>
                                    </p:animEffect>
                                    <p:set>
                                      <p:cBhvr>
                                        <p:cTn id="166" dur="1" fill="hold">
                                          <p:stCondLst>
                                            <p:cond delay="499"/>
                                          </p:stCondLst>
                                        </p:cTn>
                                        <p:tgtEl>
                                          <p:spTgt spid="20"/>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37"/>
                                        </p:tgtEl>
                                      </p:cBhvr>
                                    </p:animEffect>
                                    <p:set>
                                      <p:cBhvr>
                                        <p:cTn id="169" dur="1" fill="hold">
                                          <p:stCondLst>
                                            <p:cond delay="499"/>
                                          </p:stCondLst>
                                        </p:cTn>
                                        <p:tgtEl>
                                          <p:spTgt spid="3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23"/>
                                        </p:tgtEl>
                                      </p:cBhvr>
                                    </p:animEffect>
                                    <p:set>
                                      <p:cBhvr>
                                        <p:cTn id="172" dur="1" fill="hold">
                                          <p:stCondLst>
                                            <p:cond delay="499"/>
                                          </p:stCondLst>
                                        </p:cTn>
                                        <p:tgtEl>
                                          <p:spTgt spid="23"/>
                                        </p:tgtEl>
                                        <p:attrNameLst>
                                          <p:attrName>style.visibility</p:attrName>
                                        </p:attrNameLst>
                                      </p:cBhvr>
                                      <p:to>
                                        <p:strVal val="hidden"/>
                                      </p:to>
                                    </p:set>
                                  </p:childTnLst>
                                </p:cTn>
                              </p:par>
                            </p:childTnLst>
                          </p:cTn>
                        </p:par>
                        <p:par>
                          <p:cTn id="173" fill="hold">
                            <p:stCondLst>
                              <p:cond delay="500"/>
                            </p:stCondLst>
                            <p:childTnLst>
                              <p:par>
                                <p:cTn id="174" presetID="22" presetClass="entr" presetSubtype="2" fill="hold" nodeType="afterEffect">
                                  <p:stCondLst>
                                    <p:cond delay="0"/>
                                  </p:stCondLst>
                                  <p:childTnLst>
                                    <p:set>
                                      <p:cBhvr>
                                        <p:cTn id="175" dur="1" fill="hold">
                                          <p:stCondLst>
                                            <p:cond delay="0"/>
                                          </p:stCondLst>
                                        </p:cTn>
                                        <p:tgtEl>
                                          <p:spTgt spid="78"/>
                                        </p:tgtEl>
                                        <p:attrNameLst>
                                          <p:attrName>style.visibility</p:attrName>
                                        </p:attrNameLst>
                                      </p:cBhvr>
                                      <p:to>
                                        <p:strVal val="visible"/>
                                      </p:to>
                                    </p:set>
                                    <p:animEffect transition="in" filter="wipe(right)">
                                      <p:cBhvr>
                                        <p:cTn id="176" dur="500"/>
                                        <p:tgtEl>
                                          <p:spTgt spid="78"/>
                                        </p:tgtEl>
                                      </p:cBhvr>
                                    </p:animEffect>
                                  </p:childTnLst>
                                </p:cTn>
                              </p:par>
                            </p:childTnLst>
                          </p:cTn>
                        </p:par>
                        <p:par>
                          <p:cTn id="177" fill="hold">
                            <p:stCondLst>
                              <p:cond delay="1000"/>
                            </p:stCondLst>
                            <p:childTnLst>
                              <p:par>
                                <p:cTn id="178" presetID="10" presetClass="entr" presetSubtype="0" fill="hold" grpId="4" nodeType="afterEffect">
                                  <p:stCondLst>
                                    <p:cond delay="0"/>
                                  </p:stCondLst>
                                  <p:childTnLst>
                                    <p:set>
                                      <p:cBhvr>
                                        <p:cTn id="179" dur="1" fill="hold">
                                          <p:stCondLst>
                                            <p:cond delay="0"/>
                                          </p:stCondLst>
                                        </p:cTn>
                                        <p:tgtEl>
                                          <p:spTgt spid="29"/>
                                        </p:tgtEl>
                                        <p:attrNameLst>
                                          <p:attrName>style.visibility</p:attrName>
                                        </p:attrNameLst>
                                      </p:cBhvr>
                                      <p:to>
                                        <p:strVal val="visible"/>
                                      </p:to>
                                    </p:set>
                                    <p:animEffect transition="in" filter="fade">
                                      <p:cBhvr>
                                        <p:cTn id="180" dur="500"/>
                                        <p:tgtEl>
                                          <p:spTgt spid="29"/>
                                        </p:tgtEl>
                                      </p:cBhvr>
                                    </p:animEffect>
                                  </p:childTnLst>
                                </p:cTn>
                              </p:par>
                            </p:childTnLst>
                          </p:cTn>
                        </p:par>
                        <p:par>
                          <p:cTn id="181" fill="hold">
                            <p:stCondLst>
                              <p:cond delay="1500"/>
                            </p:stCondLst>
                            <p:childTnLst>
                              <p:par>
                                <p:cTn id="182" presetID="22" presetClass="entr" presetSubtype="2" fill="hold" nodeType="afterEffect">
                                  <p:stCondLst>
                                    <p:cond delay="0"/>
                                  </p:stCondLst>
                                  <p:childTnLst>
                                    <p:set>
                                      <p:cBhvr>
                                        <p:cTn id="183" dur="1" fill="hold">
                                          <p:stCondLst>
                                            <p:cond delay="0"/>
                                          </p:stCondLst>
                                        </p:cTn>
                                        <p:tgtEl>
                                          <p:spTgt spid="75"/>
                                        </p:tgtEl>
                                        <p:attrNameLst>
                                          <p:attrName>style.visibility</p:attrName>
                                        </p:attrNameLst>
                                      </p:cBhvr>
                                      <p:to>
                                        <p:strVal val="visible"/>
                                      </p:to>
                                    </p:set>
                                    <p:animEffect transition="in" filter="wipe(right)">
                                      <p:cBhvr>
                                        <p:cTn id="184" dur="500"/>
                                        <p:tgtEl>
                                          <p:spTgt spid="75"/>
                                        </p:tgtEl>
                                      </p:cBhvr>
                                    </p:animEffect>
                                  </p:childTnLst>
                                </p:cTn>
                              </p:par>
                            </p:childTnLst>
                          </p:cTn>
                        </p:par>
                        <p:par>
                          <p:cTn id="185" fill="hold">
                            <p:stCondLst>
                              <p:cond delay="2000"/>
                            </p:stCondLst>
                            <p:childTnLst>
                              <p:par>
                                <p:cTn id="186" presetID="10" presetClass="entr" presetSubtype="0" fill="hold" grpId="0" nodeType="afterEffect">
                                  <p:stCondLst>
                                    <p:cond delay="0"/>
                                  </p:stCondLst>
                                  <p:childTnLst>
                                    <p:set>
                                      <p:cBhvr>
                                        <p:cTn id="187" dur="1" fill="hold">
                                          <p:stCondLst>
                                            <p:cond delay="0"/>
                                          </p:stCondLst>
                                        </p:cTn>
                                        <p:tgtEl>
                                          <p:spTgt spid="27"/>
                                        </p:tgtEl>
                                        <p:attrNameLst>
                                          <p:attrName>style.visibility</p:attrName>
                                        </p:attrNameLst>
                                      </p:cBhvr>
                                      <p:to>
                                        <p:strVal val="visible"/>
                                      </p:to>
                                    </p:set>
                                    <p:animEffect transition="in" filter="fade">
                                      <p:cBhvr>
                                        <p:cTn id="188" dur="500"/>
                                        <p:tgtEl>
                                          <p:spTgt spid="27"/>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9"/>
                                        </p:tgtEl>
                                        <p:attrNameLst>
                                          <p:attrName>style.visibility</p:attrName>
                                        </p:attrNameLst>
                                      </p:cBhvr>
                                      <p:to>
                                        <p:strVal val="visible"/>
                                      </p:to>
                                    </p:set>
                                    <p:animEffect transition="in" filter="fade">
                                      <p:cBhvr>
                                        <p:cTn id="191" dur="500"/>
                                        <p:tgtEl>
                                          <p:spTgt spid="9"/>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xit" presetSubtype="0" fill="hold" nodeType="clickEffect">
                                  <p:stCondLst>
                                    <p:cond delay="0"/>
                                  </p:stCondLst>
                                  <p:childTnLst>
                                    <p:animEffect transition="out" filter="fade">
                                      <p:cBhvr>
                                        <p:cTn id="195" dur="500"/>
                                        <p:tgtEl>
                                          <p:spTgt spid="75"/>
                                        </p:tgtEl>
                                      </p:cBhvr>
                                    </p:animEffect>
                                    <p:set>
                                      <p:cBhvr>
                                        <p:cTn id="196" dur="1" fill="hold">
                                          <p:stCondLst>
                                            <p:cond delay="499"/>
                                          </p:stCondLst>
                                        </p:cTn>
                                        <p:tgtEl>
                                          <p:spTgt spid="75"/>
                                        </p:tgtEl>
                                        <p:attrNameLst>
                                          <p:attrName>style.visibility</p:attrName>
                                        </p:attrNameLst>
                                      </p:cBhvr>
                                      <p:to>
                                        <p:strVal val="hidden"/>
                                      </p:to>
                                    </p:set>
                                  </p:childTnLst>
                                </p:cTn>
                              </p:par>
                              <p:par>
                                <p:cTn id="197" presetID="10" presetClass="exit" presetSubtype="0" fill="hold" grpId="1" nodeType="withEffect">
                                  <p:stCondLst>
                                    <p:cond delay="0"/>
                                  </p:stCondLst>
                                  <p:childTnLst>
                                    <p:animEffect transition="out" filter="fade">
                                      <p:cBhvr>
                                        <p:cTn id="198" dur="500"/>
                                        <p:tgtEl>
                                          <p:spTgt spid="9"/>
                                        </p:tgtEl>
                                      </p:cBhvr>
                                    </p:animEffect>
                                    <p:set>
                                      <p:cBhvr>
                                        <p:cTn id="199" dur="1" fill="hold">
                                          <p:stCondLst>
                                            <p:cond delay="499"/>
                                          </p:stCondLst>
                                        </p:cTn>
                                        <p:tgtEl>
                                          <p:spTgt spid="9"/>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78"/>
                                        </p:tgtEl>
                                      </p:cBhvr>
                                    </p:animEffect>
                                    <p:set>
                                      <p:cBhvr>
                                        <p:cTn id="202" dur="1" fill="hold">
                                          <p:stCondLst>
                                            <p:cond delay="499"/>
                                          </p:stCondLst>
                                        </p:cTn>
                                        <p:tgtEl>
                                          <p:spTgt spid="78"/>
                                        </p:tgtEl>
                                        <p:attrNameLst>
                                          <p:attrName>style.visibility</p:attrName>
                                        </p:attrNameLst>
                                      </p:cBhvr>
                                      <p:to>
                                        <p:strVal val="hidden"/>
                                      </p:to>
                                    </p:set>
                                  </p:childTnLst>
                                </p:cTn>
                              </p:par>
                              <p:par>
                                <p:cTn id="203" presetID="10" presetClass="exit" presetSubtype="0" fill="hold" grpId="5" nodeType="withEffect">
                                  <p:stCondLst>
                                    <p:cond delay="0"/>
                                  </p:stCondLst>
                                  <p:childTnLst>
                                    <p:animEffect transition="out" filter="fade">
                                      <p:cBhvr>
                                        <p:cTn id="204" dur="500"/>
                                        <p:tgtEl>
                                          <p:spTgt spid="29"/>
                                        </p:tgtEl>
                                      </p:cBhvr>
                                    </p:animEffect>
                                    <p:set>
                                      <p:cBhvr>
                                        <p:cTn id="205" dur="1" fill="hold">
                                          <p:stCondLst>
                                            <p:cond delay="499"/>
                                          </p:stCondLst>
                                        </p:cTn>
                                        <p:tgtEl>
                                          <p:spTgt spid="29"/>
                                        </p:tgtEl>
                                        <p:attrNameLst>
                                          <p:attrName>style.visibility</p:attrName>
                                        </p:attrNameLst>
                                      </p:cBhvr>
                                      <p:to>
                                        <p:strVal val="hidden"/>
                                      </p:to>
                                    </p:set>
                                  </p:childTnLst>
                                </p:cTn>
                              </p:par>
                            </p:childTnLst>
                          </p:cTn>
                        </p:par>
                        <p:par>
                          <p:cTn id="206" fill="hold">
                            <p:stCondLst>
                              <p:cond delay="500"/>
                            </p:stCondLst>
                            <p:childTnLst>
                              <p:par>
                                <p:cTn id="207" presetID="22" presetClass="entr" presetSubtype="2" fill="hold" nodeType="afterEffect">
                                  <p:stCondLst>
                                    <p:cond delay="0"/>
                                  </p:stCondLst>
                                  <p:childTnLst>
                                    <p:set>
                                      <p:cBhvr>
                                        <p:cTn id="208" dur="1" fill="hold">
                                          <p:stCondLst>
                                            <p:cond delay="0"/>
                                          </p:stCondLst>
                                        </p:cTn>
                                        <p:tgtEl>
                                          <p:spTgt spid="72"/>
                                        </p:tgtEl>
                                        <p:attrNameLst>
                                          <p:attrName>style.visibility</p:attrName>
                                        </p:attrNameLst>
                                      </p:cBhvr>
                                      <p:to>
                                        <p:strVal val="visible"/>
                                      </p:to>
                                    </p:set>
                                    <p:animEffect transition="in" filter="wipe(right)">
                                      <p:cBhvr>
                                        <p:cTn id="209" dur="500"/>
                                        <p:tgtEl>
                                          <p:spTgt spid="72"/>
                                        </p:tgtEl>
                                      </p:cBhvr>
                                    </p:animEffect>
                                  </p:childTnLst>
                                </p:cTn>
                              </p:par>
                            </p:childTnLst>
                          </p:cTn>
                        </p:par>
                        <p:par>
                          <p:cTn id="210" fill="hold">
                            <p:stCondLst>
                              <p:cond delay="1000"/>
                            </p:stCondLst>
                            <p:childTnLst>
                              <p:par>
                                <p:cTn id="211" presetID="10" presetClass="entr" presetSubtype="0" fill="hold" grpId="1" nodeType="afterEffect">
                                  <p:stCondLst>
                                    <p:cond delay="0"/>
                                  </p:stCondLst>
                                  <p:childTnLst>
                                    <p:set>
                                      <p:cBhvr>
                                        <p:cTn id="212" dur="1" fill="hold">
                                          <p:stCondLst>
                                            <p:cond delay="0"/>
                                          </p:stCondLst>
                                        </p:cTn>
                                        <p:tgtEl>
                                          <p:spTgt spid="20"/>
                                        </p:tgtEl>
                                        <p:attrNameLst>
                                          <p:attrName>style.visibility</p:attrName>
                                        </p:attrNameLst>
                                      </p:cBhvr>
                                      <p:to>
                                        <p:strVal val="visible"/>
                                      </p:to>
                                    </p:set>
                                    <p:animEffect transition="in" filter="fade">
                                      <p:cBhvr>
                                        <p:cTn id="213" dur="500"/>
                                        <p:tgtEl>
                                          <p:spTgt spid="20"/>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22"/>
                                        </p:tgtEl>
                                        <p:attrNameLst>
                                          <p:attrName>style.visibility</p:attrName>
                                        </p:attrNameLst>
                                      </p:cBhvr>
                                      <p:to>
                                        <p:strVal val="visible"/>
                                      </p:to>
                                    </p:set>
                                    <p:animEffect transition="in" filter="fade">
                                      <p:cBhvr>
                                        <p:cTn id="2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0" grpId="2" animBg="1"/>
      <p:bldP spid="90" grpId="3" animBg="1"/>
      <p:bldP spid="24" grpId="0" animBg="1"/>
      <p:bldP spid="24" grpId="1" animBg="1"/>
      <p:bldP spid="20" grpId="0" animBg="1"/>
      <p:bldP spid="20" grpId="1" animBg="1"/>
      <p:bldP spid="20" grpId="2" animBg="1"/>
      <p:bldP spid="25" grpId="0" animBg="1"/>
      <p:bldP spid="25" grpId="1" animBg="1"/>
      <p:bldP spid="26" grpId="0" animBg="1"/>
      <p:bldP spid="26" grpId="1" animBg="1"/>
      <p:bldP spid="27" grpId="0" animBg="1"/>
      <p:bldP spid="29" grpId="0" animBg="1"/>
      <p:bldP spid="29" grpId="1" animBg="1"/>
      <p:bldP spid="29" grpId="2" animBg="1"/>
      <p:bldP spid="29" grpId="3" animBg="1"/>
      <p:bldP spid="29" grpId="4" animBg="1"/>
      <p:bldP spid="29" grpId="5" animBg="1"/>
      <p:bldP spid="4" grpId="0"/>
      <p:bldP spid="4" grpId="1"/>
      <p:bldP spid="5" grpId="0"/>
      <p:bldP spid="5" grpId="1"/>
      <p:bldP spid="9" grpId="0"/>
      <p:bldP spid="9" grpId="1"/>
      <p:bldP spid="15" grpId="0"/>
      <p:bldP spid="15" grpId="1"/>
      <p:bldP spid="17" grpId="0"/>
      <p:bldP spid="17" grpId="1"/>
      <p:bldP spid="22" grpId="0"/>
      <p:bldP spid="23" grpId="0"/>
      <p:bldP spid="23" grpId="1"/>
      <p:bldP spid="37" grpId="0"/>
      <p:bldP spid="3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D71CA-B831-2D62-028E-3F5514AE88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C11124-4F94-6D7B-C793-91651012E33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21" name="Freeform 21">
            <a:extLst>
              <a:ext uri="{FF2B5EF4-FFF2-40B4-BE49-F238E27FC236}">
                <a16:creationId xmlns:a16="http://schemas.microsoft.com/office/drawing/2014/main" id="{1185A8D2-64B5-F33F-401D-23C930FF2845}"/>
              </a:ext>
            </a:extLst>
          </p:cNvPr>
          <p:cNvSpPr/>
          <p:nvPr/>
        </p:nvSpPr>
        <p:spPr>
          <a:xfrm>
            <a:off x="15305506" y="-420881"/>
            <a:ext cx="8942211" cy="1300685"/>
          </a:xfrm>
          <a:custGeom>
            <a:avLst/>
            <a:gdLst/>
            <a:ahLst/>
            <a:cxnLst/>
            <a:rect l="l" t="t" r="r" b="b"/>
            <a:pathLst>
              <a:path w="8942211" h="1300685">
                <a:moveTo>
                  <a:pt x="0" y="0"/>
                </a:moveTo>
                <a:lnTo>
                  <a:pt x="8942211" y="0"/>
                </a:lnTo>
                <a:lnTo>
                  <a:pt x="8942211" y="1300685"/>
                </a:lnTo>
                <a:lnTo>
                  <a:pt x="0" y="13006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0" name="nền y">
            <a:extLst>
              <a:ext uri="{FF2B5EF4-FFF2-40B4-BE49-F238E27FC236}">
                <a16:creationId xmlns:a16="http://schemas.microsoft.com/office/drawing/2014/main" id="{EABB9CA7-4DF1-C1E7-A7AD-B2CDD1F3135E}"/>
              </a:ext>
            </a:extLst>
          </p:cNvPr>
          <p:cNvSpPr/>
          <p:nvPr/>
        </p:nvSpPr>
        <p:spPr>
          <a:xfrm>
            <a:off x="255966" y="310997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nền x">
            <a:extLst>
              <a:ext uri="{FF2B5EF4-FFF2-40B4-BE49-F238E27FC236}">
                <a16:creationId xmlns:a16="http://schemas.microsoft.com/office/drawing/2014/main" id="{C6D61B4A-E7BF-D97E-C7AD-9944B501DEBC}"/>
              </a:ext>
            </a:extLst>
          </p:cNvPr>
          <p:cNvSpPr/>
          <p:nvPr/>
        </p:nvSpPr>
        <p:spPr>
          <a:xfrm>
            <a:off x="283288" y="6506647"/>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nền y2">
            <a:extLst>
              <a:ext uri="{FF2B5EF4-FFF2-40B4-BE49-F238E27FC236}">
                <a16:creationId xmlns:a16="http://schemas.microsoft.com/office/drawing/2014/main" id="{9AC9E377-7269-9DB2-4C3B-A63B89C9499A}"/>
              </a:ext>
            </a:extLst>
          </p:cNvPr>
          <p:cNvSpPr/>
          <p:nvPr/>
        </p:nvSpPr>
        <p:spPr>
          <a:xfrm>
            <a:off x="3585423" y="306261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nền *">
            <a:extLst>
              <a:ext uri="{FF2B5EF4-FFF2-40B4-BE49-F238E27FC236}">
                <a16:creationId xmlns:a16="http://schemas.microsoft.com/office/drawing/2014/main" id="{B3EE7557-32A9-9062-8040-6BC5C4683658}"/>
              </a:ext>
            </a:extLst>
          </p:cNvPr>
          <p:cNvSpPr/>
          <p:nvPr/>
        </p:nvSpPr>
        <p:spPr>
          <a:xfrm>
            <a:off x="7012644" y="445592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nền x2">
            <a:extLst>
              <a:ext uri="{FF2B5EF4-FFF2-40B4-BE49-F238E27FC236}">
                <a16:creationId xmlns:a16="http://schemas.microsoft.com/office/drawing/2014/main" id="{550B7BA2-D29A-6D8F-29EF-ECB44FAE744E}"/>
              </a:ext>
            </a:extLst>
          </p:cNvPr>
          <p:cNvSpPr/>
          <p:nvPr/>
        </p:nvSpPr>
        <p:spPr>
          <a:xfrm>
            <a:off x="5623750" y="6501818"/>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nền +">
            <a:extLst>
              <a:ext uri="{FF2B5EF4-FFF2-40B4-BE49-F238E27FC236}">
                <a16:creationId xmlns:a16="http://schemas.microsoft.com/office/drawing/2014/main" id="{4AC4F384-D1E1-3759-6349-783798ECE0A3}"/>
              </a:ext>
            </a:extLst>
          </p:cNvPr>
          <p:cNvSpPr/>
          <p:nvPr/>
        </p:nvSpPr>
        <p:spPr>
          <a:xfrm>
            <a:off x="13671242" y="2256955"/>
            <a:ext cx="1301010" cy="1301010"/>
          </a:xfrm>
          <a:prstGeom prst="ellipse">
            <a:avLst/>
          </a:prstGeom>
          <a:solidFill>
            <a:schemeClr val="bg1"/>
          </a:solid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y - y2">
            <a:extLst>
              <a:ext uri="{FF2B5EF4-FFF2-40B4-BE49-F238E27FC236}">
                <a16:creationId xmlns:a16="http://schemas.microsoft.com/office/drawing/2014/main" id="{5FE54EAD-3EEA-C667-1839-3C2C82613E4D}"/>
              </a:ext>
            </a:extLst>
          </p:cNvPr>
          <p:cNvCxnSpPr>
            <a:cxnSpLocks/>
            <a:stCxn id="12" idx="6"/>
            <a:endCxn id="63" idx="2"/>
          </p:cNvCxnSpPr>
          <p:nvPr/>
        </p:nvCxnSpPr>
        <p:spPr>
          <a:xfrm flipV="1">
            <a:off x="1557170" y="3713123"/>
            <a:ext cx="2014718" cy="3442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 - +">
            <a:extLst>
              <a:ext uri="{FF2B5EF4-FFF2-40B4-BE49-F238E27FC236}">
                <a16:creationId xmlns:a16="http://schemas.microsoft.com/office/drawing/2014/main" id="{7EE31B4E-288D-20D1-CB62-487F97225074}"/>
              </a:ext>
            </a:extLst>
          </p:cNvPr>
          <p:cNvCxnSpPr>
            <a:cxnSpLocks/>
            <a:stCxn id="39" idx="6"/>
          </p:cNvCxnSpPr>
          <p:nvPr/>
        </p:nvCxnSpPr>
        <p:spPr>
          <a:xfrm flipV="1">
            <a:off x="8313610" y="3306331"/>
            <a:ext cx="5412322" cy="1801305"/>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3 - +">
            <a:extLst>
              <a:ext uri="{FF2B5EF4-FFF2-40B4-BE49-F238E27FC236}">
                <a16:creationId xmlns:a16="http://schemas.microsoft.com/office/drawing/2014/main" id="{A22976E7-7DA9-82F8-0389-11E3990F246A}"/>
              </a:ext>
            </a:extLst>
          </p:cNvPr>
          <p:cNvCxnSpPr>
            <a:cxnSpLocks/>
            <a:stCxn id="16" idx="6"/>
            <a:endCxn id="42" idx="1"/>
          </p:cNvCxnSpPr>
          <p:nvPr/>
        </p:nvCxnSpPr>
        <p:spPr>
          <a:xfrm>
            <a:off x="1542129" y="2007494"/>
            <a:ext cx="12319836" cy="45226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x - x2">
            <a:extLst>
              <a:ext uri="{FF2B5EF4-FFF2-40B4-BE49-F238E27FC236}">
                <a16:creationId xmlns:a16="http://schemas.microsoft.com/office/drawing/2014/main" id="{6E4BD34B-96F6-A717-157F-31868969A3F8}"/>
              </a:ext>
            </a:extLst>
          </p:cNvPr>
          <p:cNvCxnSpPr>
            <a:cxnSpLocks/>
            <a:stCxn id="7" idx="6"/>
            <a:endCxn id="59" idx="2"/>
          </p:cNvCxnSpPr>
          <p:nvPr/>
        </p:nvCxnSpPr>
        <p:spPr>
          <a:xfrm>
            <a:off x="1584299" y="7144496"/>
            <a:ext cx="4044019"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y - *">
            <a:extLst>
              <a:ext uri="{FF2B5EF4-FFF2-40B4-BE49-F238E27FC236}">
                <a16:creationId xmlns:a16="http://schemas.microsoft.com/office/drawing/2014/main" id="{A44F449E-B024-173F-3738-F275197C378C}"/>
              </a:ext>
            </a:extLst>
          </p:cNvPr>
          <p:cNvCxnSpPr>
            <a:cxnSpLocks/>
            <a:stCxn id="12" idx="5"/>
          </p:cNvCxnSpPr>
          <p:nvPr/>
        </p:nvCxnSpPr>
        <p:spPr>
          <a:xfrm>
            <a:off x="1366641" y="4207528"/>
            <a:ext cx="5681618" cy="57182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x - *">
            <a:extLst>
              <a:ext uri="{FF2B5EF4-FFF2-40B4-BE49-F238E27FC236}">
                <a16:creationId xmlns:a16="http://schemas.microsoft.com/office/drawing/2014/main" id="{2BA4F52A-227D-B613-89A1-E37CDA7ABE3B}"/>
              </a:ext>
            </a:extLst>
          </p:cNvPr>
          <p:cNvCxnSpPr>
            <a:cxnSpLocks/>
            <a:stCxn id="7" idx="7"/>
          </p:cNvCxnSpPr>
          <p:nvPr/>
        </p:nvCxnSpPr>
        <p:spPr>
          <a:xfrm flipV="1">
            <a:off x="1393770" y="5386770"/>
            <a:ext cx="5618829" cy="129775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x2 - +">
            <a:extLst>
              <a:ext uri="{FF2B5EF4-FFF2-40B4-BE49-F238E27FC236}">
                <a16:creationId xmlns:a16="http://schemas.microsoft.com/office/drawing/2014/main" id="{75F5358B-256E-21B9-3601-3EE93717CD56}"/>
              </a:ext>
            </a:extLst>
          </p:cNvPr>
          <p:cNvCxnSpPr>
            <a:cxnSpLocks/>
          </p:cNvCxnSpPr>
          <p:nvPr/>
        </p:nvCxnSpPr>
        <p:spPr>
          <a:xfrm flipV="1">
            <a:off x="6999065" y="3617449"/>
            <a:ext cx="7181797" cy="3519447"/>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y2 - +">
            <a:extLst>
              <a:ext uri="{FF2B5EF4-FFF2-40B4-BE49-F238E27FC236}">
                <a16:creationId xmlns:a16="http://schemas.microsoft.com/office/drawing/2014/main" id="{2F635FC9-4A25-1866-BB4B-05F49A1A4531}"/>
              </a:ext>
            </a:extLst>
          </p:cNvPr>
          <p:cNvCxnSpPr>
            <a:cxnSpLocks/>
            <a:stCxn id="63" idx="6"/>
            <a:endCxn id="42" idx="2"/>
          </p:cNvCxnSpPr>
          <p:nvPr/>
        </p:nvCxnSpPr>
        <p:spPr>
          <a:xfrm flipV="1">
            <a:off x="4872898" y="2919732"/>
            <a:ext cx="8798538" cy="79339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 f">
            <a:extLst>
              <a:ext uri="{FF2B5EF4-FFF2-40B4-BE49-F238E27FC236}">
                <a16:creationId xmlns:a16="http://schemas.microsoft.com/office/drawing/2014/main" id="{9E427DFF-6F58-1780-9C30-366AD91C51C3}"/>
              </a:ext>
            </a:extLst>
          </p:cNvPr>
          <p:cNvCxnSpPr>
            <a:cxnSpLocks/>
            <a:stCxn id="42" idx="6"/>
          </p:cNvCxnSpPr>
          <p:nvPr/>
        </p:nvCxnSpPr>
        <p:spPr>
          <a:xfrm>
            <a:off x="14972446" y="2919732"/>
            <a:ext cx="1771848" cy="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đường chạy y y2">
            <a:extLst>
              <a:ext uri="{FF2B5EF4-FFF2-40B4-BE49-F238E27FC236}">
                <a16:creationId xmlns:a16="http://schemas.microsoft.com/office/drawing/2014/main" id="{AA908221-0F14-C7C0-8BFD-0F45007E2C7B}"/>
              </a:ext>
            </a:extLst>
          </p:cNvPr>
          <p:cNvCxnSpPr>
            <a:cxnSpLocks/>
          </p:cNvCxnSpPr>
          <p:nvPr/>
        </p:nvCxnSpPr>
        <p:spPr>
          <a:xfrm flipV="1">
            <a:off x="1584298" y="3713123"/>
            <a:ext cx="1987590" cy="37234"/>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đường chạy y *">
            <a:extLst>
              <a:ext uri="{FF2B5EF4-FFF2-40B4-BE49-F238E27FC236}">
                <a16:creationId xmlns:a16="http://schemas.microsoft.com/office/drawing/2014/main" id="{26223A34-7CBA-9963-06B7-1ED51DF55781}"/>
              </a:ext>
            </a:extLst>
          </p:cNvPr>
          <p:cNvCxnSpPr>
            <a:cxnSpLocks/>
            <a:stCxn id="12" idx="5"/>
          </p:cNvCxnSpPr>
          <p:nvPr/>
        </p:nvCxnSpPr>
        <p:spPr>
          <a:xfrm>
            <a:off x="1366641" y="4207528"/>
            <a:ext cx="5715696" cy="60281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đường chạy y2 +">
            <a:extLst>
              <a:ext uri="{FF2B5EF4-FFF2-40B4-BE49-F238E27FC236}">
                <a16:creationId xmlns:a16="http://schemas.microsoft.com/office/drawing/2014/main" id="{0A6ED159-8359-23DA-772D-46FEC3BF84EE}"/>
              </a:ext>
            </a:extLst>
          </p:cNvPr>
          <p:cNvCxnSpPr>
            <a:cxnSpLocks/>
            <a:stCxn id="63" idx="6"/>
            <a:endCxn id="29" idx="2"/>
          </p:cNvCxnSpPr>
          <p:nvPr/>
        </p:nvCxnSpPr>
        <p:spPr>
          <a:xfrm flipV="1">
            <a:off x="4872898" y="2907460"/>
            <a:ext cx="8798344" cy="805663"/>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đường chạy x *">
            <a:extLst>
              <a:ext uri="{FF2B5EF4-FFF2-40B4-BE49-F238E27FC236}">
                <a16:creationId xmlns:a16="http://schemas.microsoft.com/office/drawing/2014/main" id="{33C8995C-2FF1-B549-0C7E-070EE366FD6A}"/>
              </a:ext>
            </a:extLst>
          </p:cNvPr>
          <p:cNvCxnSpPr>
            <a:cxnSpLocks/>
          </p:cNvCxnSpPr>
          <p:nvPr/>
        </p:nvCxnSpPr>
        <p:spPr>
          <a:xfrm flipV="1">
            <a:off x="1350010" y="5386770"/>
            <a:ext cx="5662589" cy="129775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đường chạy * +">
            <a:extLst>
              <a:ext uri="{FF2B5EF4-FFF2-40B4-BE49-F238E27FC236}">
                <a16:creationId xmlns:a16="http://schemas.microsoft.com/office/drawing/2014/main" id="{8B7A4BA1-79A8-D605-AD87-BB3A0EF9D4EE}"/>
              </a:ext>
            </a:extLst>
          </p:cNvPr>
          <p:cNvCxnSpPr>
            <a:cxnSpLocks/>
            <a:stCxn id="39" idx="6"/>
          </p:cNvCxnSpPr>
          <p:nvPr/>
        </p:nvCxnSpPr>
        <p:spPr>
          <a:xfrm flipV="1">
            <a:off x="8313610" y="3306331"/>
            <a:ext cx="5412322" cy="1801305"/>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đường chạy x x2">
            <a:extLst>
              <a:ext uri="{FF2B5EF4-FFF2-40B4-BE49-F238E27FC236}">
                <a16:creationId xmlns:a16="http://schemas.microsoft.com/office/drawing/2014/main" id="{8AD105C7-7B3C-C928-E53E-DA167DB55D0F}"/>
              </a:ext>
            </a:extLst>
          </p:cNvPr>
          <p:cNvCxnSpPr>
            <a:cxnSpLocks/>
            <a:endCxn id="59" idx="2"/>
          </p:cNvCxnSpPr>
          <p:nvPr/>
        </p:nvCxnSpPr>
        <p:spPr>
          <a:xfrm>
            <a:off x="1584298" y="7144496"/>
            <a:ext cx="4044020"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đường chạy x2 +">
            <a:extLst>
              <a:ext uri="{FF2B5EF4-FFF2-40B4-BE49-F238E27FC236}">
                <a16:creationId xmlns:a16="http://schemas.microsoft.com/office/drawing/2014/main" id="{B1EF6CDD-7B11-8246-93D0-746D39664F78}"/>
              </a:ext>
            </a:extLst>
          </p:cNvPr>
          <p:cNvCxnSpPr>
            <a:cxnSpLocks/>
            <a:stCxn id="59" idx="6"/>
          </p:cNvCxnSpPr>
          <p:nvPr/>
        </p:nvCxnSpPr>
        <p:spPr>
          <a:xfrm flipV="1">
            <a:off x="6929328" y="3570237"/>
            <a:ext cx="7251534" cy="3574259"/>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đường chạy f">
            <a:extLst>
              <a:ext uri="{FF2B5EF4-FFF2-40B4-BE49-F238E27FC236}">
                <a16:creationId xmlns:a16="http://schemas.microsoft.com/office/drawing/2014/main" id="{14B42F58-F8A4-F5E2-7483-64D5B0E2F372}"/>
              </a:ext>
            </a:extLst>
          </p:cNvPr>
          <p:cNvCxnSpPr>
            <a:cxnSpLocks/>
            <a:stCxn id="42" idx="6"/>
          </p:cNvCxnSpPr>
          <p:nvPr/>
        </p:nvCxnSpPr>
        <p:spPr>
          <a:xfrm>
            <a:off x="14972446" y="2919732"/>
            <a:ext cx="1829491" cy="0"/>
          </a:xfrm>
          <a:prstGeom prst="straightConnector1">
            <a:avLst/>
          </a:prstGeom>
          <a:ln w="1270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 name="node x">
            <a:extLst>
              <a:ext uri="{FF2B5EF4-FFF2-40B4-BE49-F238E27FC236}">
                <a16:creationId xmlns:a16="http://schemas.microsoft.com/office/drawing/2014/main" id="{7FAAFB48-DAE0-D4B7-0025-223D7A4C87B4}"/>
              </a:ext>
            </a:extLst>
          </p:cNvPr>
          <p:cNvGrpSpPr/>
          <p:nvPr/>
        </p:nvGrpSpPr>
        <p:grpSpPr>
          <a:xfrm>
            <a:off x="283289" y="6493991"/>
            <a:ext cx="1301010" cy="1301010"/>
            <a:chOff x="8493495" y="4492995"/>
            <a:chExt cx="1301010" cy="1301010"/>
          </a:xfrm>
        </p:grpSpPr>
        <p:sp>
          <p:nvSpPr>
            <p:cNvPr id="7" name="Hình Bầu dục 6">
              <a:extLst>
                <a:ext uri="{FF2B5EF4-FFF2-40B4-BE49-F238E27FC236}">
                  <a16:creationId xmlns:a16="http://schemas.microsoft.com/office/drawing/2014/main" id="{B325A8AE-1AAE-8C84-6623-3C2549AEED86}"/>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
              <a:extLst>
                <a:ext uri="{FF2B5EF4-FFF2-40B4-BE49-F238E27FC236}">
                  <a16:creationId xmlns:a16="http://schemas.microsoft.com/office/drawing/2014/main" id="{036ECF89-C430-0084-3BAE-6354CA73F256}"/>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10" name="node y">
            <a:extLst>
              <a:ext uri="{FF2B5EF4-FFF2-40B4-BE49-F238E27FC236}">
                <a16:creationId xmlns:a16="http://schemas.microsoft.com/office/drawing/2014/main" id="{A00E22A1-91EB-5890-BA4E-BDF12C67EE42}"/>
              </a:ext>
            </a:extLst>
          </p:cNvPr>
          <p:cNvGrpSpPr/>
          <p:nvPr/>
        </p:nvGrpSpPr>
        <p:grpSpPr>
          <a:xfrm>
            <a:off x="256160" y="3097047"/>
            <a:ext cx="1301010" cy="1301010"/>
            <a:chOff x="8493495" y="4492995"/>
            <a:chExt cx="1301010" cy="1301010"/>
          </a:xfrm>
        </p:grpSpPr>
        <p:sp>
          <p:nvSpPr>
            <p:cNvPr id="12" name="Hình Bầu dục 11">
              <a:extLst>
                <a:ext uri="{FF2B5EF4-FFF2-40B4-BE49-F238E27FC236}">
                  <a16:creationId xmlns:a16="http://schemas.microsoft.com/office/drawing/2014/main" id="{5E4BB7B4-8CC6-7223-ED6F-2051E2E4944F}"/>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3">
              <a:extLst>
                <a:ext uri="{FF2B5EF4-FFF2-40B4-BE49-F238E27FC236}">
                  <a16:creationId xmlns:a16="http://schemas.microsoft.com/office/drawing/2014/main" id="{EC71EE42-DD90-8AFC-FE5A-62E90EA6A528}"/>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14" name="node 3">
            <a:extLst>
              <a:ext uri="{FF2B5EF4-FFF2-40B4-BE49-F238E27FC236}">
                <a16:creationId xmlns:a16="http://schemas.microsoft.com/office/drawing/2014/main" id="{E4B35FAB-33E4-CC50-1E96-A1CF6210CD51}"/>
              </a:ext>
            </a:extLst>
          </p:cNvPr>
          <p:cNvGrpSpPr/>
          <p:nvPr/>
        </p:nvGrpSpPr>
        <p:grpSpPr>
          <a:xfrm>
            <a:off x="241119" y="1356989"/>
            <a:ext cx="1301010" cy="1301010"/>
            <a:chOff x="8493495" y="4492995"/>
            <a:chExt cx="1301010" cy="1301010"/>
          </a:xfrm>
        </p:grpSpPr>
        <p:sp>
          <p:nvSpPr>
            <p:cNvPr id="16" name="Hình Bầu dục 15">
              <a:extLst>
                <a:ext uri="{FF2B5EF4-FFF2-40B4-BE49-F238E27FC236}">
                  <a16:creationId xmlns:a16="http://schemas.microsoft.com/office/drawing/2014/main" id="{2C4D44EB-73C2-5A96-3A8D-A4DEFAC40FB6}"/>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3">
              <a:extLst>
                <a:ext uri="{FF2B5EF4-FFF2-40B4-BE49-F238E27FC236}">
                  <a16:creationId xmlns:a16="http://schemas.microsoft.com/office/drawing/2014/main" id="{8F8DAACD-60AF-3BC9-D698-3F1249A6C761}"/>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3</a:t>
              </a:r>
            </a:p>
          </p:txBody>
        </p:sp>
      </p:grpSp>
      <p:grpSp>
        <p:nvGrpSpPr>
          <p:cNvPr id="34" name="node *">
            <a:extLst>
              <a:ext uri="{FF2B5EF4-FFF2-40B4-BE49-F238E27FC236}">
                <a16:creationId xmlns:a16="http://schemas.microsoft.com/office/drawing/2014/main" id="{62363052-0194-A8E0-D98D-2BD92AC08928}"/>
              </a:ext>
            </a:extLst>
          </p:cNvPr>
          <p:cNvGrpSpPr/>
          <p:nvPr/>
        </p:nvGrpSpPr>
        <p:grpSpPr>
          <a:xfrm>
            <a:off x="7012600" y="4457131"/>
            <a:ext cx="1301010" cy="2093649"/>
            <a:chOff x="8493495" y="4492995"/>
            <a:chExt cx="1301010" cy="2093649"/>
          </a:xfrm>
        </p:grpSpPr>
        <p:sp>
          <p:nvSpPr>
            <p:cNvPr id="39" name="Hình Bầu dục 38">
              <a:extLst>
                <a:ext uri="{FF2B5EF4-FFF2-40B4-BE49-F238E27FC236}">
                  <a16:creationId xmlns:a16="http://schemas.microsoft.com/office/drawing/2014/main" id="{4D2EDB1A-E50C-60BB-5553-55CDE3383467}"/>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
              <a:extLst>
                <a:ext uri="{FF2B5EF4-FFF2-40B4-BE49-F238E27FC236}">
                  <a16:creationId xmlns:a16="http://schemas.microsoft.com/office/drawing/2014/main" id="{ADC66BFF-D05A-C035-DD66-E2E8BC9815EF}"/>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41" name="node +">
            <a:extLst>
              <a:ext uri="{FF2B5EF4-FFF2-40B4-BE49-F238E27FC236}">
                <a16:creationId xmlns:a16="http://schemas.microsoft.com/office/drawing/2014/main" id="{A378EB32-9B92-C0C3-40DC-334BB8C7D417}"/>
              </a:ext>
            </a:extLst>
          </p:cNvPr>
          <p:cNvGrpSpPr/>
          <p:nvPr/>
        </p:nvGrpSpPr>
        <p:grpSpPr>
          <a:xfrm>
            <a:off x="13671436" y="2269227"/>
            <a:ext cx="1301010" cy="1301010"/>
            <a:chOff x="12636015" y="7725518"/>
            <a:chExt cx="1301010" cy="1301010"/>
          </a:xfrm>
        </p:grpSpPr>
        <p:sp>
          <p:nvSpPr>
            <p:cNvPr id="42" name="Hình Bầu dục 41">
              <a:extLst>
                <a:ext uri="{FF2B5EF4-FFF2-40B4-BE49-F238E27FC236}">
                  <a16:creationId xmlns:a16="http://schemas.microsoft.com/office/drawing/2014/main" id="{A4E93983-DB84-D674-9238-E8AC02E843A1}"/>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3">
              <a:extLst>
                <a:ext uri="{FF2B5EF4-FFF2-40B4-BE49-F238E27FC236}">
                  <a16:creationId xmlns:a16="http://schemas.microsoft.com/office/drawing/2014/main" id="{7E492CC6-4C9E-DBE5-3C37-B0D9D900D9C1}"/>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grpSp>
        <p:nvGrpSpPr>
          <p:cNvPr id="58" name="node x2">
            <a:extLst>
              <a:ext uri="{FF2B5EF4-FFF2-40B4-BE49-F238E27FC236}">
                <a16:creationId xmlns:a16="http://schemas.microsoft.com/office/drawing/2014/main" id="{2A9320EF-DA0A-436A-BEA1-A94F9263088B}"/>
              </a:ext>
            </a:extLst>
          </p:cNvPr>
          <p:cNvGrpSpPr/>
          <p:nvPr/>
        </p:nvGrpSpPr>
        <p:grpSpPr>
          <a:xfrm>
            <a:off x="5628318" y="6431648"/>
            <a:ext cx="1440195" cy="1363353"/>
            <a:chOff x="8493495" y="4430652"/>
            <a:chExt cx="1440195" cy="1363353"/>
          </a:xfrm>
        </p:grpSpPr>
        <p:sp>
          <p:nvSpPr>
            <p:cNvPr id="59" name="Hình Bầu dục 58">
              <a:extLst>
                <a:ext uri="{FF2B5EF4-FFF2-40B4-BE49-F238E27FC236}">
                  <a16:creationId xmlns:a16="http://schemas.microsoft.com/office/drawing/2014/main" id="{870D8AFF-A104-3B17-6F2A-3C8746D3F7D9}"/>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3">
              <a:extLst>
                <a:ext uri="{FF2B5EF4-FFF2-40B4-BE49-F238E27FC236}">
                  <a16:creationId xmlns:a16="http://schemas.microsoft.com/office/drawing/2014/main" id="{9765EB5D-3E6A-BB17-6F18-7EAAAD419C89}"/>
                </a:ext>
              </a:extLst>
            </p:cNvPr>
            <p:cNvSpPr txBox="1"/>
            <p:nvPr/>
          </p:nvSpPr>
          <p:spPr>
            <a:xfrm>
              <a:off x="8558702" y="4828301"/>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X</a:t>
              </a:r>
              <a:endParaRPr lang="en-US" sz="5400">
                <a:solidFill>
                  <a:srgbClr val="C29BFF"/>
                </a:solidFill>
                <a:latin typeface="HK Modular"/>
                <a:ea typeface="HK Modular"/>
                <a:cs typeface="HK Modular"/>
                <a:sym typeface="HK Modular"/>
              </a:endParaRPr>
            </a:p>
          </p:txBody>
        </p:sp>
        <p:sp>
          <p:nvSpPr>
            <p:cNvPr id="61" name="TextBox 3">
              <a:extLst>
                <a:ext uri="{FF2B5EF4-FFF2-40B4-BE49-F238E27FC236}">
                  <a16:creationId xmlns:a16="http://schemas.microsoft.com/office/drawing/2014/main" id="{39C320E2-D180-8450-7964-35783977AE2C}"/>
                </a:ext>
              </a:extLst>
            </p:cNvPr>
            <p:cNvSpPr txBox="1"/>
            <p:nvPr/>
          </p:nvSpPr>
          <p:spPr>
            <a:xfrm>
              <a:off x="9002921" y="4430652"/>
              <a:ext cx="930769" cy="717504"/>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endParaRPr lang="en-US" sz="4400">
                <a:solidFill>
                  <a:srgbClr val="C29BFF"/>
                </a:solidFill>
                <a:latin typeface="HK Modular"/>
                <a:ea typeface="HK Modular"/>
                <a:cs typeface="HK Modular"/>
                <a:sym typeface="HK Modular"/>
              </a:endParaRPr>
            </a:p>
          </p:txBody>
        </p:sp>
      </p:grpSp>
      <p:grpSp>
        <p:nvGrpSpPr>
          <p:cNvPr id="62" name="node y2">
            <a:extLst>
              <a:ext uri="{FF2B5EF4-FFF2-40B4-BE49-F238E27FC236}">
                <a16:creationId xmlns:a16="http://schemas.microsoft.com/office/drawing/2014/main" id="{D4E72CDF-BF47-610B-6502-8EB4C57655A9}"/>
              </a:ext>
            </a:extLst>
          </p:cNvPr>
          <p:cNvGrpSpPr/>
          <p:nvPr/>
        </p:nvGrpSpPr>
        <p:grpSpPr>
          <a:xfrm>
            <a:off x="3571888" y="3028409"/>
            <a:ext cx="1445923" cy="1335219"/>
            <a:chOff x="8493495" y="4458786"/>
            <a:chExt cx="1445923" cy="1335219"/>
          </a:xfrm>
        </p:grpSpPr>
        <p:sp>
          <p:nvSpPr>
            <p:cNvPr id="63" name="Hình Bầu dục 62">
              <a:extLst>
                <a:ext uri="{FF2B5EF4-FFF2-40B4-BE49-F238E27FC236}">
                  <a16:creationId xmlns:a16="http://schemas.microsoft.com/office/drawing/2014/main" id="{7FBC45CF-8B1A-A627-16BB-191130D8F409}"/>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3">
              <a:extLst>
                <a:ext uri="{FF2B5EF4-FFF2-40B4-BE49-F238E27FC236}">
                  <a16:creationId xmlns:a16="http://schemas.microsoft.com/office/drawing/2014/main" id="{6A8E29B6-D304-34AE-CFFD-224A04A37B7E}"/>
                </a:ext>
              </a:extLst>
            </p:cNvPr>
            <p:cNvSpPr txBox="1"/>
            <p:nvPr/>
          </p:nvSpPr>
          <p:spPr>
            <a:xfrm>
              <a:off x="8543264" y="4837505"/>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C29BFF"/>
                  </a:solidFill>
                  <a:latin typeface="HK Modular"/>
                  <a:ea typeface="HK Modular"/>
                  <a:cs typeface="HK Modular"/>
                  <a:sym typeface="HK Modular"/>
                </a:rPr>
                <a:t>Y</a:t>
              </a:r>
            </a:p>
          </p:txBody>
        </p:sp>
        <p:sp>
          <p:nvSpPr>
            <p:cNvPr id="65" name="TextBox 3">
              <a:extLst>
                <a:ext uri="{FF2B5EF4-FFF2-40B4-BE49-F238E27FC236}">
                  <a16:creationId xmlns:a16="http://schemas.microsoft.com/office/drawing/2014/main" id="{679886F7-0DE5-E3CA-CE58-086B93284F54}"/>
                </a:ext>
              </a:extLst>
            </p:cNvPr>
            <p:cNvSpPr txBox="1"/>
            <p:nvPr/>
          </p:nvSpPr>
          <p:spPr>
            <a:xfrm>
              <a:off x="9008649" y="4458786"/>
              <a:ext cx="930769" cy="696986"/>
            </a:xfrm>
            <a:prstGeom prst="rect">
              <a:avLst/>
            </a:prstGeom>
          </p:spPr>
          <p:txBody>
            <a:bodyPr wrap="square" lIns="0" tIns="0" rIns="0" bIns="0" rtlCol="0" anchor="t">
              <a:spAutoFit/>
            </a:bodyPr>
            <a:lstStyle/>
            <a:p>
              <a:pPr marL="0" lvl="0" indent="0" algn="ctr">
                <a:lnSpc>
                  <a:spcPts val="6480"/>
                </a:lnSpc>
                <a:spcBef>
                  <a:spcPct val="0"/>
                </a:spcBef>
              </a:pPr>
              <a:r>
                <a:rPr lang="en-US" sz="2800">
                  <a:solidFill>
                    <a:srgbClr val="C29BFF"/>
                  </a:solidFill>
                  <a:latin typeface="HK Modular"/>
                  <a:ea typeface="HK Modular"/>
                  <a:cs typeface="HK Modular"/>
                  <a:sym typeface="HK Modular"/>
                </a:rPr>
                <a:t>2</a:t>
              </a:r>
            </a:p>
          </p:txBody>
        </p:sp>
      </p:grpSp>
      <p:grpSp>
        <p:nvGrpSpPr>
          <p:cNvPr id="70" name="Nhóm 69">
            <a:extLst>
              <a:ext uri="{FF2B5EF4-FFF2-40B4-BE49-F238E27FC236}">
                <a16:creationId xmlns:a16="http://schemas.microsoft.com/office/drawing/2014/main" id="{66E1BD10-4F16-A79F-7EAB-A6F47C26282B}"/>
              </a:ext>
            </a:extLst>
          </p:cNvPr>
          <p:cNvGrpSpPr/>
          <p:nvPr/>
        </p:nvGrpSpPr>
        <p:grpSpPr>
          <a:xfrm>
            <a:off x="-54496" y="255717"/>
            <a:ext cx="8098058" cy="929695"/>
            <a:chOff x="7020921" y="3361278"/>
            <a:chExt cx="11235120" cy="834162"/>
          </a:xfrm>
        </p:grpSpPr>
        <p:sp>
          <p:nvSpPr>
            <p:cNvPr id="66" name="Hộp Văn bản 65">
              <a:extLst>
                <a:ext uri="{FF2B5EF4-FFF2-40B4-BE49-F238E27FC236}">
                  <a16:creationId xmlns:a16="http://schemas.microsoft.com/office/drawing/2014/main" id="{DF6A79C7-AFE0-D606-B4E7-F1335E694B18}"/>
                </a:ext>
              </a:extLst>
            </p:cNvPr>
            <p:cNvSpPr txBox="1"/>
            <p:nvPr/>
          </p:nvSpPr>
          <p:spPr>
            <a:xfrm>
              <a:off x="7095990" y="3453853"/>
              <a:ext cx="11160051" cy="646331"/>
            </a:xfrm>
            <a:prstGeom prst="rect">
              <a:avLst/>
            </a:prstGeom>
            <a:noFill/>
            <a:ln w="57150">
              <a:solidFill>
                <a:srgbClr val="C29BFF"/>
              </a:solidFill>
            </a:ln>
          </p:spPr>
          <p:txBody>
            <a:bodyPr wrap="square" rtlCol="0">
              <a:spAutoFit/>
            </a:bodyPr>
            <a:lstStyle/>
            <a:p>
              <a:pPr algn="ctr"/>
              <a:r>
                <a:rPr lang="en-US" sz="3600">
                  <a:solidFill>
                    <a:srgbClr val="C29BFF"/>
                  </a:solidFill>
                  <a:latin typeface="HK Modular" panose="020B0604020202020204" charset="0"/>
                </a:rPr>
                <a:t>F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x</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a:t>
              </a:r>
              <a:r>
                <a:rPr lang="en-US" sz="3600" err="1">
                  <a:solidFill>
                    <a:srgbClr val="C29BFF"/>
                  </a:solidFill>
                  <a:latin typeface="HK Modular" panose="020B0604020202020204" charset="0"/>
                </a:rPr>
                <a:t>xy</a:t>
              </a:r>
              <a:r>
                <a:rPr lang="en-US" sz="3600">
                  <a:solidFill>
                    <a:srgbClr val="C29BFF"/>
                  </a:solidFill>
                  <a:latin typeface="HK Modular" panose="020B0604020202020204" charset="0"/>
                </a:rPr>
                <a:t> + y</a:t>
              </a:r>
              <a:r>
                <a:rPr lang="en-US" sz="3600" baseline="30000">
                  <a:solidFill>
                    <a:srgbClr val="C29BFF"/>
                  </a:solidFill>
                  <a:latin typeface="HK Modular" panose="020B0604020202020204" charset="0"/>
                </a:rPr>
                <a:t>2</a:t>
              </a:r>
              <a:r>
                <a:rPr lang="en-US" sz="3600">
                  <a:solidFill>
                    <a:srgbClr val="C29BFF"/>
                  </a:solidFill>
                  <a:latin typeface="HK Modular" panose="020B0604020202020204" charset="0"/>
                </a:rPr>
                <a:t> + 3</a:t>
              </a:r>
              <a:endParaRPr lang="en-US" sz="3600" baseline="30000">
                <a:solidFill>
                  <a:srgbClr val="C29BFF"/>
                </a:solidFill>
                <a:latin typeface="HK Modular" panose="020B0604020202020204" charset="0"/>
              </a:endParaRPr>
            </a:p>
          </p:txBody>
        </p:sp>
        <p:sp>
          <p:nvSpPr>
            <p:cNvPr id="67" name="Hộp Văn bản 66">
              <a:extLst>
                <a:ext uri="{FF2B5EF4-FFF2-40B4-BE49-F238E27FC236}">
                  <a16:creationId xmlns:a16="http://schemas.microsoft.com/office/drawing/2014/main" id="{1EAF3403-4E89-A27D-E198-59CD63FA0E1C}"/>
                </a:ext>
              </a:extLst>
            </p:cNvPr>
            <p:cNvSpPr txBox="1"/>
            <p:nvPr/>
          </p:nvSpPr>
          <p:spPr>
            <a:xfrm>
              <a:off x="8969511" y="3361278"/>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8" name="Hộp Văn bản 67">
              <a:extLst>
                <a:ext uri="{FF2B5EF4-FFF2-40B4-BE49-F238E27FC236}">
                  <a16:creationId xmlns:a16="http://schemas.microsoft.com/office/drawing/2014/main" id="{55F04E40-60F8-E410-1302-129DA348B1F5}"/>
                </a:ext>
              </a:extLst>
            </p:cNvPr>
            <p:cNvSpPr txBox="1"/>
            <p:nvPr/>
          </p:nvSpPr>
          <p:spPr>
            <a:xfrm>
              <a:off x="8523731" y="342599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sp>
          <p:nvSpPr>
            <p:cNvPr id="69" name="Hộp Văn bản 68">
              <a:extLst>
                <a:ext uri="{FF2B5EF4-FFF2-40B4-BE49-F238E27FC236}">
                  <a16:creationId xmlns:a16="http://schemas.microsoft.com/office/drawing/2014/main" id="{E0C7F70B-2641-F003-B21F-1E9F04EFBD6E}"/>
                </a:ext>
              </a:extLst>
            </p:cNvPr>
            <p:cNvSpPr txBox="1"/>
            <p:nvPr/>
          </p:nvSpPr>
          <p:spPr>
            <a:xfrm>
              <a:off x="7020921" y="3412019"/>
              <a:ext cx="2667000" cy="769441"/>
            </a:xfrm>
            <a:prstGeom prst="rect">
              <a:avLst/>
            </a:prstGeom>
            <a:noFill/>
            <a:ln w="76200">
              <a:noFill/>
            </a:ln>
          </p:spPr>
          <p:txBody>
            <a:bodyPr wrap="square" rtlCol="0">
              <a:spAutoFit/>
            </a:bodyPr>
            <a:lstStyle/>
            <a:p>
              <a:pPr algn="ctr"/>
              <a:r>
                <a:rPr lang="en-US" sz="4400">
                  <a:solidFill>
                    <a:srgbClr val="C29BFF"/>
                  </a:solidFill>
                  <a:latin typeface=".VnBlack" panose="020B7200000000000000" pitchFamily="34" charset="0"/>
                  <a:cs typeface="Times New Roman" panose="02020603050405020304" pitchFamily="18" charset="0"/>
                </a:rPr>
                <a:t> </a:t>
              </a:r>
              <a:r>
                <a:rPr lang="en-US" sz="4400" b="1">
                  <a:solidFill>
                    <a:srgbClr val="C29BFF"/>
                  </a:solidFill>
                  <a:latin typeface=".VnBlack" panose="020B7200000000000000" pitchFamily="34" charset="0"/>
                  <a:cs typeface="Times New Roman" panose="02020603050405020304" pitchFamily="18" charset="0"/>
                </a:rPr>
                <a:t>(</a:t>
              </a:r>
            </a:p>
          </p:txBody>
        </p:sp>
      </p:grpSp>
      <p:sp>
        <p:nvSpPr>
          <p:cNvPr id="81" name="Hộp Văn bản 80">
            <a:extLst>
              <a:ext uri="{FF2B5EF4-FFF2-40B4-BE49-F238E27FC236}">
                <a16:creationId xmlns:a16="http://schemas.microsoft.com/office/drawing/2014/main" id="{61534640-E672-DFC0-7F47-6981BB4B9DE4}"/>
              </a:ext>
            </a:extLst>
          </p:cNvPr>
          <p:cNvSpPr txBox="1"/>
          <p:nvPr/>
        </p:nvSpPr>
        <p:spPr>
          <a:xfrm>
            <a:off x="16900368" y="2365734"/>
            <a:ext cx="617290" cy="1107996"/>
          </a:xfrm>
          <a:prstGeom prst="rect">
            <a:avLst/>
          </a:prstGeom>
          <a:noFill/>
        </p:spPr>
        <p:txBody>
          <a:bodyPr wrap="square" rtlCol="0">
            <a:spAutoFit/>
          </a:bodyPr>
          <a:lstStyle/>
          <a:p>
            <a:r>
              <a:rPr lang="en-US" sz="6600" b="1">
                <a:solidFill>
                  <a:schemeClr val="bg1"/>
                </a:solidFill>
                <a:latin typeface="+mj-lt"/>
                <a:cs typeface="Arial" panose="020B0604020202020204" pitchFamily="34" charset="0"/>
              </a:rPr>
              <a:t>f</a:t>
            </a:r>
          </a:p>
        </p:txBody>
      </p:sp>
      <p:sp>
        <p:nvSpPr>
          <p:cNvPr id="11" name="Hình chữ nhật 10">
            <a:extLst>
              <a:ext uri="{FF2B5EF4-FFF2-40B4-BE49-F238E27FC236}">
                <a16:creationId xmlns:a16="http://schemas.microsoft.com/office/drawing/2014/main" id="{DD0AF233-F991-5E9E-8ED1-BB9FC2B09BCE}"/>
              </a:ext>
            </a:extLst>
          </p:cNvPr>
          <p:cNvSpPr/>
          <p:nvPr/>
        </p:nvSpPr>
        <p:spPr>
          <a:xfrm>
            <a:off x="9144001" y="6286501"/>
            <a:ext cx="9144000" cy="4012769"/>
          </a:xfrm>
          <a:prstGeom prst="rect">
            <a:avLst/>
          </a:prstGeom>
          <a:noFill/>
          <a:ln w="1016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Hộp Văn bản 36 x">
                <a:extLst>
                  <a:ext uri="{FF2B5EF4-FFF2-40B4-BE49-F238E27FC236}">
                    <a16:creationId xmlns:a16="http://schemas.microsoft.com/office/drawing/2014/main" id="{A7EF9092-6875-DA7C-F9C7-F6ABDE7FCF0B}"/>
                  </a:ext>
                </a:extLst>
              </p:cNvPr>
              <p:cNvSpPr txBox="1"/>
              <p:nvPr/>
            </p:nvSpPr>
            <p:spPr>
              <a:xfrm>
                <a:off x="9334192" y="6917288"/>
                <a:ext cx="8653010" cy="2553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𝒙</m:t>
                          </m:r>
                        </m:den>
                      </m:f>
                      <m:r>
                        <a:rPr lang="en-US" sz="5400" b="1" i="1">
                          <a:solidFill>
                            <a:schemeClr val="bg1"/>
                          </a:solidFill>
                          <a:latin typeface="Cambria Math" panose="02040503050406030204" pitchFamily="18" charset="0"/>
                        </a:rPr>
                        <m:t>=</m:t>
                      </m:r>
                      <m:f>
                        <m:fPr>
                          <m:ctrlPr>
                            <a:rPr lang="en-US" sz="5400" b="1" i="1" smtClean="0">
                              <a:solidFill>
                                <a:schemeClr val="bg1"/>
                              </a:solidFill>
                              <a:latin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𝒇</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m:t>
                          </m:r>
                          <m:r>
                            <a:rPr lang="en-US" sz="5400" b="1" i="1" baseline="30000" smtClean="0">
                              <a:solidFill>
                                <a:schemeClr val="bg1"/>
                              </a:solidFill>
                              <a:latin typeface="Cambria Math" panose="02040503050406030204" pitchFamily="18" charset="0"/>
                              <a:ea typeface="Cambria Math" panose="02040503050406030204" pitchFamily="18" charset="0"/>
                            </a:rPr>
                            <m:t>𝟐</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m:t>
                          </m:r>
                          <m:r>
                            <a:rPr lang="en-US" sz="5400" b="1" i="1" baseline="30000" smtClean="0">
                              <a:solidFill>
                                <a:schemeClr val="bg1"/>
                              </a:solidFill>
                              <a:latin typeface="Cambria Math" panose="02040503050406030204" pitchFamily="18" charset="0"/>
                              <a:ea typeface="Cambria Math" panose="02040503050406030204" pitchFamily="18" charset="0"/>
                            </a:rPr>
                            <m:t>𝟐</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𝒇</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𝒙𝒚</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𝒙𝒚</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m:t>
                          </m:r>
                        </m:den>
                      </m:f>
                    </m:oMath>
                  </m:oMathPara>
                </a14:m>
                <a:endParaRPr lang="en-US" sz="5400" b="1" i="1">
                  <a:solidFill>
                    <a:schemeClr val="bg1"/>
                  </a:solidFill>
                </a:endParaRPr>
              </a:p>
              <a:p>
                <a:pPr/>
                <a14:m>
                  <m:oMathPara xmlns:m="http://schemas.openxmlformats.org/officeDocument/2006/math">
                    <m:oMathParaPr>
                      <m:jc m:val="centerGroup"/>
                    </m:oMathParaPr>
                    <m:oMath xmlns:m="http://schemas.openxmlformats.org/officeDocument/2006/math">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𝟐</m:t>
                      </m:r>
                      <m:r>
                        <a:rPr lang="en-US" sz="5400" b="1" i="1" smtClean="0">
                          <a:solidFill>
                            <a:schemeClr val="bg1"/>
                          </a:solidFill>
                          <a:latin typeface="Cambria Math" panose="02040503050406030204" pitchFamily="18" charset="0"/>
                        </a:rPr>
                        <m:t>𝒙</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oMath>
                  </m:oMathPara>
                </a14:m>
                <a:endParaRPr lang="en-US" sz="5400" b="1" i="1">
                  <a:solidFill>
                    <a:schemeClr val="bg1"/>
                  </a:solidFill>
                </a:endParaRPr>
              </a:p>
            </p:txBody>
          </p:sp>
        </mc:Choice>
        <mc:Fallback xmlns="">
          <p:sp>
            <p:nvSpPr>
              <p:cNvPr id="37" name="Hộp Văn bản 36 x">
                <a:extLst>
                  <a:ext uri="{FF2B5EF4-FFF2-40B4-BE49-F238E27FC236}">
                    <a16:creationId xmlns:a16="http://schemas.microsoft.com/office/drawing/2014/main" id="{A7EF9092-6875-DA7C-F9C7-F6ABDE7FCF0B}"/>
                  </a:ext>
                </a:extLst>
              </p:cNvPr>
              <p:cNvSpPr txBox="1">
                <a:spLocks noRot="1" noChangeAspect="1" noMove="1" noResize="1" noEditPoints="1" noAdjustHandles="1" noChangeArrowheads="1" noChangeShapeType="1" noTextEdit="1"/>
              </p:cNvSpPr>
              <p:nvPr/>
            </p:nvSpPr>
            <p:spPr>
              <a:xfrm>
                <a:off x="9334192" y="6917288"/>
                <a:ext cx="8653010" cy="25534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Hộp Văn bản 18 y">
                <a:extLst>
                  <a:ext uri="{FF2B5EF4-FFF2-40B4-BE49-F238E27FC236}">
                    <a16:creationId xmlns:a16="http://schemas.microsoft.com/office/drawing/2014/main" id="{28C144CD-8E98-F8EA-F802-82C95CC53AFE}"/>
                  </a:ext>
                </a:extLst>
              </p:cNvPr>
              <p:cNvSpPr txBox="1"/>
              <p:nvPr/>
            </p:nvSpPr>
            <p:spPr>
              <a:xfrm>
                <a:off x="9332465" y="6911438"/>
                <a:ext cx="8672246" cy="2553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400" b="1" i="1" smtClean="0">
                              <a:solidFill>
                                <a:schemeClr val="bg1"/>
                              </a:solidFill>
                              <a:latin typeface="Cambria Math" panose="02040503050406030204" pitchFamily="18" charset="0"/>
                            </a:rPr>
                          </m:ctrlPr>
                        </m:fPr>
                        <m:num>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𝒇</m:t>
                          </m:r>
                        </m:num>
                        <m:den>
                          <m:r>
                            <a:rPr lang="en-US" sz="5400" b="1" i="1">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𝒚</m:t>
                          </m:r>
                        </m:den>
                      </m:f>
                      <m:r>
                        <a:rPr lang="en-US" sz="5400" b="1" i="1">
                          <a:solidFill>
                            <a:schemeClr val="bg1"/>
                          </a:solidFill>
                          <a:latin typeface="Cambria Math" panose="02040503050406030204" pitchFamily="18" charset="0"/>
                        </a:rPr>
                        <m:t>=</m:t>
                      </m:r>
                      <m:f>
                        <m:fPr>
                          <m:ctrlPr>
                            <a:rPr lang="en-US" sz="5400" b="1" i="1" smtClean="0">
                              <a:solidFill>
                                <a:schemeClr val="bg1"/>
                              </a:solidFill>
                              <a:latin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𝒇</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𝒚</m:t>
                          </m:r>
                          <m:r>
                            <a:rPr lang="en-US" sz="5400" b="1" i="1" baseline="30000" smtClean="0">
                              <a:solidFill>
                                <a:schemeClr val="bg1"/>
                              </a:solidFill>
                              <a:latin typeface="Cambria Math" panose="02040503050406030204" pitchFamily="18" charset="0"/>
                              <a:ea typeface="Cambria Math" panose="02040503050406030204" pitchFamily="18" charset="0"/>
                            </a:rPr>
                            <m:t>𝟐</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𝒚</m:t>
                          </m:r>
                          <m:r>
                            <a:rPr lang="en-US" sz="5400" b="1" i="1" baseline="30000" smtClean="0">
                              <a:solidFill>
                                <a:schemeClr val="bg1"/>
                              </a:solidFill>
                              <a:latin typeface="Cambria Math" panose="02040503050406030204" pitchFamily="18" charset="0"/>
                              <a:ea typeface="Cambria Math" panose="02040503050406030204" pitchFamily="18" charset="0"/>
                            </a:rPr>
                            <m:t>𝟐</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𝒚</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𝒇</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𝒙𝒚</m:t>
                          </m:r>
                        </m:den>
                      </m:f>
                      <m:r>
                        <a:rPr lang="en-US" sz="5400" b="1" i="1" smtClean="0">
                          <a:solidFill>
                            <a:schemeClr val="bg1"/>
                          </a:solidFill>
                          <a:latin typeface="Cambria Math" panose="02040503050406030204" pitchFamily="18" charset="0"/>
                          <a:ea typeface="Cambria Math" panose="02040503050406030204" pitchFamily="18" charset="0"/>
                        </a:rPr>
                        <m:t>∗</m:t>
                      </m:r>
                      <m:f>
                        <m:fPr>
                          <m:ctrlPr>
                            <a:rPr lang="en-US" sz="5400" b="1" i="1" smtClean="0">
                              <a:solidFill>
                                <a:schemeClr val="bg1"/>
                              </a:solidFill>
                              <a:latin typeface="Cambria Math" panose="02040503050406030204" pitchFamily="18" charset="0"/>
                              <a:ea typeface="Cambria Math" panose="02040503050406030204" pitchFamily="18" charset="0"/>
                            </a:rPr>
                          </m:ctrlPr>
                        </m:fPr>
                        <m:num>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𝒙𝒚</m:t>
                          </m:r>
                        </m:num>
                        <m:den>
                          <m:r>
                            <a:rPr lang="en-US" sz="5400" b="1" i="1" smtClean="0">
                              <a:solidFill>
                                <a:schemeClr val="bg1"/>
                              </a:solidFill>
                              <a:latin typeface="Cambria Math" panose="02040503050406030204" pitchFamily="18" charset="0"/>
                              <a:ea typeface="Cambria Math" panose="02040503050406030204" pitchFamily="18" charset="0"/>
                            </a:rPr>
                            <m:t>𝝏</m:t>
                          </m:r>
                          <m:r>
                            <a:rPr lang="en-US" sz="5400" b="1" i="1" smtClean="0">
                              <a:solidFill>
                                <a:schemeClr val="bg1"/>
                              </a:solidFill>
                              <a:latin typeface="Cambria Math" panose="02040503050406030204" pitchFamily="18" charset="0"/>
                              <a:ea typeface="Cambria Math" panose="02040503050406030204" pitchFamily="18" charset="0"/>
                            </a:rPr>
                            <m:t>𝒚</m:t>
                          </m:r>
                        </m:den>
                      </m:f>
                    </m:oMath>
                  </m:oMathPara>
                </a14:m>
                <a:endParaRPr lang="en-US" sz="5400" b="1" i="1">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5400" b="1" i="1" dirty="0">
                          <a:solidFill>
                            <a:schemeClr val="bg1"/>
                          </a:solidFill>
                          <a:latin typeface="Cambria Math" panose="02040503050406030204" pitchFamily="18" charset="0"/>
                          <a:ea typeface="Cambria Math" panose="02040503050406030204" pitchFamily="18" charset="0"/>
                        </a:rPr>
                        <m:t>=</m:t>
                      </m:r>
                      <m:r>
                        <a:rPr lang="en-US" sz="5400" b="1" i="1" dirty="0" smtClean="0">
                          <a:solidFill>
                            <a:schemeClr val="bg1"/>
                          </a:solidFill>
                          <a:latin typeface="Cambria Math" panose="02040503050406030204" pitchFamily="18" charset="0"/>
                          <a:ea typeface="Cambria Math" panose="02040503050406030204" pitchFamily="18" charset="0"/>
                        </a:rPr>
                        <m:t>𝟐</m:t>
                      </m:r>
                      <m:r>
                        <a:rPr lang="en-US" sz="5400" b="1" i="1" dirty="0" smtClean="0">
                          <a:solidFill>
                            <a:schemeClr val="bg1"/>
                          </a:solidFill>
                          <a:latin typeface="Cambria Math" panose="02040503050406030204" pitchFamily="18" charset="0"/>
                          <a:ea typeface="Cambria Math" panose="02040503050406030204" pitchFamily="18" charset="0"/>
                        </a:rPr>
                        <m:t>𝒚</m:t>
                      </m:r>
                      <m:r>
                        <a:rPr lang="en-US" sz="5400" b="1" i="1" dirty="0" smtClean="0">
                          <a:solidFill>
                            <a:schemeClr val="bg1"/>
                          </a:solidFill>
                          <a:latin typeface="Cambria Math" panose="02040503050406030204" pitchFamily="18" charset="0"/>
                          <a:ea typeface="Cambria Math" panose="02040503050406030204" pitchFamily="18" charset="0"/>
                        </a:rPr>
                        <m:t>+</m:t>
                      </m:r>
                      <m:r>
                        <a:rPr lang="en-US" sz="5400" b="1" i="1" dirty="0" smtClean="0">
                          <a:solidFill>
                            <a:schemeClr val="bg1"/>
                          </a:solidFill>
                          <a:latin typeface="Cambria Math" panose="02040503050406030204" pitchFamily="18" charset="0"/>
                          <a:ea typeface="Cambria Math" panose="02040503050406030204" pitchFamily="18" charset="0"/>
                        </a:rPr>
                        <m:t>𝒙</m:t>
                      </m:r>
                    </m:oMath>
                  </m:oMathPara>
                </a14:m>
                <a:endParaRPr lang="en-US" sz="5400" b="1" i="1">
                  <a:solidFill>
                    <a:schemeClr val="bg1"/>
                  </a:solidFill>
                  <a:latin typeface="Cambria Math" panose="02040503050406030204" pitchFamily="18" charset="0"/>
                  <a:ea typeface="Cambria Math" panose="02040503050406030204" pitchFamily="18" charset="0"/>
                </a:endParaRPr>
              </a:p>
            </p:txBody>
          </p:sp>
        </mc:Choice>
        <mc:Fallback xmlns="">
          <p:sp>
            <p:nvSpPr>
              <p:cNvPr id="19" name="Hộp Văn bản 18 y">
                <a:extLst>
                  <a:ext uri="{FF2B5EF4-FFF2-40B4-BE49-F238E27FC236}">
                    <a16:creationId xmlns:a16="http://schemas.microsoft.com/office/drawing/2014/main" id="{28C144CD-8E98-F8EA-F802-82C95CC53AFE}"/>
                  </a:ext>
                </a:extLst>
              </p:cNvPr>
              <p:cNvSpPr txBox="1">
                <a:spLocks noRot="1" noChangeAspect="1" noMove="1" noResize="1" noEditPoints="1" noAdjustHandles="1" noChangeArrowheads="1" noChangeShapeType="1" noTextEdit="1"/>
              </p:cNvSpPr>
              <p:nvPr/>
            </p:nvSpPr>
            <p:spPr>
              <a:xfrm>
                <a:off x="9332465" y="6911438"/>
                <a:ext cx="8672246" cy="255345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0087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right)">
                                      <p:cBhvr>
                                        <p:cTn id="7" dur="250"/>
                                        <p:tgtEl>
                                          <p:spTgt spid="7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750"/>
                            </p:stCondLst>
                            <p:childTnLst>
                              <p:par>
                                <p:cTn id="13" presetID="22" presetClass="entr" presetSubtype="2"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right)">
                                      <p:cBhvr>
                                        <p:cTn id="15" dur="500"/>
                                        <p:tgtEl>
                                          <p:spTgt spid="48"/>
                                        </p:tgtEl>
                                      </p:cBhvr>
                                    </p:animEffect>
                                  </p:childTnLst>
                                </p:cTn>
                              </p:par>
                              <p:par>
                                <p:cTn id="16" presetID="22" presetClass="entr" presetSubtype="2" fill="hold"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right)">
                                      <p:cBhvr>
                                        <p:cTn id="18" dur="500"/>
                                        <p:tgtEl>
                                          <p:spTgt spid="55"/>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1750"/>
                            </p:stCondLst>
                            <p:childTnLst>
                              <p:par>
                                <p:cTn id="27" presetID="22" presetClass="entr" presetSubtype="2" fill="hold" nodeType="after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wipe(right)">
                                      <p:cBhvr>
                                        <p:cTn id="29" dur="500"/>
                                        <p:tgtEl>
                                          <p:spTgt spid="92"/>
                                        </p:tgtEl>
                                      </p:cBhvr>
                                    </p:animEffect>
                                  </p:childTnLst>
                                </p:cTn>
                              </p:par>
                              <p:par>
                                <p:cTn id="30" presetID="22" presetClass="entr" presetSubtype="2"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right)">
                                      <p:cBhvr>
                                        <p:cTn id="32" dur="500"/>
                                        <p:tgtEl>
                                          <p:spTgt spid="30"/>
                                        </p:tgtEl>
                                      </p:cBhvr>
                                    </p:animEffect>
                                  </p:childTnLst>
                                </p:cTn>
                              </p:par>
                            </p:childTnLst>
                          </p:cTn>
                        </p:par>
                        <p:par>
                          <p:cTn id="33" fill="hold">
                            <p:stCondLst>
                              <p:cond delay="2250"/>
                            </p:stCondLst>
                            <p:childTnLst>
                              <p:par>
                                <p:cTn id="34" presetID="10" presetClass="entr" presetSubtype="0" fill="hold" grpId="0"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78"/>
                                        </p:tgtEl>
                                      </p:cBhvr>
                                    </p:animEffect>
                                    <p:set>
                                      <p:cBhvr>
                                        <p:cTn id="44" dur="1" fill="hold">
                                          <p:stCondLst>
                                            <p:cond delay="499"/>
                                          </p:stCondLst>
                                        </p:cTn>
                                        <p:tgtEl>
                                          <p:spTgt spid="78"/>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9"/>
                                        </p:tgtEl>
                                      </p:cBhvr>
                                    </p:animEffect>
                                    <p:set>
                                      <p:cBhvr>
                                        <p:cTn id="47" dur="1" fill="hold">
                                          <p:stCondLst>
                                            <p:cond delay="499"/>
                                          </p:stCondLst>
                                        </p:cTn>
                                        <p:tgtEl>
                                          <p:spTgt spid="29"/>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8"/>
                                        </p:tgtEl>
                                      </p:cBhvr>
                                    </p:animEffect>
                                    <p:set>
                                      <p:cBhvr>
                                        <p:cTn id="50" dur="1" fill="hold">
                                          <p:stCondLst>
                                            <p:cond delay="499"/>
                                          </p:stCondLst>
                                        </p:cTn>
                                        <p:tgtEl>
                                          <p:spTgt spid="48"/>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55"/>
                                        </p:tgtEl>
                                      </p:cBhvr>
                                    </p:animEffect>
                                    <p:set>
                                      <p:cBhvr>
                                        <p:cTn id="53" dur="1" fill="hold">
                                          <p:stCondLst>
                                            <p:cond delay="499"/>
                                          </p:stCondLst>
                                        </p:cTn>
                                        <p:tgtEl>
                                          <p:spTgt spid="5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6"/>
                                        </p:tgtEl>
                                      </p:cBhvr>
                                    </p:animEffect>
                                    <p:set>
                                      <p:cBhvr>
                                        <p:cTn id="56" dur="1" fill="hold">
                                          <p:stCondLst>
                                            <p:cond delay="499"/>
                                          </p:stCondLst>
                                        </p:cTn>
                                        <p:tgtEl>
                                          <p:spTgt spid="26"/>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5"/>
                                        </p:tgtEl>
                                      </p:cBhvr>
                                    </p:animEffect>
                                    <p:set>
                                      <p:cBhvr>
                                        <p:cTn id="59" dur="1" fill="hold">
                                          <p:stCondLst>
                                            <p:cond delay="499"/>
                                          </p:stCondLst>
                                        </p:cTn>
                                        <p:tgtEl>
                                          <p:spTgt spid="25"/>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92"/>
                                        </p:tgtEl>
                                      </p:cBhvr>
                                    </p:animEffect>
                                    <p:set>
                                      <p:cBhvr>
                                        <p:cTn id="62" dur="1" fill="hold">
                                          <p:stCondLst>
                                            <p:cond delay="499"/>
                                          </p:stCondLst>
                                        </p:cTn>
                                        <p:tgtEl>
                                          <p:spTgt spid="9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30"/>
                                        </p:tgtEl>
                                      </p:cBhvr>
                                    </p:animEffect>
                                    <p:set>
                                      <p:cBhvr>
                                        <p:cTn id="65" dur="1" fill="hold">
                                          <p:stCondLst>
                                            <p:cond delay="499"/>
                                          </p:stCondLst>
                                        </p:cTn>
                                        <p:tgtEl>
                                          <p:spTgt spid="30"/>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90"/>
                                        </p:tgtEl>
                                      </p:cBhvr>
                                    </p:animEffect>
                                    <p:set>
                                      <p:cBhvr>
                                        <p:cTn id="68" dur="1" fill="hold">
                                          <p:stCondLst>
                                            <p:cond delay="499"/>
                                          </p:stCondLst>
                                        </p:cTn>
                                        <p:tgtEl>
                                          <p:spTgt spid="90"/>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9"/>
                                        </p:tgtEl>
                                      </p:cBhvr>
                                    </p:animEffect>
                                    <p:set>
                                      <p:cBhvr>
                                        <p:cTn id="71" dur="1" fill="hold">
                                          <p:stCondLst>
                                            <p:cond delay="499"/>
                                          </p:stCondLst>
                                        </p:cTn>
                                        <p:tgtEl>
                                          <p:spTgt spid="19"/>
                                        </p:tgtEl>
                                        <p:attrNameLst>
                                          <p:attrName>style.visibility</p:attrName>
                                        </p:attrNameLst>
                                      </p:cBhvr>
                                      <p:to>
                                        <p:strVal val="hidden"/>
                                      </p:to>
                                    </p:set>
                                  </p:childTnLst>
                                </p:cTn>
                              </p:par>
                            </p:childTnLst>
                          </p:cTn>
                        </p:par>
                        <p:par>
                          <p:cTn id="72" fill="hold">
                            <p:stCondLst>
                              <p:cond delay="500"/>
                            </p:stCondLst>
                            <p:childTnLst>
                              <p:par>
                                <p:cTn id="73" presetID="22" presetClass="entr" presetSubtype="2" fill="hold" nodeType="after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wipe(right)">
                                      <p:cBhvr>
                                        <p:cTn id="75" dur="250"/>
                                        <p:tgtEl>
                                          <p:spTgt spid="78"/>
                                        </p:tgtEl>
                                      </p:cBhvr>
                                    </p:animEffect>
                                  </p:childTnLst>
                                </p:cTn>
                              </p:par>
                            </p:childTnLst>
                          </p:cTn>
                        </p:par>
                        <p:par>
                          <p:cTn id="76" fill="hold">
                            <p:stCondLst>
                              <p:cond delay="750"/>
                            </p:stCondLst>
                            <p:childTnLst>
                              <p:par>
                                <p:cTn id="77" presetID="10" presetClass="entr" presetSubtype="0" fill="hold" grpId="2"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par>
                          <p:cTn id="80" fill="hold">
                            <p:stCondLst>
                              <p:cond delay="1250"/>
                            </p:stCondLst>
                            <p:childTnLst>
                              <p:par>
                                <p:cTn id="81" presetID="22" presetClass="entr" presetSubtype="2" fill="hold" nodeType="after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ipe(right)">
                                      <p:cBhvr>
                                        <p:cTn id="83" dur="500"/>
                                        <p:tgtEl>
                                          <p:spTgt spid="55"/>
                                        </p:tgtEl>
                                      </p:cBhvr>
                                    </p:animEffect>
                                  </p:childTnLst>
                                </p:cTn>
                              </p:par>
                              <p:par>
                                <p:cTn id="84" presetID="22" presetClass="entr" presetSubtype="2" fill="hold"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wipe(right)">
                                      <p:cBhvr>
                                        <p:cTn id="86" dur="500"/>
                                        <p:tgtEl>
                                          <p:spTgt spid="75"/>
                                        </p:tgtEl>
                                      </p:cBhvr>
                                    </p:animEffect>
                                  </p:childTnLst>
                                </p:cTn>
                              </p:par>
                            </p:childTnLst>
                          </p:cTn>
                        </p:par>
                        <p:par>
                          <p:cTn id="87" fill="hold">
                            <p:stCondLst>
                              <p:cond delay="1750"/>
                            </p:stCondLst>
                            <p:childTnLst>
                              <p:par>
                                <p:cTn id="88" presetID="10" presetClass="entr" presetSubtype="0" fill="hold" grpId="2"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childTnLst>
                          </p:cTn>
                        </p:par>
                        <p:par>
                          <p:cTn id="94" fill="hold">
                            <p:stCondLst>
                              <p:cond delay="2250"/>
                            </p:stCondLst>
                            <p:childTnLst>
                              <p:par>
                                <p:cTn id="95" presetID="22" presetClass="entr" presetSubtype="2" fill="hold" nodeType="after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right)">
                                      <p:cBhvr>
                                        <p:cTn id="97" dur="500"/>
                                        <p:tgtEl>
                                          <p:spTgt spid="51"/>
                                        </p:tgtEl>
                                      </p:cBhvr>
                                    </p:animEffect>
                                  </p:childTnLst>
                                </p:cTn>
                              </p:par>
                              <p:par>
                                <p:cTn id="98" presetID="22" presetClass="entr" presetSubtype="2" fill="hold" nodeType="with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wipe(right)">
                                      <p:cBhvr>
                                        <p:cTn id="100" dur="500"/>
                                        <p:tgtEl>
                                          <p:spTgt spid="72"/>
                                        </p:tgtEl>
                                      </p:cBhvr>
                                    </p:animEffect>
                                  </p:childTnLst>
                                </p:cTn>
                              </p:par>
                            </p:childTnLst>
                          </p:cTn>
                        </p:par>
                        <p:par>
                          <p:cTn id="101" fill="hold">
                            <p:stCondLst>
                              <p:cond delay="2750"/>
                            </p:stCondLst>
                            <p:childTnLst>
                              <p:par>
                                <p:cTn id="102" presetID="10" presetClass="entr" presetSubtype="0" fill="hold" grpId="0" nodeType="afterEffect">
                                  <p:stCondLst>
                                    <p:cond delay="0"/>
                                  </p:stCondLst>
                                  <p:childTnLst>
                                    <p:set>
                                      <p:cBhvr>
                                        <p:cTn id="103" dur="1" fill="hold">
                                          <p:stCondLst>
                                            <p:cond delay="0"/>
                                          </p:stCondLst>
                                        </p:cTn>
                                        <p:tgtEl>
                                          <p:spTgt spid="20"/>
                                        </p:tgtEl>
                                        <p:attrNameLst>
                                          <p:attrName>style.visibility</p:attrName>
                                        </p:attrNameLst>
                                      </p:cBhvr>
                                      <p:to>
                                        <p:strVal val="visible"/>
                                      </p:to>
                                    </p:set>
                                    <p:animEffect transition="in" filter="fade">
                                      <p:cBhvr>
                                        <p:cTn id="104" dur="500"/>
                                        <p:tgtEl>
                                          <p:spTgt spid="2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20" grpId="0" animBg="1"/>
      <p:bldP spid="25" grpId="0" animBg="1"/>
      <p:bldP spid="25" grpId="1" animBg="1"/>
      <p:bldP spid="26" grpId="0" animBg="1"/>
      <p:bldP spid="26" grpId="1" animBg="1"/>
      <p:bldP spid="26" grpId="2" animBg="1"/>
      <p:bldP spid="27" grpId="0" animBg="1"/>
      <p:bldP spid="29" grpId="0" animBg="1"/>
      <p:bldP spid="29" grpId="1" animBg="1"/>
      <p:bldP spid="29" grpId="2" animBg="1"/>
      <p:bldP spid="37" grpId="0"/>
      <p:bldP spid="19" grpId="0"/>
      <p:bldP spid="1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33B77-EDB4-CD31-C59E-1F7E25BCA4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8021B63-0B89-BD10-509C-DCB8BB1CF36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A4B36566-EAD7-7A9D-4672-C4AFF76AF8EC}"/>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mc:Choice xmlns:a14="http://schemas.microsoft.com/office/drawing/2010/main" Requires="a14">
          <p:sp>
            <p:nvSpPr>
              <p:cNvPr id="5" name="Hộp Văn bản 4">
                <a:extLst>
                  <a:ext uri="{FF2B5EF4-FFF2-40B4-BE49-F238E27FC236}">
                    <a16:creationId xmlns:a16="http://schemas.microsoft.com/office/drawing/2014/main" id="{D7A2AC77-3DB3-3CE5-95EC-2D3B765D0171}"/>
                  </a:ext>
                </a:extLst>
              </p:cNvPr>
              <p:cNvSpPr txBox="1"/>
              <p:nvPr/>
            </p:nvSpPr>
            <p:spPr>
              <a:xfrm>
                <a:off x="1973580" y="2743200"/>
                <a:ext cx="14340840" cy="110799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𝟐</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smtClean="0">
                              <a:solidFill>
                                <a:schemeClr val="bg1"/>
                              </a:solidFill>
                              <a:latin typeface="Cambria Math" panose="02040503050406030204" pitchFamily="18" charset="0"/>
                            </a:rPr>
                            <m:t>𝒚</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𝟑</m:t>
                          </m:r>
                        </m:e>
                      </m:d>
                    </m:oMath>
                  </m:oMathPara>
                </a14:m>
                <a:endParaRPr lang="en-US" sz="2000" b="1" i="1" dirty="0">
                  <a:solidFill>
                    <a:schemeClr val="bg1"/>
                  </a:solidFill>
                </a:endParaRPr>
              </a:p>
            </p:txBody>
          </p:sp>
        </mc:Choice>
        <mc:Fallback>
          <p:sp>
            <p:nvSpPr>
              <p:cNvPr id="5" name="Hộp Văn bản 4">
                <a:extLst>
                  <a:ext uri="{FF2B5EF4-FFF2-40B4-BE49-F238E27FC236}">
                    <a16:creationId xmlns:a16="http://schemas.microsoft.com/office/drawing/2014/main" id="{D7A2AC77-3DB3-3CE5-95EC-2D3B765D0171}"/>
                  </a:ext>
                </a:extLst>
              </p:cNvPr>
              <p:cNvSpPr txBox="1">
                <a:spLocks noRot="1" noChangeAspect="1" noMove="1" noResize="1" noEditPoints="1" noAdjustHandles="1" noChangeArrowheads="1" noChangeShapeType="1" noTextEdit="1"/>
              </p:cNvSpPr>
              <p:nvPr/>
            </p:nvSpPr>
            <p:spPr>
              <a:xfrm>
                <a:off x="1973580" y="2743200"/>
                <a:ext cx="14340840" cy="11079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7239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0B5C5-AEC3-667D-B75A-EA2861EE04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8CAC5C-897A-3557-D238-EBB2F5CFFF0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3296A2B6-6C7F-4115-3525-2C54D9472A36}"/>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4D01E0F3-F3DB-FB42-7736-57DEEF013FB3}"/>
                  </a:ext>
                </a:extLst>
              </p:cNvPr>
              <p:cNvSpPr txBox="1"/>
              <p:nvPr/>
            </p:nvSpPr>
            <p:spPr>
              <a:xfrm>
                <a:off x="1973580" y="2743200"/>
                <a:ext cx="14340840"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func>
                            <m:funcPr>
                              <m:ctrlPr>
                                <a:rPr lang="en-US" sz="6600" b="1" i="1">
                                  <a:solidFill>
                                    <a:schemeClr val="bg1"/>
                                  </a:solidFill>
                                  <a:latin typeface="Cambria Math" panose="02040503050406030204" pitchFamily="18" charset="0"/>
                                </a:rPr>
                              </m:ctrlPr>
                            </m:funcPr>
                            <m:fName>
                              <m:r>
                                <a:rPr lang="en-US" sz="6600" b="1" i="1">
                                  <a:solidFill>
                                    <a:schemeClr val="bg1"/>
                                  </a:solidFill>
                                  <a:latin typeface="Cambria Math" panose="02040503050406030204" pitchFamily="18" charset="0"/>
                                </a:rPr>
                                <m:t>𝒔𝒊𝒏</m:t>
                              </m:r>
                            </m:fName>
                            <m:e>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e>
                              </m:d>
                            </m:e>
                          </m:func>
                          <m:r>
                            <a:rPr lang="en-US" sz="6600" b="1" i="1">
                              <a:solidFill>
                                <a:schemeClr val="bg1"/>
                              </a:solidFill>
                              <a:latin typeface="Cambria Math" panose="02040503050406030204" pitchFamily="18" charset="0"/>
                            </a:rPr>
                            <m:t>+</m:t>
                          </m:r>
                          <m:func>
                            <m:funcPr>
                              <m:ctrlPr>
                                <a:rPr lang="en-US" sz="6600" b="1" i="1">
                                  <a:solidFill>
                                    <a:schemeClr val="bg1"/>
                                  </a:solidFill>
                                  <a:latin typeface="Cambria Math" panose="02040503050406030204" pitchFamily="18" charset="0"/>
                                </a:rPr>
                              </m:ctrlPr>
                            </m:funcPr>
                            <m:fName>
                              <m:r>
                                <a:rPr lang="en-US" sz="6600" b="1" i="1">
                                  <a:solidFill>
                                    <a:schemeClr val="bg1"/>
                                  </a:solidFill>
                                  <a:latin typeface="Cambria Math" panose="02040503050406030204" pitchFamily="18" charset="0"/>
                                </a:rPr>
                                <m:t>𝒍</m:t>
                              </m:r>
                              <m:r>
                                <a:rPr lang="en-US" sz="6600" b="1" i="1" smtClean="0">
                                  <a:solidFill>
                                    <a:schemeClr val="bg1"/>
                                  </a:solidFill>
                                  <a:latin typeface="Cambria Math" panose="02040503050406030204" pitchFamily="18" charset="0"/>
                                </a:rPr>
                                <m:t>𝒐𝒈</m:t>
                              </m:r>
                            </m:fName>
                            <m:e>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𝒚</m:t>
                                  </m:r>
                                </m:e>
                              </m:d>
                            </m:e>
                          </m:func>
                        </m:e>
                      </m:d>
                    </m:oMath>
                  </m:oMathPara>
                </a14:m>
                <a:endParaRPr lang="en-US" sz="2000" b="1" i="1">
                  <a:solidFill>
                    <a:schemeClr val="bg1"/>
                  </a:solidFill>
                </a:endParaRPr>
              </a:p>
            </p:txBody>
          </p:sp>
        </mc:Choice>
        <mc:Fallback xmlns="">
          <p:sp>
            <p:nvSpPr>
              <p:cNvPr id="4" name="Hộp Văn bản 3">
                <a:extLst>
                  <a:ext uri="{FF2B5EF4-FFF2-40B4-BE49-F238E27FC236}">
                    <a16:creationId xmlns:a16="http://schemas.microsoft.com/office/drawing/2014/main" id="{4D01E0F3-F3DB-FB42-7736-57DEEF013FB3}"/>
                  </a:ext>
                </a:extLst>
              </p:cNvPr>
              <p:cNvSpPr txBox="1">
                <a:spLocks noRot="1" noChangeAspect="1" noMove="1" noResize="1" noEditPoints="1" noAdjustHandles="1" noChangeArrowheads="1" noChangeShapeType="1" noTextEdit="1"/>
              </p:cNvSpPr>
              <p:nvPr/>
            </p:nvSpPr>
            <p:spPr>
              <a:xfrm>
                <a:off x="1973580" y="2743200"/>
                <a:ext cx="14340840" cy="110799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238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F5840-4B3F-E18C-B112-F5E2B05F00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2481D6-F4CC-606E-31BA-2E5CF2F351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DF506E97-B097-1969-E98B-231DBD0D43CC}"/>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0F34D700-B2DE-2E9C-5CF1-3D2C9B4D0D3B}"/>
                  </a:ext>
                </a:extLst>
              </p:cNvPr>
              <p:cNvSpPr txBox="1"/>
              <p:nvPr/>
            </p:nvSpPr>
            <p:spPr>
              <a:xfrm>
                <a:off x="1013460" y="2305680"/>
                <a:ext cx="16261080" cy="20568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𝒛</m:t>
                          </m:r>
                        </m:e>
                      </m:d>
                      <m:r>
                        <a:rPr lang="en-US" sz="6600" b="1" i="1">
                          <a:solidFill>
                            <a:schemeClr val="bg1"/>
                          </a:solidFill>
                          <a:latin typeface="Cambria Math" panose="02040503050406030204" pitchFamily="18" charset="0"/>
                        </a:rPr>
                        <m:t>=</m:t>
                      </m:r>
                      <m:f>
                        <m:fPr>
                          <m:ctrlPr>
                            <a:rPr lang="en-US" sz="6600" b="1" i="1" smtClean="0">
                              <a:solidFill>
                                <a:schemeClr val="bg1"/>
                              </a:solidFill>
                              <a:latin typeface="Cambria Math" panose="02040503050406030204" pitchFamily="18" charset="0"/>
                            </a:rPr>
                          </m:ctrlPr>
                        </m:fPr>
                        <m:num>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baseline="30000">
                              <a:solidFill>
                                <a:schemeClr val="bg1"/>
                              </a:solidFill>
                              <a:latin typeface="Cambria Math" panose="02040503050406030204" pitchFamily="18" charset="0"/>
                            </a:rPr>
                            <m:t>𝟐</m:t>
                          </m:r>
                        </m:num>
                        <m:den>
                          <m:r>
                            <a:rPr lang="en-US" sz="6600" b="1" i="1" smtClean="0">
                              <a:solidFill>
                                <a:schemeClr val="bg1"/>
                              </a:solidFill>
                              <a:latin typeface="Cambria Math" panose="02040503050406030204" pitchFamily="18" charset="0"/>
                            </a:rPr>
                            <m:t>𝒛</m:t>
                          </m:r>
                        </m:den>
                      </m:f>
                      <m:r>
                        <a:rPr lang="en-US" sz="6600" b="1" i="1" smtClean="0">
                          <a:solidFill>
                            <a:schemeClr val="bg1"/>
                          </a:solidFill>
                          <a:latin typeface="Cambria Math" panose="02040503050406030204" pitchFamily="18" charset="0"/>
                        </a:rPr>
                        <m:t>+ </m:t>
                      </m:r>
                      <m:rad>
                        <m:radPr>
                          <m:degHide m:val="on"/>
                          <m:ctrlPr>
                            <a:rPr lang="en-US" sz="6600" b="1" i="1" smtClean="0">
                              <a:solidFill>
                                <a:schemeClr val="bg1"/>
                              </a:solidFill>
                              <a:latin typeface="Cambria Math" panose="02040503050406030204" pitchFamily="18" charset="0"/>
                            </a:rPr>
                          </m:ctrlPr>
                        </m:radPr>
                        <m:deg/>
                        <m:e>
                          <m:r>
                            <a:rPr lang="en-US" sz="6600" b="1" i="1" smtClean="0">
                              <a:solidFill>
                                <a:schemeClr val="bg1"/>
                              </a:solidFill>
                              <a:latin typeface="Cambria Math" panose="02040503050406030204" pitchFamily="18" charset="0"/>
                            </a:rPr>
                            <m:t>𝒙</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𝒛</m:t>
                          </m:r>
                        </m:e>
                      </m:rad>
                    </m:oMath>
                  </m:oMathPara>
                </a14:m>
                <a:endParaRPr lang="en-US" sz="2000" b="1" i="1">
                  <a:solidFill>
                    <a:schemeClr val="bg1"/>
                  </a:solidFill>
                </a:endParaRPr>
              </a:p>
            </p:txBody>
          </p:sp>
        </mc:Choice>
        <mc:Fallback xmlns="">
          <p:sp>
            <p:nvSpPr>
              <p:cNvPr id="4" name="Hộp Văn bản 3">
                <a:extLst>
                  <a:ext uri="{FF2B5EF4-FFF2-40B4-BE49-F238E27FC236}">
                    <a16:creationId xmlns:a16="http://schemas.microsoft.com/office/drawing/2014/main" id="{0F34D700-B2DE-2E9C-5CF1-3D2C9B4D0D3B}"/>
                  </a:ext>
                </a:extLst>
              </p:cNvPr>
              <p:cNvSpPr txBox="1">
                <a:spLocks noRot="1" noChangeAspect="1" noMove="1" noResize="1" noEditPoints="1" noAdjustHandles="1" noChangeArrowheads="1" noChangeShapeType="1" noTextEdit="1"/>
              </p:cNvSpPr>
              <p:nvPr/>
            </p:nvSpPr>
            <p:spPr>
              <a:xfrm>
                <a:off x="1013460" y="2305680"/>
                <a:ext cx="16261080" cy="205684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2260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74000"/>
          </a:schemeClr>
        </a:solidFill>
        <a:effectLst/>
      </p:bgPr>
    </p:bg>
    <p:spTree>
      <p:nvGrpSpPr>
        <p:cNvPr id="1" name="">
          <a:extLst>
            <a:ext uri="{FF2B5EF4-FFF2-40B4-BE49-F238E27FC236}">
              <a16:creationId xmlns:a16="http://schemas.microsoft.com/office/drawing/2014/main" id="{6077FC4D-EDBB-113A-8551-0F2392CF808C}"/>
            </a:ext>
          </a:extLst>
        </p:cNvPr>
        <p:cNvGrpSpPr/>
        <p:nvPr/>
      </p:nvGrpSpPr>
      <p:grpSpPr>
        <a:xfrm>
          <a:off x="0" y="0"/>
          <a:ext cx="0" cy="0"/>
          <a:chOff x="0" y="0"/>
          <a:chExt cx="0" cy="0"/>
        </a:xfrm>
      </p:grpSpPr>
      <p:sp>
        <p:nvSpPr>
          <p:cNvPr id="32" name="Hình chữ nhật 31">
            <a:extLst>
              <a:ext uri="{FF2B5EF4-FFF2-40B4-BE49-F238E27FC236}">
                <a16:creationId xmlns:a16="http://schemas.microsoft.com/office/drawing/2014/main" id="{59E29008-5399-BC72-23D9-2DB20BE23036}"/>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Hình ảnh 36">
            <a:extLst>
              <a:ext uri="{FF2B5EF4-FFF2-40B4-BE49-F238E27FC236}">
                <a16:creationId xmlns:a16="http://schemas.microsoft.com/office/drawing/2014/main" id="{E1FB40CD-CE25-60E7-33B6-7503DA1DD252}"/>
              </a:ext>
            </a:extLst>
          </p:cNvPr>
          <p:cNvPicPr>
            <a:picLocks noChangeAspect="1"/>
          </p:cNvPicPr>
          <p:nvPr/>
        </p:nvPicPr>
        <p:blipFill>
          <a:blip r:embed="rId3"/>
          <a:stretch>
            <a:fillRect/>
          </a:stretch>
        </p:blipFill>
        <p:spPr>
          <a:xfrm>
            <a:off x="0" y="-1"/>
            <a:ext cx="636530" cy="10380349"/>
          </a:xfrm>
          <a:prstGeom prst="rect">
            <a:avLst/>
          </a:prstGeom>
        </p:spPr>
      </p:pic>
      <p:sp>
        <p:nvSpPr>
          <p:cNvPr id="38" name="Hình chữ nhật 37">
            <a:extLst>
              <a:ext uri="{FF2B5EF4-FFF2-40B4-BE49-F238E27FC236}">
                <a16:creationId xmlns:a16="http://schemas.microsoft.com/office/drawing/2014/main" id="{EE03821B-A368-665F-6089-00593487C99C}"/>
              </a:ext>
            </a:extLst>
          </p:cNvPr>
          <p:cNvSpPr/>
          <p:nvPr/>
        </p:nvSpPr>
        <p:spPr>
          <a:xfrm>
            <a:off x="777240" y="-229549"/>
            <a:ext cx="17236440" cy="10746098"/>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2">
            <a:extLst>
              <a:ext uri="{FF2B5EF4-FFF2-40B4-BE49-F238E27FC236}">
                <a16:creationId xmlns:a16="http://schemas.microsoft.com/office/drawing/2014/main" id="{34133E57-899D-F366-67EB-E48BCF1BB1BF}"/>
              </a:ext>
            </a:extLst>
          </p:cNvPr>
          <p:cNvSpPr txBox="1"/>
          <p:nvPr/>
        </p:nvSpPr>
        <p:spPr>
          <a:xfrm>
            <a:off x="1538604" y="118650"/>
            <a:ext cx="18076449" cy="5940088"/>
          </a:xfrm>
          <a:prstGeom prst="rect">
            <a:avLst/>
          </a:prstGeom>
          <a:noFill/>
        </p:spPr>
        <p:txBody>
          <a:bodyPr wrap="square" rtlCol="0">
            <a:spAutoFit/>
          </a:bodyPr>
          <a:lstStyle/>
          <a:p>
            <a:pPr>
              <a:buNone/>
            </a:pPr>
            <a:r>
              <a:rPr lang="vi-VN" sz="2000" b="0" err="1">
                <a:solidFill>
                  <a:srgbClr val="569CD6"/>
                </a:solidFill>
                <a:effectLst/>
                <a:latin typeface="Courier New" panose="02070309020205020404" pitchFamily="49" charset="0"/>
              </a:rPr>
              <a:t>import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math</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from</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graphviz</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import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Digraph</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from</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IPython.display</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import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display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Image</a:t>
            </a:r>
            <a:endParaRPr lang="vi-VN" sz="2000" b="0">
              <a:solidFill>
                <a:srgbClr val="FFFFFF"/>
              </a:solidFill>
              <a:effectLst/>
              <a:latin typeface="Courier New" panose="02070309020205020404" pitchFamily="49" charset="0"/>
            </a:endParaRPr>
          </a:p>
          <a:p>
            <a:pPr>
              <a:buNone/>
            </a:pPr>
            <a:br>
              <a:rPr lang="vi-VN" sz="2000" b="0">
                <a:solidFill>
                  <a:srgbClr val="FFFFFF"/>
                </a:solidFill>
                <a:effectLst/>
                <a:latin typeface="Courier New" panose="02070309020205020404" pitchFamily="49" charset="0"/>
              </a:rPr>
            </a:br>
            <a:r>
              <a:rPr lang="vi-VN" sz="2000" b="0">
                <a:solidFill>
                  <a:srgbClr val="608B4E"/>
                </a:solidFill>
                <a:effectLst/>
                <a:latin typeface="Courier New" panose="02070309020205020404" pitchFamily="49" charset="0"/>
              </a:rPr>
              <a:t># Lớp cơ sở cho một nút trong đồ thị tính toán</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class</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Node</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__</a:t>
            </a:r>
            <a:r>
              <a:rPr lang="vi-VN" sz="2000" b="0" err="1">
                <a:solidFill>
                  <a:srgbClr val="FFFFFF"/>
                </a:solidFill>
                <a:effectLst/>
                <a:latin typeface="Courier New" panose="02070309020205020404" pitchFamily="49" charset="0"/>
              </a:rPr>
              <a:t>init</a:t>
            </a:r>
            <a:r>
              <a:rPr lang="vi-VN" sz="2000" b="0">
                <a:solidFill>
                  <a:srgbClr val="FFFFFF"/>
                </a:solidFill>
                <a:effectLst/>
                <a:latin typeface="Courier New" panose="02070309020205020404" pitchFamily="49" charset="0"/>
              </a:rPr>
              <a:t>__(</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self</a:t>
            </a:r>
            <a:r>
              <a:rPr lang="vi-VN" sz="2000" b="0" err="1">
                <a:solidFill>
                  <a:srgbClr val="FFFFFF"/>
                </a:solidFill>
                <a:effectLst/>
                <a:latin typeface="Courier New" panose="02070309020205020404" pitchFamily="49" charset="0"/>
              </a:rPr>
              <a:t>.value</a:t>
            </a:r>
            <a:r>
              <a:rPr lang="vi-VN" sz="2000" b="0">
                <a:solidFill>
                  <a:srgbClr val="FFFFFF"/>
                </a:solidFill>
                <a:effectLst/>
                <a:latin typeface="Courier New" panose="02070309020205020404" pitchFamily="49" charset="0"/>
              </a:rPr>
              <a:t> = </a:t>
            </a:r>
            <a:r>
              <a:rPr lang="vi-VN" sz="2000" b="0" err="1">
                <a:solidFill>
                  <a:srgbClr val="569CD6"/>
                </a:solidFill>
                <a:effectLst/>
                <a:latin typeface="Courier New" panose="02070309020205020404" pitchFamily="49" charset="0"/>
              </a:rPr>
              <a:t>None</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Giá trị tính được của nút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self</a:t>
            </a:r>
            <a:r>
              <a:rPr lang="vi-VN" sz="2000" b="0" err="1">
                <a:solidFill>
                  <a:srgbClr val="FFFFFF"/>
                </a:solidFill>
                <a:effectLst/>
                <a:latin typeface="Courier New" panose="02070309020205020404" pitchFamily="49" charset="0"/>
              </a:rPr>
              <a:t>.grad</a:t>
            </a:r>
            <a:r>
              <a:rPr lang="vi-VN" sz="2000" b="0">
                <a:solidFill>
                  <a:srgbClr val="FFFFFF"/>
                </a:solidFill>
                <a:effectLst/>
                <a:latin typeface="Courier New" panose="02070309020205020404" pitchFamily="49" charset="0"/>
              </a:rPr>
              <a:t> = </a:t>
            </a:r>
            <a:r>
              <a:rPr lang="vi-VN" sz="2000" b="0">
                <a:solidFill>
                  <a:srgbClr val="569CD6"/>
                </a:solidFill>
                <a:effectLst/>
                <a:latin typeface="Courier New" panose="02070309020205020404" pitchFamily="49" charset="0"/>
              </a:rPr>
              <a:t>0</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Giá trị </a:t>
            </a:r>
            <a:r>
              <a:rPr lang="vi-VN" sz="2000" b="0" err="1">
                <a:solidFill>
                  <a:srgbClr val="608B4E"/>
                </a:solidFill>
                <a:effectLst/>
                <a:latin typeface="Courier New" panose="02070309020205020404" pitchFamily="49" charset="0"/>
              </a:rPr>
              <a:t>gradient</a:t>
            </a:r>
            <a:r>
              <a:rPr lang="vi-VN" sz="2000" b="0">
                <a:solidFill>
                  <a:srgbClr val="608B4E"/>
                </a:solidFill>
                <a:effectLst/>
                <a:latin typeface="Courier New" panose="02070309020205020404" pitchFamily="49" charset="0"/>
              </a:rPr>
              <a:t> sau lan truyền ngược</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forward</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raise</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NotImplementedError</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backward</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 </a:t>
            </a:r>
            <a:r>
              <a:rPr lang="vi-VN" sz="2000" b="0" err="1">
                <a:solidFill>
                  <a:srgbClr val="9CDCFE"/>
                </a:solidFill>
                <a:effectLst/>
                <a:latin typeface="Courier New" panose="02070309020205020404" pitchFamily="49" charset="0"/>
              </a:rPr>
              <a:t>grad</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raise</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NotImplementedError</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Hàm lấy danh sách các "con" (</a:t>
            </a:r>
            <a:r>
              <a:rPr lang="vi-VN" sz="2000" b="0" err="1">
                <a:solidFill>
                  <a:srgbClr val="608B4E"/>
                </a:solidFill>
                <a:effectLst/>
                <a:latin typeface="Courier New" panose="02070309020205020404" pitchFamily="49" charset="0"/>
              </a:rPr>
              <a:t>children</a:t>
            </a:r>
            <a:r>
              <a:rPr lang="vi-VN" sz="2000" b="0">
                <a:solidFill>
                  <a:srgbClr val="608B4E"/>
                </a:solidFill>
                <a:effectLst/>
                <a:latin typeface="Courier New" panose="02070309020205020404" pitchFamily="49" charset="0"/>
              </a:rPr>
              <a:t>) của nút (dùng cho việc vẽ đồ thị)</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get_children</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return</a:t>
            </a:r>
            <a:r>
              <a:rPr lang="vi-VN" sz="2000" b="0">
                <a:solidFill>
                  <a:srgbClr val="FFFFFF"/>
                </a:solidFill>
                <a:effectLst/>
                <a:latin typeface="Courier New" panose="02070309020205020404" pitchFamily="49" charset="0"/>
              </a:rPr>
              <a:t> </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get_expr</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a:solidFill>
                  <a:srgbClr val="CE9178"/>
                </a:solidFill>
                <a:effectLst/>
                <a:latin typeface="Courier New" panose="02070309020205020404" pitchFamily="49" charset="0"/>
              </a:rPr>
              <a:t>'''Trả về biểu thức (</a:t>
            </a:r>
            <a:r>
              <a:rPr lang="vi-VN" sz="2000" b="0" err="1">
                <a:solidFill>
                  <a:srgbClr val="CE9178"/>
                </a:solidFill>
                <a:effectLst/>
                <a:latin typeface="Courier New" panose="02070309020205020404" pitchFamily="49" charset="0"/>
              </a:rPr>
              <a:t>formula</a:t>
            </a:r>
            <a:r>
              <a:rPr lang="vi-VN" sz="2000" b="0">
                <a:solidFill>
                  <a:srgbClr val="CE9178"/>
                </a:solidFill>
                <a:effectLst/>
                <a:latin typeface="Courier New" panose="02070309020205020404" pitchFamily="49" charset="0"/>
              </a:rPr>
              <a:t>) của </a:t>
            </a:r>
            <a:r>
              <a:rPr lang="vi-VN" sz="2000" b="0" err="1">
                <a:solidFill>
                  <a:srgbClr val="CE9178"/>
                </a:solidFill>
                <a:effectLst/>
                <a:latin typeface="Courier New" panose="02070309020205020404" pitchFamily="49" charset="0"/>
              </a:rPr>
              <a:t>node</a:t>
            </a:r>
            <a:r>
              <a:rPr lang="vi-VN" sz="2000" b="0">
                <a:solidFill>
                  <a:srgbClr val="CE9178"/>
                </a:solidFill>
                <a:effectLst/>
                <a:latin typeface="Courier New" panose="02070309020205020404" pitchFamily="49" charset="0"/>
              </a:rPr>
              <a:t> dưới dạng chuỗi.'''</a:t>
            </a:r>
            <a:endParaRPr lang="vi-VN" sz="2000" b="0">
              <a:solidFill>
                <a:srgbClr val="FFFFFF"/>
              </a:solidFill>
              <a:effectLst/>
              <a:latin typeface="Courier New" panose="02070309020205020404" pitchFamily="49" charset="0"/>
            </a:endParaRPr>
          </a:p>
          <a:p>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return</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type</a:t>
            </a:r>
            <a:r>
              <a:rPr lang="vi-VN" sz="2000" b="0">
                <a:solidFill>
                  <a:srgbClr val="FFFF00"/>
                </a:solidFill>
                <a:effectLst/>
                <a:latin typeface="Courier New" panose="02070309020205020404" pitchFamily="49" charset="0"/>
              </a:rPr>
              <a:t>(</a:t>
            </a:r>
            <a:r>
              <a:rPr lang="vi-VN" sz="2000" b="0" err="1">
                <a:solidFill>
                  <a:srgbClr val="569CD6"/>
                </a:solidFill>
                <a:effectLst/>
                <a:latin typeface="Courier New" panose="02070309020205020404" pitchFamily="49" charset="0"/>
              </a:rPr>
              <a:t>self</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.__</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__</a:t>
            </a:r>
          </a:p>
        </p:txBody>
      </p:sp>
      <p:sp>
        <p:nvSpPr>
          <p:cNvPr id="16" name="3">
            <a:extLst>
              <a:ext uri="{FF2B5EF4-FFF2-40B4-BE49-F238E27FC236}">
                <a16:creationId xmlns:a16="http://schemas.microsoft.com/office/drawing/2014/main" id="{6B3FFCCE-1604-419C-E224-EB9AACDAF472}"/>
              </a:ext>
            </a:extLst>
          </p:cNvPr>
          <p:cNvSpPr txBox="1"/>
          <p:nvPr/>
        </p:nvSpPr>
        <p:spPr>
          <a:xfrm>
            <a:off x="1538604" y="5885795"/>
            <a:ext cx="13265170" cy="4401205"/>
          </a:xfrm>
          <a:prstGeom prst="rect">
            <a:avLst/>
          </a:prstGeom>
          <a:noFill/>
        </p:spPr>
        <p:txBody>
          <a:bodyPr wrap="none" rtlCol="0">
            <a:spAutoFit/>
          </a:bodyPr>
          <a:lstStyle/>
          <a:p>
            <a:pPr>
              <a:buNone/>
            </a:pPr>
            <a:r>
              <a:rPr lang="vi-VN" sz="2000" b="0">
                <a:solidFill>
                  <a:srgbClr val="608B4E"/>
                </a:solidFill>
                <a:effectLst/>
                <a:latin typeface="Courier New" panose="02070309020205020404" pitchFamily="49" charset="0"/>
              </a:rPr>
              <a:t># Lớp đại diện cho biến đầu vào</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class</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Node</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__</a:t>
            </a:r>
            <a:r>
              <a:rPr lang="vi-VN" sz="2000" b="0" err="1">
                <a:solidFill>
                  <a:srgbClr val="FFFFFF"/>
                </a:solidFill>
                <a:effectLst/>
                <a:latin typeface="Courier New" panose="02070309020205020404" pitchFamily="49" charset="0"/>
              </a:rPr>
              <a:t>init</a:t>
            </a:r>
            <a:r>
              <a:rPr lang="vi-VN" sz="2000" b="0">
                <a:solidFill>
                  <a:srgbClr val="FFFFFF"/>
                </a:solidFill>
                <a:effectLst/>
                <a:latin typeface="Courier New" panose="02070309020205020404" pitchFamily="49" charset="0"/>
              </a:rPr>
              <a:t>__(</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 </a:t>
            </a:r>
            <a:r>
              <a:rPr lang="vi-VN" sz="2000" b="0" err="1">
                <a:solidFill>
                  <a:srgbClr val="9CDCFE"/>
                </a:solidFill>
                <a:effectLst/>
                <a:latin typeface="Courier New" panose="02070309020205020404" pitchFamily="49" charset="0"/>
              </a:rPr>
              <a:t>value</a:t>
            </a:r>
            <a:r>
              <a:rPr lang="vi-VN" sz="2000" b="0">
                <a:solidFill>
                  <a:srgbClr val="FFFFFF"/>
                </a:solidFill>
                <a:effectLst/>
                <a:latin typeface="Courier New" panose="02070309020205020404" pitchFamily="49" charset="0"/>
              </a:rPr>
              <a:t>, </a:t>
            </a:r>
            <a:r>
              <a:rPr lang="vi-VN" sz="2000" b="0" err="1">
                <a:solidFill>
                  <a:srgbClr val="9CDCFE"/>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err="1">
                <a:solidFill>
                  <a:srgbClr val="569CD6"/>
                </a:solidFill>
                <a:effectLst/>
                <a:latin typeface="Courier New" panose="02070309020205020404" pitchFamily="49" charset="0"/>
              </a:rPr>
              <a:t>None</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super</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.__</a:t>
            </a:r>
            <a:r>
              <a:rPr lang="vi-VN" sz="2000" b="0" err="1">
                <a:solidFill>
                  <a:srgbClr val="FFFFFF"/>
                </a:solidFill>
                <a:effectLst/>
                <a:latin typeface="Courier New" panose="02070309020205020404" pitchFamily="49" charset="0"/>
              </a:rPr>
              <a:t>init</a:t>
            </a:r>
            <a:r>
              <a:rPr lang="vi-VN" sz="2000" b="0">
                <a:solidFill>
                  <a:srgbClr val="FFFFFF"/>
                </a:solidFill>
                <a:effectLst/>
                <a:latin typeface="Courier New" panose="02070309020205020404" pitchFamily="49" charset="0"/>
              </a:rPr>
              <a:t>__</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#gọi từ lớp </a:t>
            </a:r>
            <a:r>
              <a:rPr lang="vi-VN" sz="2000" b="0" err="1">
                <a:solidFill>
                  <a:srgbClr val="608B4E"/>
                </a:solidFill>
                <a:effectLst/>
                <a:latin typeface="Courier New" panose="02070309020205020404" pitchFamily="49" charset="0"/>
              </a:rPr>
              <a:t>node</a:t>
            </a:r>
            <a:r>
              <a:rPr lang="vi-VN" sz="2000" b="0">
                <a:solidFill>
                  <a:srgbClr val="608B4E"/>
                </a:solidFill>
                <a:effectLst/>
                <a:latin typeface="Courier New" panose="02070309020205020404" pitchFamily="49" charset="0"/>
              </a:rPr>
              <a:t>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self</a:t>
            </a:r>
            <a:r>
              <a:rPr lang="vi-VN" sz="2000" b="0" err="1">
                <a:solidFill>
                  <a:srgbClr val="FFFFFF"/>
                </a:solidFill>
                <a:effectLst/>
                <a:latin typeface="Courier New" panose="02070309020205020404" pitchFamily="49" charset="0"/>
              </a:rPr>
              <a:t>.value</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value</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#gán giá trị</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a:solidFill>
                  <a:srgbClr val="569CD6"/>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.name =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if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is</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not</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None</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else</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f</a:t>
            </a:r>
            <a:r>
              <a:rPr lang="vi-VN" sz="2000" b="0" err="1">
                <a:solidFill>
                  <a:srgbClr val="CE9178"/>
                </a:solidFill>
                <a:effectLst/>
                <a:latin typeface="Courier New" panose="02070309020205020404" pitchFamily="49" charset="0"/>
              </a:rPr>
              <a:t>"Var</a:t>
            </a:r>
            <a:r>
              <a:rPr lang="vi-VN" sz="2000" b="0">
                <a:solidFill>
                  <a:srgbClr val="CE9178"/>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value</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#xác định tên biến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forward</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return</a:t>
            </a: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self</a:t>
            </a:r>
            <a:r>
              <a:rPr lang="vi-VN" sz="2000" b="0" err="1">
                <a:solidFill>
                  <a:srgbClr val="FFFFFF"/>
                </a:solidFill>
                <a:effectLst/>
                <a:latin typeface="Courier New" panose="02070309020205020404" pitchFamily="49" charset="0"/>
              </a:rPr>
              <a:t>.value</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#trả về giá trị của lan truyền xuôi</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backward</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 </a:t>
            </a:r>
            <a:r>
              <a:rPr lang="vi-VN" sz="2000" b="0" err="1">
                <a:solidFill>
                  <a:srgbClr val="9CDCFE"/>
                </a:solidFill>
                <a:effectLst/>
                <a:latin typeface="Courier New" panose="02070309020205020404" pitchFamily="49" charset="0"/>
              </a:rPr>
              <a:t>grad</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self</a:t>
            </a:r>
            <a:r>
              <a:rPr lang="vi-VN" sz="2000" b="0" err="1">
                <a:solidFill>
                  <a:srgbClr val="FFFFFF"/>
                </a:solidFill>
                <a:effectLst/>
                <a:latin typeface="Courier New" panose="02070309020205020404" pitchFamily="49" charset="0"/>
              </a:rPr>
              <a:t>.grad</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grad</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#xác định dạo hàm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get_children</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return</a:t>
            </a:r>
            <a:r>
              <a:rPr lang="vi-VN" sz="2000" b="0">
                <a:solidFill>
                  <a:srgbClr val="FFFFFF"/>
                </a:solidFill>
                <a:effectLst/>
                <a:latin typeface="Courier New" panose="02070309020205020404" pitchFamily="49" charset="0"/>
              </a:rPr>
              <a:t> </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Biến đầu vào không có nút con</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def</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get_expr</a:t>
            </a:r>
            <a:r>
              <a:rPr lang="vi-VN" sz="2000" b="0">
                <a:solidFill>
                  <a:srgbClr val="FFFFFF"/>
                </a:solidFill>
                <a:effectLst/>
                <a:latin typeface="Courier New" panose="02070309020205020404" pitchFamily="49" charset="0"/>
              </a:rPr>
              <a:t>(</a:t>
            </a:r>
            <a:r>
              <a:rPr lang="vi-VN" sz="2000" b="0" err="1">
                <a:solidFill>
                  <a:srgbClr val="9CDCFE"/>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r>
              <a:rPr lang="vi-VN" sz="2000" b="0">
                <a:solidFill>
                  <a:srgbClr val="FFFFFF"/>
                </a:solidFill>
                <a:effectLst/>
                <a:latin typeface="Courier New" panose="02070309020205020404" pitchFamily="49" charset="0"/>
              </a:rPr>
              <a:t>        </a:t>
            </a:r>
            <a:r>
              <a:rPr lang="vi-VN" sz="2000" b="0" err="1">
                <a:solidFill>
                  <a:srgbClr val="569CD6"/>
                </a:solidFill>
                <a:effectLst/>
                <a:latin typeface="Courier New" panose="02070309020205020404" pitchFamily="49" charset="0"/>
              </a:rPr>
              <a:t>return</a:t>
            </a:r>
            <a:r>
              <a:rPr lang="vi-VN" sz="2000" b="0">
                <a:solidFill>
                  <a:srgbClr val="FFFFFF"/>
                </a:solidFill>
                <a:effectLst/>
                <a:latin typeface="Courier New" panose="02070309020205020404" pitchFamily="49" charset="0"/>
              </a:rPr>
              <a:t> </a:t>
            </a:r>
            <a:r>
              <a:rPr lang="vi-VN" sz="2000" b="0">
                <a:solidFill>
                  <a:srgbClr val="569CD6"/>
                </a:solidFill>
                <a:effectLst/>
                <a:latin typeface="Courier New" panose="02070309020205020404" pitchFamily="49" charset="0"/>
              </a:rPr>
              <a:t>self</a:t>
            </a:r>
            <a:r>
              <a:rPr lang="vi-VN" sz="2000" b="0">
                <a:solidFill>
                  <a:srgbClr val="FFFFFF"/>
                </a:solidFill>
                <a:effectLst/>
                <a:latin typeface="Courier New" panose="02070309020205020404" pitchFamily="49" charset="0"/>
              </a:rPr>
              <a:t>.name</a:t>
            </a:r>
          </a:p>
        </p:txBody>
      </p:sp>
      <p:sp>
        <p:nvSpPr>
          <p:cNvPr id="39" name="Hộp Văn bản 38">
            <a:extLst>
              <a:ext uri="{FF2B5EF4-FFF2-40B4-BE49-F238E27FC236}">
                <a16:creationId xmlns:a16="http://schemas.microsoft.com/office/drawing/2014/main" id="{3179C506-5323-E57E-4F27-D138862673DD}"/>
              </a:ext>
            </a:extLst>
          </p:cNvPr>
          <p:cNvSpPr txBox="1"/>
          <p:nvPr/>
        </p:nvSpPr>
        <p:spPr>
          <a:xfrm>
            <a:off x="914400" y="118650"/>
            <a:ext cx="5775960" cy="523220"/>
          </a:xfrm>
          <a:prstGeom prst="rect">
            <a:avLst/>
          </a:prstGeom>
          <a:noFill/>
        </p:spPr>
        <p:txBody>
          <a:bodyPr wrap="square" rtlCol="0">
            <a:spAutoFit/>
          </a:bodyPr>
          <a:lstStyle/>
          <a:p>
            <a:r>
              <a:rPr lang="en-US" sz="2800">
                <a:solidFill>
                  <a:schemeClr val="bg1"/>
                </a:solidFill>
              </a:rPr>
              <a:t>[  ]</a:t>
            </a:r>
          </a:p>
        </p:txBody>
      </p:sp>
    </p:spTree>
    <p:extLst>
      <p:ext uri="{BB962C8B-B14F-4D97-AF65-F5344CB8AC3E}">
        <p14:creationId xmlns:p14="http://schemas.microsoft.com/office/powerpoint/2010/main" val="1269059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D1D4A-5F8A-7BE2-FF77-BFD15CB63CA6}"/>
            </a:ext>
          </a:extLst>
        </p:cNvPr>
        <p:cNvGrpSpPr/>
        <p:nvPr/>
      </p:nvGrpSpPr>
      <p:grpSpPr>
        <a:xfrm>
          <a:off x="0" y="0"/>
          <a:ext cx="0" cy="0"/>
          <a:chOff x="0" y="0"/>
          <a:chExt cx="0" cy="0"/>
        </a:xfrm>
      </p:grpSpPr>
      <p:sp>
        <p:nvSpPr>
          <p:cNvPr id="4" name="Hình chữ nhật 3">
            <a:extLst>
              <a:ext uri="{FF2B5EF4-FFF2-40B4-BE49-F238E27FC236}">
                <a16:creationId xmlns:a16="http://schemas.microsoft.com/office/drawing/2014/main" id="{C276BEF2-1A4C-6E60-2ACA-78C3C4E68A19}"/>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ình ảnh 4">
            <a:extLst>
              <a:ext uri="{FF2B5EF4-FFF2-40B4-BE49-F238E27FC236}">
                <a16:creationId xmlns:a16="http://schemas.microsoft.com/office/drawing/2014/main" id="{05F97285-A5E3-F074-81A9-88D35F0516BC}"/>
              </a:ext>
            </a:extLst>
          </p:cNvPr>
          <p:cNvPicPr>
            <a:picLocks noChangeAspect="1"/>
          </p:cNvPicPr>
          <p:nvPr/>
        </p:nvPicPr>
        <p:blipFill>
          <a:blip r:embed="rId3"/>
          <a:stretch>
            <a:fillRect/>
          </a:stretch>
        </p:blipFill>
        <p:spPr>
          <a:xfrm>
            <a:off x="0" y="-1"/>
            <a:ext cx="636530" cy="10380349"/>
          </a:xfrm>
          <a:prstGeom prst="rect">
            <a:avLst/>
          </a:prstGeom>
        </p:spPr>
      </p:pic>
      <p:sp>
        <p:nvSpPr>
          <p:cNvPr id="6" name="Hình chữ nhật 5">
            <a:extLst>
              <a:ext uri="{FF2B5EF4-FFF2-40B4-BE49-F238E27FC236}">
                <a16:creationId xmlns:a16="http://schemas.microsoft.com/office/drawing/2014/main" id="{F51C2609-7ECA-E1F1-A305-89A0B89B84F1}"/>
              </a:ext>
            </a:extLst>
          </p:cNvPr>
          <p:cNvSpPr/>
          <p:nvPr/>
        </p:nvSpPr>
        <p:spPr>
          <a:xfrm>
            <a:off x="777240" y="716279"/>
            <a:ext cx="17236440" cy="7633783"/>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4">
            <a:extLst>
              <a:ext uri="{FF2B5EF4-FFF2-40B4-BE49-F238E27FC236}">
                <a16:creationId xmlns:a16="http://schemas.microsoft.com/office/drawing/2014/main" id="{160F59ED-DAFF-920C-511C-BF34785CABA5}"/>
              </a:ext>
            </a:extLst>
          </p:cNvPr>
          <p:cNvSpPr txBox="1"/>
          <p:nvPr/>
        </p:nvSpPr>
        <p:spPr>
          <a:xfrm>
            <a:off x="1488497" y="932647"/>
            <a:ext cx="14791229" cy="7417415"/>
          </a:xfrm>
          <a:prstGeom prst="rect">
            <a:avLst/>
          </a:prstGeom>
          <a:noFill/>
        </p:spPr>
        <p:txBody>
          <a:bodyPr wrap="none" rtlCol="0">
            <a:spAutoFit/>
          </a:bodyPr>
          <a:lstStyle/>
          <a:p>
            <a:pPr>
              <a:buNone/>
            </a:pPr>
            <a:r>
              <a:rPr lang="vi-VN" sz="2800" b="0">
                <a:solidFill>
                  <a:srgbClr val="608B4E"/>
                </a:solidFill>
                <a:effectLst/>
                <a:latin typeface="Courier New" panose="02070309020205020404" pitchFamily="49" charset="0"/>
              </a:rPr>
              <a:t># Lớp thực hiện phép cộng</a:t>
            </a:r>
            <a:endParaRPr lang="vi-VN" sz="2800" b="0">
              <a:solidFill>
                <a:srgbClr val="FFFFFF"/>
              </a:solidFill>
              <a:effectLst/>
              <a:latin typeface="Courier New" panose="02070309020205020404" pitchFamily="49" charset="0"/>
            </a:endParaRPr>
          </a:p>
          <a:p>
            <a:pPr>
              <a:buNone/>
            </a:pPr>
            <a:r>
              <a:rPr lang="vi-VN" sz="2800" b="0" err="1">
                <a:solidFill>
                  <a:srgbClr val="569CD6"/>
                </a:solidFill>
                <a:effectLst/>
                <a:latin typeface="Courier New" panose="02070309020205020404" pitchFamily="49" charset="0"/>
              </a:rPr>
              <a:t>class</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Add</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Node</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__</a:t>
            </a:r>
            <a:r>
              <a:rPr lang="vi-VN" sz="2800" b="0" err="1">
                <a:solidFill>
                  <a:srgbClr val="FFFFFF"/>
                </a:solidFill>
                <a:effectLst/>
                <a:latin typeface="Courier New" panose="02070309020205020404" pitchFamily="49" charset="0"/>
              </a:rPr>
              <a:t>init</a:t>
            </a:r>
            <a:r>
              <a:rPr lang="vi-VN" sz="2800" b="0">
                <a:solidFill>
                  <a:srgbClr val="FFFFFF"/>
                </a:solidFill>
                <a:effectLst/>
                <a:latin typeface="Courier New" panose="02070309020205020404" pitchFamily="49" charset="0"/>
              </a:rPr>
              <a:t>__(</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left</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right</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super</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.__</a:t>
            </a:r>
            <a:r>
              <a:rPr lang="vi-VN" sz="2800" b="0" err="1">
                <a:solidFill>
                  <a:srgbClr val="FFFFFF"/>
                </a:solidFill>
                <a:effectLst/>
                <a:latin typeface="Courier New" panose="02070309020205020404" pitchFamily="49" charset="0"/>
              </a:rPr>
              <a:t>init</a:t>
            </a:r>
            <a:r>
              <a:rPr lang="vi-VN" sz="2800" b="0">
                <a:solidFill>
                  <a:srgbClr val="FFFFFF"/>
                </a:solidFill>
                <a:effectLst/>
                <a:latin typeface="Courier New" panose="02070309020205020404" pitchFamily="49" charset="0"/>
              </a:rPr>
              <a:t>__</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left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right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forward</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.value</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.left.forward</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.right.forward</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.value</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backward</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a:t>
            </a:r>
            <a:r>
              <a:rPr lang="vi-VN" sz="2800" b="0">
                <a:solidFill>
                  <a:srgbClr val="608B4E"/>
                </a:solidFill>
                <a:effectLst/>
                <a:latin typeface="Courier New" panose="02070309020205020404" pitchFamily="49" charset="0"/>
              </a:rPr>
              <a:t># Cập nhật </a:t>
            </a:r>
            <a:r>
              <a:rPr lang="vi-VN" sz="2800" b="0" err="1">
                <a:solidFill>
                  <a:srgbClr val="608B4E"/>
                </a:solidFill>
                <a:effectLst/>
                <a:latin typeface="Courier New" panose="02070309020205020404" pitchFamily="49" charset="0"/>
              </a:rPr>
              <a:t>gradient</a:t>
            </a:r>
            <a:r>
              <a:rPr lang="vi-VN" sz="2800" b="0">
                <a:solidFill>
                  <a:srgbClr val="608B4E"/>
                </a:solidFill>
                <a:effectLst/>
                <a:latin typeface="Courier New" panose="02070309020205020404" pitchFamily="49" charset="0"/>
              </a:rPr>
              <a:t> cho </a:t>
            </a:r>
            <a:r>
              <a:rPr lang="vi-VN" sz="2800" b="0" err="1">
                <a:solidFill>
                  <a:srgbClr val="608B4E"/>
                </a:solidFill>
                <a:effectLst/>
                <a:latin typeface="Courier New" panose="02070309020205020404" pitchFamily="49" charset="0"/>
              </a:rPr>
              <a:t>node</a:t>
            </a:r>
            <a:r>
              <a:rPr lang="vi-VN" sz="2800" b="0">
                <a:solidFill>
                  <a:srgbClr val="608B4E"/>
                </a:solidFill>
                <a:effectLst/>
                <a:latin typeface="Courier New" panose="02070309020205020404" pitchFamily="49" charset="0"/>
              </a:rPr>
              <a:t> </a:t>
            </a:r>
            <a:r>
              <a:rPr lang="vi-VN" sz="2800" b="0" err="1">
                <a:solidFill>
                  <a:srgbClr val="608B4E"/>
                </a:solidFill>
                <a:effectLst/>
                <a:latin typeface="Courier New" panose="02070309020205020404" pitchFamily="49" charset="0"/>
              </a:rPr>
              <a:t>Add</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.left.backward</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grad</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.right.backward</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grad</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get_children</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get_expr</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a:solidFill>
                  <a:srgbClr val="569CD6"/>
                </a:solidFill>
                <a:effectLst/>
                <a:latin typeface="Courier New" panose="02070309020205020404" pitchFamily="49" charset="0"/>
              </a:rPr>
              <a:t>f</a:t>
            </a:r>
            <a:r>
              <a:rPr lang="vi-VN" sz="2800" b="0">
                <a:solidFill>
                  <a:srgbClr val="CE9178"/>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.left.get_expr</a:t>
            </a:r>
            <a:r>
              <a:rPr lang="vi-VN" sz="2800" b="0">
                <a:solidFill>
                  <a:srgbClr val="FFFF00"/>
                </a:solidFill>
                <a:effectLst/>
                <a:latin typeface="Courier New" panose="02070309020205020404" pitchFamily="49" charset="0"/>
              </a:rPr>
              <a:t>()}</a:t>
            </a:r>
            <a:r>
              <a:rPr lang="vi-VN" sz="2800" b="0">
                <a:solidFill>
                  <a:srgbClr val="CE9178"/>
                </a:solidFill>
                <a:effectLst/>
                <a:latin typeface="Courier New" panose="02070309020205020404" pitchFamily="49" charset="0"/>
              </a:rPr>
              <a:t> + </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.right.get_expr</a:t>
            </a:r>
            <a:r>
              <a:rPr lang="vi-VN" sz="2800" b="0">
                <a:solidFill>
                  <a:srgbClr val="FFFF00"/>
                </a:solidFill>
                <a:effectLst/>
                <a:latin typeface="Courier New" panose="02070309020205020404" pitchFamily="49" charset="0"/>
              </a:rPr>
              <a:t>()}</a:t>
            </a:r>
            <a:r>
              <a:rPr lang="vi-VN" sz="2800" b="0">
                <a:solidFill>
                  <a:srgbClr val="CE9178"/>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p:txBody>
      </p:sp>
      <p:sp>
        <p:nvSpPr>
          <p:cNvPr id="7" name="Hộp Văn bản 6">
            <a:extLst>
              <a:ext uri="{FF2B5EF4-FFF2-40B4-BE49-F238E27FC236}">
                <a16:creationId xmlns:a16="http://schemas.microsoft.com/office/drawing/2014/main" id="{8E49E011-FB18-2644-344E-603DBA8B023A}"/>
              </a:ext>
            </a:extLst>
          </p:cNvPr>
          <p:cNvSpPr txBox="1"/>
          <p:nvPr/>
        </p:nvSpPr>
        <p:spPr>
          <a:xfrm>
            <a:off x="914400" y="885019"/>
            <a:ext cx="5775960" cy="523220"/>
          </a:xfrm>
          <a:prstGeom prst="rect">
            <a:avLst/>
          </a:prstGeom>
          <a:noFill/>
        </p:spPr>
        <p:txBody>
          <a:bodyPr wrap="square" rtlCol="0">
            <a:spAutoFit/>
          </a:bodyPr>
          <a:lstStyle/>
          <a:p>
            <a:r>
              <a:rPr lang="en-US" sz="2800">
                <a:solidFill>
                  <a:schemeClr val="bg1"/>
                </a:solidFill>
              </a:rPr>
              <a:t>[  ]</a:t>
            </a:r>
          </a:p>
        </p:txBody>
      </p:sp>
    </p:spTree>
    <p:extLst>
      <p:ext uri="{BB962C8B-B14F-4D97-AF65-F5344CB8AC3E}">
        <p14:creationId xmlns:p14="http://schemas.microsoft.com/office/powerpoint/2010/main" val="182523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B2A13-FEDF-9395-807E-E713DB63BF53}"/>
            </a:ext>
          </a:extLst>
        </p:cNvPr>
        <p:cNvGrpSpPr/>
        <p:nvPr/>
      </p:nvGrpSpPr>
      <p:grpSpPr>
        <a:xfrm>
          <a:off x="0" y="0"/>
          <a:ext cx="0" cy="0"/>
          <a:chOff x="0" y="0"/>
          <a:chExt cx="0" cy="0"/>
        </a:xfrm>
      </p:grpSpPr>
      <p:sp>
        <p:nvSpPr>
          <p:cNvPr id="22" name="Hình chữ nhật 21">
            <a:extLst>
              <a:ext uri="{FF2B5EF4-FFF2-40B4-BE49-F238E27FC236}">
                <a16:creationId xmlns:a16="http://schemas.microsoft.com/office/drawing/2014/main" id="{E665FB2B-67BB-8E54-C769-04EA0C83DF38}"/>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Hình ảnh 22">
            <a:extLst>
              <a:ext uri="{FF2B5EF4-FFF2-40B4-BE49-F238E27FC236}">
                <a16:creationId xmlns:a16="http://schemas.microsoft.com/office/drawing/2014/main" id="{15263938-5673-D14C-B838-590EA967559D}"/>
              </a:ext>
            </a:extLst>
          </p:cNvPr>
          <p:cNvPicPr>
            <a:picLocks noChangeAspect="1"/>
          </p:cNvPicPr>
          <p:nvPr/>
        </p:nvPicPr>
        <p:blipFill>
          <a:blip r:embed="rId3"/>
          <a:stretch>
            <a:fillRect/>
          </a:stretch>
        </p:blipFill>
        <p:spPr>
          <a:xfrm>
            <a:off x="0" y="-1"/>
            <a:ext cx="636530" cy="10380349"/>
          </a:xfrm>
          <a:prstGeom prst="rect">
            <a:avLst/>
          </a:prstGeom>
        </p:spPr>
      </p:pic>
      <p:sp>
        <p:nvSpPr>
          <p:cNvPr id="24" name="Hình chữ nhật 23">
            <a:extLst>
              <a:ext uri="{FF2B5EF4-FFF2-40B4-BE49-F238E27FC236}">
                <a16:creationId xmlns:a16="http://schemas.microsoft.com/office/drawing/2014/main" id="{80A83955-4CD1-69E5-6D46-B15E0C1C31D9}"/>
              </a:ext>
            </a:extLst>
          </p:cNvPr>
          <p:cNvSpPr/>
          <p:nvPr/>
        </p:nvSpPr>
        <p:spPr>
          <a:xfrm>
            <a:off x="777240" y="716279"/>
            <a:ext cx="17236440" cy="774192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
            <a:extLst>
              <a:ext uri="{FF2B5EF4-FFF2-40B4-BE49-F238E27FC236}">
                <a16:creationId xmlns:a16="http://schemas.microsoft.com/office/drawing/2014/main" id="{223A66FA-5DAB-EF1D-0F15-DCFC4DB8C692}"/>
              </a:ext>
            </a:extLst>
          </p:cNvPr>
          <p:cNvSpPr txBox="1"/>
          <p:nvPr/>
        </p:nvSpPr>
        <p:spPr>
          <a:xfrm>
            <a:off x="1535254" y="885019"/>
            <a:ext cx="15217492" cy="7417415"/>
          </a:xfrm>
          <a:prstGeom prst="rect">
            <a:avLst/>
          </a:prstGeom>
          <a:noFill/>
        </p:spPr>
        <p:txBody>
          <a:bodyPr wrap="square" rtlCol="0">
            <a:spAutoFit/>
          </a:bodyPr>
          <a:lstStyle/>
          <a:p>
            <a:pPr>
              <a:buNone/>
            </a:pPr>
            <a:r>
              <a:rPr lang="vi-VN" sz="2800" b="0">
                <a:solidFill>
                  <a:srgbClr val="608B4E"/>
                </a:solidFill>
                <a:effectLst/>
                <a:latin typeface="Courier New" panose="02070309020205020404" pitchFamily="49" charset="0"/>
              </a:rPr>
              <a:t># Lớp thực hiện phép nhân</a:t>
            </a:r>
            <a:endParaRPr lang="vi-VN" sz="2800" b="0">
              <a:solidFill>
                <a:srgbClr val="FFFFFF"/>
              </a:solidFill>
              <a:effectLst/>
              <a:latin typeface="Courier New" panose="02070309020205020404" pitchFamily="49" charset="0"/>
            </a:endParaRPr>
          </a:p>
          <a:p>
            <a:pPr>
              <a:buNone/>
            </a:pPr>
            <a:r>
              <a:rPr lang="vi-VN" sz="2800" b="0" err="1">
                <a:solidFill>
                  <a:srgbClr val="569CD6"/>
                </a:solidFill>
                <a:effectLst/>
                <a:latin typeface="Courier New" panose="02070309020205020404" pitchFamily="49" charset="0"/>
              </a:rPr>
              <a:t>class</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Multiply</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Node</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__</a:t>
            </a:r>
            <a:r>
              <a:rPr lang="vi-VN" sz="2800" b="0" err="1">
                <a:solidFill>
                  <a:srgbClr val="FFFFFF"/>
                </a:solidFill>
                <a:effectLst/>
                <a:latin typeface="Courier New" panose="02070309020205020404" pitchFamily="49" charset="0"/>
              </a:rPr>
              <a:t>init</a:t>
            </a:r>
            <a:r>
              <a:rPr lang="vi-VN" sz="2800" b="0">
                <a:solidFill>
                  <a:srgbClr val="FFFFFF"/>
                </a:solidFill>
                <a:effectLst/>
                <a:latin typeface="Courier New" panose="02070309020205020404" pitchFamily="49" charset="0"/>
              </a:rPr>
              <a:t>__(</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left</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right</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super</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.__</a:t>
            </a:r>
            <a:r>
              <a:rPr lang="vi-VN" sz="2800" b="0" err="1">
                <a:solidFill>
                  <a:srgbClr val="FFFFFF"/>
                </a:solidFill>
                <a:effectLst/>
                <a:latin typeface="Courier New" panose="02070309020205020404" pitchFamily="49" charset="0"/>
              </a:rPr>
              <a:t>init</a:t>
            </a:r>
            <a:r>
              <a:rPr lang="vi-VN" sz="2800" b="0">
                <a:solidFill>
                  <a:srgbClr val="FFFFFF"/>
                </a:solidFill>
                <a:effectLst/>
                <a:latin typeface="Courier New" panose="02070309020205020404" pitchFamily="49" charset="0"/>
              </a:rPr>
              <a:t>__</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left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right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forward</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.value</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.left.forward</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.right.forward</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.value</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backward</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 </a:t>
            </a:r>
            <a:r>
              <a:rPr lang="vi-VN" sz="2800" b="0" err="1">
                <a:solidFill>
                  <a:srgbClr val="9CDCFE"/>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 </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a:t>
            </a:r>
            <a:r>
              <a:rPr lang="vi-VN" sz="2800" b="0">
                <a:solidFill>
                  <a:srgbClr val="608B4E"/>
                </a:solidFill>
                <a:effectLst/>
                <a:latin typeface="Courier New" panose="02070309020205020404" pitchFamily="49" charset="0"/>
              </a:rPr>
              <a:t># Cập nhật </a:t>
            </a:r>
            <a:r>
              <a:rPr lang="vi-VN" sz="2800" b="0" err="1">
                <a:solidFill>
                  <a:srgbClr val="608B4E"/>
                </a:solidFill>
                <a:effectLst/>
                <a:latin typeface="Courier New" panose="02070309020205020404" pitchFamily="49" charset="0"/>
              </a:rPr>
              <a:t>gradient</a:t>
            </a:r>
            <a:r>
              <a:rPr lang="vi-VN" sz="2800" b="0">
                <a:solidFill>
                  <a:srgbClr val="608B4E"/>
                </a:solidFill>
                <a:effectLst/>
                <a:latin typeface="Courier New" panose="02070309020205020404" pitchFamily="49" charset="0"/>
              </a:rPr>
              <a:t> cho </a:t>
            </a:r>
            <a:r>
              <a:rPr lang="vi-VN" sz="2800" b="0" err="1">
                <a:solidFill>
                  <a:srgbClr val="608B4E"/>
                </a:solidFill>
                <a:effectLst/>
                <a:latin typeface="Courier New" panose="02070309020205020404" pitchFamily="49" charset="0"/>
              </a:rPr>
              <a:t>node</a:t>
            </a:r>
            <a:r>
              <a:rPr lang="vi-VN" sz="2800" b="0">
                <a:solidFill>
                  <a:srgbClr val="608B4E"/>
                </a:solidFill>
                <a:effectLst/>
                <a:latin typeface="Courier New" panose="02070309020205020404" pitchFamily="49" charset="0"/>
              </a:rPr>
              <a:t> </a:t>
            </a:r>
            <a:r>
              <a:rPr lang="vi-VN" sz="2800" b="0" err="1">
                <a:solidFill>
                  <a:srgbClr val="608B4E"/>
                </a:solidFill>
                <a:effectLst/>
                <a:latin typeface="Courier New" panose="02070309020205020404" pitchFamily="49" charset="0"/>
              </a:rPr>
              <a:t>Multiply</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.left.backward</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.right.value</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.right.backward</a:t>
            </a:r>
            <a:r>
              <a:rPr lang="vi-VN" sz="2800" b="0">
                <a:solidFill>
                  <a:srgbClr val="FFFF00"/>
                </a:solidFill>
                <a:effectLst/>
                <a:latin typeface="Courier New" panose="02070309020205020404" pitchFamily="49" charset="0"/>
              </a:rPr>
              <a:t>(</a:t>
            </a:r>
            <a:r>
              <a:rPr lang="vi-VN" sz="2800" b="0" err="1">
                <a:solidFill>
                  <a:srgbClr val="FFFFFF"/>
                </a:solidFill>
                <a:effectLst/>
                <a:latin typeface="Courier New" panose="02070309020205020404" pitchFamily="49" charset="0"/>
              </a:rPr>
              <a:t>grad</a:t>
            </a:r>
            <a:r>
              <a:rPr lang="vi-VN" sz="2800" b="0">
                <a:solidFill>
                  <a:srgbClr val="FFFFFF"/>
                </a:solidFill>
                <a:effectLst/>
                <a:latin typeface="Courier New" panose="02070309020205020404" pitchFamily="49" charset="0"/>
              </a:rPr>
              <a:t> *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.left.value</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get_children</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a:t>
            </a:r>
            <a:r>
              <a:rPr lang="vi-VN" sz="2800" b="0">
                <a:solidFill>
                  <a:srgbClr val="FFFF00"/>
                </a:solidFill>
                <a:effectLst/>
                <a:latin typeface="Courier New" panose="02070309020205020404" pitchFamily="49" charset="0"/>
              </a:rPr>
              <a:t>,</a:t>
            </a: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pPr>
              <a:buNone/>
            </a:pPr>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def</a:t>
            </a:r>
            <a:r>
              <a:rPr lang="vi-VN" sz="2800" b="0">
                <a:solidFill>
                  <a:srgbClr val="FFFFFF"/>
                </a:solidFill>
                <a:effectLst/>
                <a:latin typeface="Courier New" panose="02070309020205020404" pitchFamily="49" charset="0"/>
              </a:rPr>
              <a:t> </a:t>
            </a:r>
            <a:r>
              <a:rPr lang="vi-VN" sz="2800" b="0" err="1">
                <a:solidFill>
                  <a:srgbClr val="FFFFFF"/>
                </a:solidFill>
                <a:effectLst/>
                <a:latin typeface="Courier New" panose="02070309020205020404" pitchFamily="49" charset="0"/>
              </a:rPr>
              <a:t>get_expr</a:t>
            </a:r>
            <a:r>
              <a:rPr lang="vi-VN" sz="2800" b="0">
                <a:solidFill>
                  <a:srgbClr val="FFFFFF"/>
                </a:solidFill>
                <a:effectLst/>
                <a:latin typeface="Courier New" panose="02070309020205020404" pitchFamily="49" charset="0"/>
              </a:rPr>
              <a:t>(</a:t>
            </a:r>
            <a:r>
              <a:rPr lang="vi-VN" sz="2800" b="0" err="1">
                <a:solidFill>
                  <a:srgbClr val="9CDCFE"/>
                </a:solidFill>
                <a:effectLst/>
                <a:latin typeface="Courier New" panose="02070309020205020404" pitchFamily="49" charset="0"/>
              </a:rPr>
              <a:t>self</a:t>
            </a:r>
            <a:r>
              <a:rPr lang="vi-VN" sz="2800" b="0">
                <a:solidFill>
                  <a:srgbClr val="FFFFFF"/>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a:p>
            <a:r>
              <a:rPr lang="vi-VN" sz="2800" b="0">
                <a:solidFill>
                  <a:srgbClr val="FFFFFF"/>
                </a:solidFill>
                <a:effectLst/>
                <a:latin typeface="Courier New" panose="02070309020205020404" pitchFamily="49" charset="0"/>
              </a:rPr>
              <a:t>        </a:t>
            </a:r>
            <a:r>
              <a:rPr lang="vi-VN" sz="2800" b="0" err="1">
                <a:solidFill>
                  <a:srgbClr val="569CD6"/>
                </a:solidFill>
                <a:effectLst/>
                <a:latin typeface="Courier New" panose="02070309020205020404" pitchFamily="49" charset="0"/>
              </a:rPr>
              <a:t>return</a:t>
            </a:r>
            <a:r>
              <a:rPr lang="vi-VN" sz="2800" b="0">
                <a:solidFill>
                  <a:srgbClr val="FFFFFF"/>
                </a:solidFill>
                <a:effectLst/>
                <a:latin typeface="Courier New" panose="02070309020205020404" pitchFamily="49" charset="0"/>
              </a:rPr>
              <a:t> </a:t>
            </a:r>
            <a:r>
              <a:rPr lang="vi-VN" sz="2800" b="0">
                <a:solidFill>
                  <a:srgbClr val="569CD6"/>
                </a:solidFill>
                <a:effectLst/>
                <a:latin typeface="Courier New" panose="02070309020205020404" pitchFamily="49" charset="0"/>
              </a:rPr>
              <a:t>f</a:t>
            </a:r>
            <a:r>
              <a:rPr lang="vi-VN" sz="2800" b="0">
                <a:solidFill>
                  <a:srgbClr val="CE9178"/>
                </a:solidFill>
                <a:effectLst/>
                <a:latin typeface="Courier New" panose="02070309020205020404" pitchFamily="49" charset="0"/>
              </a:rPr>
              <a:t>"(</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.left.get_expr</a:t>
            </a:r>
            <a:r>
              <a:rPr lang="vi-VN" sz="2800" b="0">
                <a:solidFill>
                  <a:srgbClr val="FFFF00"/>
                </a:solidFill>
                <a:effectLst/>
                <a:latin typeface="Courier New" panose="02070309020205020404" pitchFamily="49" charset="0"/>
              </a:rPr>
              <a:t>()}</a:t>
            </a:r>
            <a:r>
              <a:rPr lang="vi-VN" sz="2800" b="0">
                <a:solidFill>
                  <a:srgbClr val="CE9178"/>
                </a:solidFill>
                <a:effectLst/>
                <a:latin typeface="Courier New" panose="02070309020205020404" pitchFamily="49" charset="0"/>
              </a:rPr>
              <a:t> * </a:t>
            </a:r>
            <a:r>
              <a:rPr lang="vi-VN" sz="2800" b="0">
                <a:solidFill>
                  <a:srgbClr val="FFFF00"/>
                </a:solidFill>
                <a:effectLst/>
                <a:latin typeface="Courier New" panose="02070309020205020404" pitchFamily="49" charset="0"/>
              </a:rPr>
              <a:t>{</a:t>
            </a:r>
            <a:r>
              <a:rPr lang="vi-VN" sz="2800" b="0" err="1">
                <a:solidFill>
                  <a:srgbClr val="569CD6"/>
                </a:solidFill>
                <a:effectLst/>
                <a:latin typeface="Courier New" panose="02070309020205020404" pitchFamily="49" charset="0"/>
              </a:rPr>
              <a:t>self</a:t>
            </a:r>
            <a:r>
              <a:rPr lang="vi-VN" sz="2800" b="0" err="1">
                <a:solidFill>
                  <a:srgbClr val="FFFFFF"/>
                </a:solidFill>
                <a:effectLst/>
                <a:latin typeface="Courier New" panose="02070309020205020404" pitchFamily="49" charset="0"/>
              </a:rPr>
              <a:t>.right.get_expr</a:t>
            </a:r>
            <a:r>
              <a:rPr lang="vi-VN" sz="2800" b="0">
                <a:solidFill>
                  <a:srgbClr val="FFFF00"/>
                </a:solidFill>
                <a:effectLst/>
                <a:latin typeface="Courier New" panose="02070309020205020404" pitchFamily="49" charset="0"/>
              </a:rPr>
              <a:t>()}</a:t>
            </a:r>
            <a:r>
              <a:rPr lang="vi-VN" sz="2800" b="0">
                <a:solidFill>
                  <a:srgbClr val="CE9178"/>
                </a:solidFill>
                <a:effectLst/>
                <a:latin typeface="Courier New" panose="02070309020205020404" pitchFamily="49" charset="0"/>
              </a:rPr>
              <a:t>)"</a:t>
            </a:r>
            <a:endParaRPr lang="vi-VN" sz="2800" b="0">
              <a:solidFill>
                <a:srgbClr val="FFFFFF"/>
              </a:solidFill>
              <a:effectLst/>
              <a:latin typeface="Courier New" panose="02070309020205020404" pitchFamily="49" charset="0"/>
            </a:endParaRPr>
          </a:p>
        </p:txBody>
      </p:sp>
      <p:sp>
        <p:nvSpPr>
          <p:cNvPr id="25" name="Hộp Văn bản 24">
            <a:extLst>
              <a:ext uri="{FF2B5EF4-FFF2-40B4-BE49-F238E27FC236}">
                <a16:creationId xmlns:a16="http://schemas.microsoft.com/office/drawing/2014/main" id="{5FA70FCF-4B10-7EBE-F1B0-46D1BF53B47B}"/>
              </a:ext>
            </a:extLst>
          </p:cNvPr>
          <p:cNvSpPr txBox="1"/>
          <p:nvPr/>
        </p:nvSpPr>
        <p:spPr>
          <a:xfrm>
            <a:off x="914400" y="885019"/>
            <a:ext cx="5775960" cy="523220"/>
          </a:xfrm>
          <a:prstGeom prst="rect">
            <a:avLst/>
          </a:prstGeom>
          <a:noFill/>
        </p:spPr>
        <p:txBody>
          <a:bodyPr wrap="square" rtlCol="0">
            <a:spAutoFit/>
          </a:bodyPr>
          <a:lstStyle/>
          <a:p>
            <a:r>
              <a:rPr lang="en-US" sz="2800">
                <a:solidFill>
                  <a:schemeClr val="bg1"/>
                </a:solidFill>
              </a:rPr>
              <a:t>[  ]</a:t>
            </a:r>
          </a:p>
        </p:txBody>
      </p:sp>
    </p:spTree>
    <p:extLst>
      <p:ext uri="{BB962C8B-B14F-4D97-AF65-F5344CB8AC3E}">
        <p14:creationId xmlns:p14="http://schemas.microsoft.com/office/powerpoint/2010/main" val="3034237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0F6DC-2677-88A3-0A21-DB4D9E01FC11}"/>
            </a:ext>
          </a:extLst>
        </p:cNvPr>
        <p:cNvGrpSpPr/>
        <p:nvPr/>
      </p:nvGrpSpPr>
      <p:grpSpPr>
        <a:xfrm>
          <a:off x="0" y="0"/>
          <a:ext cx="0" cy="0"/>
          <a:chOff x="0" y="0"/>
          <a:chExt cx="0" cy="0"/>
        </a:xfrm>
      </p:grpSpPr>
      <p:sp>
        <p:nvSpPr>
          <p:cNvPr id="23" name="Hình chữ nhật 22">
            <a:extLst>
              <a:ext uri="{FF2B5EF4-FFF2-40B4-BE49-F238E27FC236}">
                <a16:creationId xmlns:a16="http://schemas.microsoft.com/office/drawing/2014/main" id="{66CD1446-0CEF-5768-AB2E-3ECCCC3D6DBB}"/>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Hình ảnh 23">
            <a:extLst>
              <a:ext uri="{FF2B5EF4-FFF2-40B4-BE49-F238E27FC236}">
                <a16:creationId xmlns:a16="http://schemas.microsoft.com/office/drawing/2014/main" id="{0843B117-56AB-DFF5-61A2-2BA61F23947A}"/>
              </a:ext>
            </a:extLst>
          </p:cNvPr>
          <p:cNvPicPr>
            <a:picLocks noChangeAspect="1"/>
          </p:cNvPicPr>
          <p:nvPr/>
        </p:nvPicPr>
        <p:blipFill>
          <a:blip r:embed="rId3"/>
          <a:stretch>
            <a:fillRect/>
          </a:stretch>
        </p:blipFill>
        <p:spPr>
          <a:xfrm>
            <a:off x="0" y="-1"/>
            <a:ext cx="636530" cy="10380349"/>
          </a:xfrm>
          <a:prstGeom prst="rect">
            <a:avLst/>
          </a:prstGeom>
        </p:spPr>
      </p:pic>
      <p:sp>
        <p:nvSpPr>
          <p:cNvPr id="25" name="Hình chữ nhật 24">
            <a:extLst>
              <a:ext uri="{FF2B5EF4-FFF2-40B4-BE49-F238E27FC236}">
                <a16:creationId xmlns:a16="http://schemas.microsoft.com/office/drawing/2014/main" id="{2EE5D2E9-9510-ECAD-90C5-6AC80AF8BA7E}"/>
              </a:ext>
            </a:extLst>
          </p:cNvPr>
          <p:cNvSpPr/>
          <p:nvPr/>
        </p:nvSpPr>
        <p:spPr>
          <a:xfrm>
            <a:off x="777240" y="716279"/>
            <a:ext cx="17236440" cy="89458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ộp Văn bản 25">
            <a:extLst>
              <a:ext uri="{FF2B5EF4-FFF2-40B4-BE49-F238E27FC236}">
                <a16:creationId xmlns:a16="http://schemas.microsoft.com/office/drawing/2014/main" id="{E2A66588-479F-F0E8-163D-512A2758D75E}"/>
              </a:ext>
            </a:extLst>
          </p:cNvPr>
          <p:cNvSpPr txBox="1"/>
          <p:nvPr/>
        </p:nvSpPr>
        <p:spPr>
          <a:xfrm>
            <a:off x="914400" y="885019"/>
            <a:ext cx="5775960" cy="523220"/>
          </a:xfrm>
          <a:prstGeom prst="rect">
            <a:avLst/>
          </a:prstGeom>
          <a:noFill/>
        </p:spPr>
        <p:txBody>
          <a:bodyPr wrap="square" rtlCol="0">
            <a:spAutoFit/>
          </a:bodyPr>
          <a:lstStyle/>
          <a:p>
            <a:r>
              <a:rPr lang="en-US" sz="2800">
                <a:solidFill>
                  <a:schemeClr val="bg1"/>
                </a:solidFill>
              </a:rPr>
              <a:t>[  ]</a:t>
            </a:r>
          </a:p>
        </p:txBody>
      </p:sp>
      <p:sp>
        <p:nvSpPr>
          <p:cNvPr id="19" name="6">
            <a:extLst>
              <a:ext uri="{FF2B5EF4-FFF2-40B4-BE49-F238E27FC236}">
                <a16:creationId xmlns:a16="http://schemas.microsoft.com/office/drawing/2014/main" id="{3EEF58C3-E341-115A-D121-347004893FF3}"/>
              </a:ext>
            </a:extLst>
          </p:cNvPr>
          <p:cNvSpPr txBox="1"/>
          <p:nvPr/>
        </p:nvSpPr>
        <p:spPr>
          <a:xfrm>
            <a:off x="1539881" y="931532"/>
            <a:ext cx="16473799" cy="8586966"/>
          </a:xfrm>
          <a:prstGeom prst="rect">
            <a:avLst/>
          </a:prstGeom>
          <a:noFill/>
        </p:spPr>
        <p:txBody>
          <a:bodyPr wrap="square" rtlCol="0">
            <a:spAutoFit/>
          </a:bodyPr>
          <a:lstStyle/>
          <a:p>
            <a:pPr>
              <a:buNone/>
            </a:pPr>
            <a:r>
              <a:rPr lang="vi-VN" sz="2400" b="0">
                <a:solidFill>
                  <a:srgbClr val="608B4E"/>
                </a:solidFill>
                <a:effectLst/>
                <a:latin typeface="Courier New" panose="02070309020205020404" pitchFamily="49" charset="0"/>
              </a:rPr>
              <a:t># Hàm xây dựng đồ thị trực quan từ </a:t>
            </a:r>
            <a:r>
              <a:rPr lang="vi-VN" sz="2400" b="0" err="1">
                <a:solidFill>
                  <a:srgbClr val="608B4E"/>
                </a:solidFill>
                <a:effectLst/>
                <a:latin typeface="Courier New" panose="02070309020205020404" pitchFamily="49" charset="0"/>
              </a:rPr>
              <a:t>computational</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graph</a:t>
            </a:r>
            <a:endParaRPr lang="vi-VN" sz="2400" b="0">
              <a:solidFill>
                <a:srgbClr val="FFFFFF"/>
              </a:solidFill>
              <a:effectLst/>
              <a:latin typeface="Courier New" panose="02070309020205020404" pitchFamily="49" charset="0"/>
            </a:endParaRPr>
          </a:p>
          <a:p>
            <a:pPr>
              <a:buNone/>
            </a:pPr>
            <a:r>
              <a:rPr lang="vi-VN" sz="2400" b="0" err="1">
                <a:solidFill>
                  <a:srgbClr val="569CD6"/>
                </a:solidFill>
                <a:effectLst/>
                <a:latin typeface="Courier New" panose="02070309020205020404" pitchFamily="49" charset="0"/>
              </a:rPr>
              <a:t>def</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build_graph</a:t>
            </a:r>
            <a:r>
              <a:rPr lang="vi-VN" sz="2400" b="0">
                <a:solidFill>
                  <a:srgbClr val="FFFFFF"/>
                </a:solidFill>
                <a:effectLst/>
                <a:latin typeface="Courier New" panose="02070309020205020404" pitchFamily="49" charset="0"/>
              </a:rPr>
              <a:t>(</a:t>
            </a:r>
            <a:r>
              <a:rPr lang="vi-VN" sz="2400" b="0" err="1">
                <a:solidFill>
                  <a:srgbClr val="9CDCFE"/>
                </a:solidFill>
                <a:effectLst/>
                <a:latin typeface="Courier New" panose="02070309020205020404" pitchFamily="49" charset="0"/>
              </a:rPr>
              <a:t>node</a:t>
            </a:r>
            <a:r>
              <a:rPr lang="vi-VN" sz="2400" b="0">
                <a:solidFill>
                  <a:srgbClr val="FFFFFF"/>
                </a:solidFill>
                <a:effectLst/>
                <a:latin typeface="Courier New" panose="02070309020205020404" pitchFamily="49" charset="0"/>
              </a:rPr>
              <a:t>, </a:t>
            </a:r>
            <a:r>
              <a:rPr lang="vi-VN" sz="2400" b="0" err="1">
                <a:solidFill>
                  <a:srgbClr val="9CDCFE"/>
                </a:solidFill>
                <a:effectLst/>
                <a:latin typeface="Courier New" panose="02070309020205020404" pitchFamily="49" charset="0"/>
              </a:rPr>
              <a:t>dot</a:t>
            </a:r>
            <a:r>
              <a:rPr lang="vi-VN" sz="2400" b="0">
                <a:solidFill>
                  <a:srgbClr val="FFFFFF"/>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None</a:t>
            </a:r>
            <a:r>
              <a:rPr lang="vi-VN" sz="2400" b="0">
                <a:solidFill>
                  <a:srgbClr val="FFFFFF"/>
                </a:solidFill>
                <a:effectLst/>
                <a:latin typeface="Courier New" panose="02070309020205020404" pitchFamily="49" charset="0"/>
              </a:rPr>
              <a:t>, </a:t>
            </a:r>
            <a:r>
              <a:rPr lang="vi-VN" sz="2400" b="0" err="1">
                <a:solidFill>
                  <a:srgbClr val="9CDCFE"/>
                </a:solidFill>
                <a:effectLst/>
                <a:latin typeface="Courier New" panose="02070309020205020404" pitchFamily="49" charset="0"/>
              </a:rPr>
              <a:t>visited</a:t>
            </a:r>
            <a:r>
              <a:rPr lang="vi-VN" sz="2400" b="0">
                <a:solidFill>
                  <a:srgbClr val="FFFFFF"/>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None</a:t>
            </a:r>
            <a:r>
              <a:rPr lang="vi-VN" sz="2400" b="0">
                <a:solidFill>
                  <a:srgbClr val="FFFFFF"/>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if</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visited</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is</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None</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#kiểm soát việc duyệt các </a:t>
            </a:r>
            <a:r>
              <a:rPr lang="vi-VN" sz="2400" b="0" err="1">
                <a:solidFill>
                  <a:srgbClr val="608B4E"/>
                </a:solidFill>
                <a:effectLst/>
                <a:latin typeface="Courier New" panose="02070309020205020404" pitchFamily="49" charset="0"/>
              </a:rPr>
              <a:t>node</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visited</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set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if</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is</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None</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tạo </a:t>
            </a:r>
            <a:r>
              <a:rPr lang="vi-VN" sz="2400" b="0" err="1">
                <a:solidFill>
                  <a:srgbClr val="608B4E"/>
                </a:solidFill>
                <a:effectLst/>
                <a:latin typeface="Courier New" panose="02070309020205020404" pitchFamily="49" charset="0"/>
              </a:rPr>
              <a:t>node</a:t>
            </a:r>
            <a:r>
              <a:rPr lang="vi-VN" sz="2400" b="0">
                <a:solidFill>
                  <a:srgbClr val="608B4E"/>
                </a:solidFill>
                <a:effectLst/>
                <a:latin typeface="Courier New" panose="02070309020205020404" pitchFamily="49" charset="0"/>
              </a:rPr>
              <a:t> cho đối tượng </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Digraph</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format</a:t>
            </a:r>
            <a:r>
              <a:rPr lang="vi-VN" sz="2400" b="0">
                <a:solidFill>
                  <a:srgbClr val="FFFFFF"/>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r>
              <a:rPr lang="vi-VN" sz="2400" b="0" err="1">
                <a:solidFill>
                  <a:srgbClr val="CE9178"/>
                </a:solidFill>
                <a:effectLst/>
                <a:latin typeface="Courier New" panose="02070309020205020404" pitchFamily="49" charset="0"/>
              </a:rPr>
              <a:t>png</a:t>
            </a:r>
            <a:r>
              <a:rPr lang="vi-VN" sz="2400" b="0">
                <a:solidFill>
                  <a:srgbClr val="CE9178"/>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node_id</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str</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id</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node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if</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node_id</a:t>
            </a:r>
            <a:r>
              <a:rPr lang="vi-VN" sz="2400" b="0">
                <a:solidFill>
                  <a:srgbClr val="FFFFFF"/>
                </a:solidFill>
                <a:effectLst/>
                <a:latin typeface="Courier New" panose="02070309020205020404" pitchFamily="49" charset="0"/>
              </a:rPr>
              <a:t> </a:t>
            </a:r>
            <a:r>
              <a:rPr lang="vi-VN" sz="2400" b="0">
                <a:solidFill>
                  <a:srgbClr val="569CD6"/>
                </a:solidFill>
                <a:effectLst/>
                <a:latin typeface="Courier New" panose="02070309020205020404" pitchFamily="49" charset="0"/>
              </a:rPr>
              <a:t>in</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visited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#xác định việc cập nhập </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return</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visited.add</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node_id</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Chỉ hiện thị công thức</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label</a:t>
            </a:r>
            <a:r>
              <a:rPr lang="vi-VN" sz="2400" b="0">
                <a:solidFill>
                  <a:srgbClr val="FFFFFF"/>
                </a:solidFill>
                <a:effectLst/>
                <a:latin typeface="Courier New" panose="02070309020205020404" pitchFamily="49" charset="0"/>
              </a:rPr>
              <a:t> = </a:t>
            </a:r>
            <a:r>
              <a:rPr lang="vi-VN" sz="2400" b="0">
                <a:solidFill>
                  <a:srgbClr val="569CD6"/>
                </a:solidFill>
                <a:effectLst/>
                <a:latin typeface="Courier New" panose="02070309020205020404" pitchFamily="49" charset="0"/>
              </a:rPr>
              <a:t>f</a:t>
            </a:r>
            <a:r>
              <a:rPr lang="vi-VN" sz="2400" b="0">
                <a:solidFill>
                  <a:srgbClr val="CE9178"/>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node.get_expr</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dot.node</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node_id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label</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Vẽ cạnh từ con đến </a:t>
            </a:r>
            <a:r>
              <a:rPr lang="vi-VN" sz="2400" b="0" err="1">
                <a:solidFill>
                  <a:srgbClr val="608B4E"/>
                </a:solidFill>
                <a:effectLst/>
                <a:latin typeface="Courier New" panose="02070309020205020404" pitchFamily="49" charset="0"/>
              </a:rPr>
              <a:t>node</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for</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child</a:t>
            </a:r>
            <a:r>
              <a:rPr lang="vi-VN" sz="2400" b="0">
                <a:solidFill>
                  <a:srgbClr val="FFFFFF"/>
                </a:solidFill>
                <a:effectLst/>
                <a:latin typeface="Courier New" panose="02070309020205020404" pitchFamily="49" charset="0"/>
              </a:rPr>
              <a:t> </a:t>
            </a:r>
            <a:r>
              <a:rPr lang="vi-VN" sz="2400" b="0">
                <a:solidFill>
                  <a:srgbClr val="569CD6"/>
                </a:solidFill>
                <a:effectLst/>
                <a:latin typeface="Courier New" panose="02070309020205020404" pitchFamily="49" charset="0"/>
              </a:rPr>
              <a:t>in</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node.get_children</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child_id</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str</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id</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child</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dot.edge</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child_id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node_id</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build_graph</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child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visited</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return</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dot</a:t>
            </a:r>
            <a:endParaRPr lang="vi-VN" sz="2400" b="0">
              <a:solidFill>
                <a:srgbClr val="FFFFFF"/>
              </a:solidFill>
              <a:effectLst/>
              <a:latin typeface="Courier New" panose="02070309020205020404" pitchFamily="49" charset="0"/>
            </a:endParaRPr>
          </a:p>
        </p:txBody>
      </p:sp>
    </p:spTree>
    <p:extLst>
      <p:ext uri="{BB962C8B-B14F-4D97-AF65-F5344CB8AC3E}">
        <p14:creationId xmlns:p14="http://schemas.microsoft.com/office/powerpoint/2010/main" val="3496711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C6354-348A-DA57-5C1F-98D4FD524432}"/>
            </a:ext>
          </a:extLst>
        </p:cNvPr>
        <p:cNvGrpSpPr/>
        <p:nvPr/>
      </p:nvGrpSpPr>
      <p:grpSpPr>
        <a:xfrm>
          <a:off x="0" y="0"/>
          <a:ext cx="0" cy="0"/>
          <a:chOff x="0" y="0"/>
          <a:chExt cx="0" cy="0"/>
        </a:xfrm>
      </p:grpSpPr>
      <p:sp>
        <p:nvSpPr>
          <p:cNvPr id="4" name="Hình chữ nhật 3">
            <a:extLst>
              <a:ext uri="{FF2B5EF4-FFF2-40B4-BE49-F238E27FC236}">
                <a16:creationId xmlns:a16="http://schemas.microsoft.com/office/drawing/2014/main" id="{487B7267-8AD0-C20F-5E6C-2BBE10972099}"/>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ình ảnh 4">
            <a:extLst>
              <a:ext uri="{FF2B5EF4-FFF2-40B4-BE49-F238E27FC236}">
                <a16:creationId xmlns:a16="http://schemas.microsoft.com/office/drawing/2014/main" id="{C1396903-DB8A-DEEC-60EC-B9CEC4F52CEC}"/>
              </a:ext>
            </a:extLst>
          </p:cNvPr>
          <p:cNvPicPr>
            <a:picLocks noChangeAspect="1"/>
          </p:cNvPicPr>
          <p:nvPr/>
        </p:nvPicPr>
        <p:blipFill>
          <a:blip r:embed="rId3"/>
          <a:stretch>
            <a:fillRect/>
          </a:stretch>
        </p:blipFill>
        <p:spPr>
          <a:xfrm>
            <a:off x="0" y="-1"/>
            <a:ext cx="636530" cy="10380349"/>
          </a:xfrm>
          <a:prstGeom prst="rect">
            <a:avLst/>
          </a:prstGeom>
        </p:spPr>
      </p:pic>
      <p:sp>
        <p:nvSpPr>
          <p:cNvPr id="6" name="Hình chữ nhật 5">
            <a:extLst>
              <a:ext uri="{FF2B5EF4-FFF2-40B4-BE49-F238E27FC236}">
                <a16:creationId xmlns:a16="http://schemas.microsoft.com/office/drawing/2014/main" id="{C2C45121-FBA6-2017-6C6F-B2420EDB8453}"/>
              </a:ext>
            </a:extLst>
          </p:cNvPr>
          <p:cNvSpPr/>
          <p:nvPr/>
        </p:nvSpPr>
        <p:spPr>
          <a:xfrm>
            <a:off x="777240" y="228600"/>
            <a:ext cx="17236440" cy="8094524"/>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ộp Văn bản 6">
            <a:extLst>
              <a:ext uri="{FF2B5EF4-FFF2-40B4-BE49-F238E27FC236}">
                <a16:creationId xmlns:a16="http://schemas.microsoft.com/office/drawing/2014/main" id="{93302D72-79A3-8692-3579-36A6F0967A3D}"/>
              </a:ext>
            </a:extLst>
          </p:cNvPr>
          <p:cNvSpPr txBox="1"/>
          <p:nvPr/>
        </p:nvSpPr>
        <p:spPr>
          <a:xfrm>
            <a:off x="914400" y="397339"/>
            <a:ext cx="5775960" cy="523220"/>
          </a:xfrm>
          <a:prstGeom prst="rect">
            <a:avLst/>
          </a:prstGeom>
          <a:noFill/>
        </p:spPr>
        <p:txBody>
          <a:bodyPr wrap="square" rtlCol="0">
            <a:spAutoFit/>
          </a:bodyPr>
          <a:lstStyle/>
          <a:p>
            <a:r>
              <a:rPr lang="en-US" sz="2800">
                <a:solidFill>
                  <a:schemeClr val="bg1"/>
                </a:solidFill>
              </a:rPr>
              <a:t>[  ]</a:t>
            </a:r>
          </a:p>
        </p:txBody>
      </p:sp>
      <p:sp>
        <p:nvSpPr>
          <p:cNvPr id="20" name="7">
            <a:extLst>
              <a:ext uri="{FF2B5EF4-FFF2-40B4-BE49-F238E27FC236}">
                <a16:creationId xmlns:a16="http://schemas.microsoft.com/office/drawing/2014/main" id="{CA4E30FD-37D0-B770-9B29-07D7B9A04FD8}"/>
              </a:ext>
            </a:extLst>
          </p:cNvPr>
          <p:cNvSpPr txBox="1"/>
          <p:nvPr/>
        </p:nvSpPr>
        <p:spPr>
          <a:xfrm>
            <a:off x="1524000" y="182070"/>
            <a:ext cx="8648521" cy="8094524"/>
          </a:xfrm>
          <a:prstGeom prst="rect">
            <a:avLst/>
          </a:prstGeom>
          <a:noFill/>
        </p:spPr>
        <p:txBody>
          <a:bodyPr wrap="square" rtlCol="0">
            <a:spAutoFit/>
          </a:bodyPr>
          <a:lstStyle/>
          <a:p>
            <a:pPr>
              <a:buNone/>
            </a:pPr>
            <a:br>
              <a:rPr lang="vi-VN" sz="2000" b="0">
                <a:solidFill>
                  <a:srgbClr val="FFFFFF"/>
                </a:solidFill>
                <a:effectLst/>
                <a:latin typeface="Courier New" panose="02070309020205020404" pitchFamily="49" charset="0"/>
              </a:rPr>
            </a:br>
            <a:r>
              <a:rPr lang="vi-VN" sz="2000" b="0">
                <a:solidFill>
                  <a:srgbClr val="608B4E"/>
                </a:solidFill>
                <a:effectLst/>
                <a:latin typeface="Courier New" panose="02070309020205020404" pitchFamily="49" charset="0"/>
              </a:rPr>
              <a:t># Ví dụ: xây dựng đồ thị cho hàm f(x, y, z) = x + y*z</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if</a:t>
            </a:r>
            <a:r>
              <a:rPr lang="vi-VN" sz="2000" b="0">
                <a:solidFill>
                  <a:srgbClr val="FFFFFF"/>
                </a:solidFill>
                <a:effectLst/>
                <a:latin typeface="Courier New" panose="02070309020205020404" pitchFamily="49" charset="0"/>
              </a:rPr>
              <a:t> __</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__ == </a:t>
            </a:r>
            <a:r>
              <a:rPr lang="vi-VN" sz="2000" b="0">
                <a:solidFill>
                  <a:srgbClr val="CE9178"/>
                </a:solidFill>
                <a:effectLst/>
                <a:latin typeface="Courier New" panose="02070309020205020404" pitchFamily="49" charset="0"/>
              </a:rPr>
              <a:t>"__</a:t>
            </a:r>
            <a:r>
              <a:rPr lang="vi-VN" sz="2000" b="0" err="1">
                <a:solidFill>
                  <a:srgbClr val="CE9178"/>
                </a:solidFill>
                <a:effectLst/>
                <a:latin typeface="Courier New" panose="02070309020205020404" pitchFamily="49" charset="0"/>
              </a:rPr>
              <a:t>main</a:t>
            </a:r>
            <a:r>
              <a:rPr lang="vi-VN" sz="2000" b="0">
                <a:solidFill>
                  <a:srgbClr val="CE9178"/>
                </a:solidFill>
                <a:effectLst/>
                <a:latin typeface="Courier New" panose="02070309020205020404" pitchFamily="49" charset="0"/>
              </a:rPr>
              <a:t>__"</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Khởi tạo các biến đầu vào</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x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2.0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"x"</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y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3.0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"y"</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z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4.0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"z"</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Xây dựng </a:t>
            </a:r>
            <a:r>
              <a:rPr lang="vi-VN" sz="2000" b="0" err="1">
                <a:solidFill>
                  <a:srgbClr val="608B4E"/>
                </a:solidFill>
                <a:effectLst/>
                <a:latin typeface="Courier New" panose="02070309020205020404" pitchFamily="49" charset="0"/>
              </a:rPr>
              <a:t>computational</a:t>
            </a:r>
            <a:r>
              <a:rPr lang="vi-VN" sz="2000" b="0">
                <a:solidFill>
                  <a:srgbClr val="608B4E"/>
                </a:solidFill>
                <a:effectLst/>
                <a:latin typeface="Courier New" panose="02070309020205020404" pitchFamily="49" charset="0"/>
              </a:rPr>
              <a:t> </a:t>
            </a:r>
            <a:r>
              <a:rPr lang="vi-VN" sz="2000" b="0" err="1">
                <a:solidFill>
                  <a:srgbClr val="608B4E"/>
                </a:solidFill>
                <a:effectLst/>
                <a:latin typeface="Courier New" panose="02070309020205020404" pitchFamily="49" charset="0"/>
              </a:rPr>
              <a:t>graph</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multiplication</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Multiply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y * z</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f = </a:t>
            </a:r>
            <a:r>
              <a:rPr lang="vi-VN" sz="2000" b="0" err="1">
                <a:solidFill>
                  <a:srgbClr val="FFFFFF"/>
                </a:solidFill>
                <a:effectLst/>
                <a:latin typeface="Courier New" panose="02070309020205020404" pitchFamily="49" charset="0"/>
              </a:rPr>
              <a:t>Add</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x</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multiplication</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x + y*z</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1: Tính giá trị đầu ra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result</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f.forward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"Giá trị của f(x, y,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result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2: Lan truyền ngược để tính đạo hàm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f.backward</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1.0</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x:"</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x.grad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y.grad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z.grad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3: Xây dựng đồ thị và hiển thị trực tiếp</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dot</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build_graph</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f</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png_data</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dot.pipe</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format</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png</a:t>
            </a:r>
            <a:r>
              <a:rPr lang="vi-VN" sz="2000" b="0">
                <a:solidFill>
                  <a:srgbClr val="CE9178"/>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display</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Image</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png_data</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p:txBody>
      </p:sp>
      <p:pic>
        <p:nvPicPr>
          <p:cNvPr id="9" name="Hình ảnh 8">
            <a:extLst>
              <a:ext uri="{FF2B5EF4-FFF2-40B4-BE49-F238E27FC236}">
                <a16:creationId xmlns:a16="http://schemas.microsoft.com/office/drawing/2014/main" id="{67C67F85-E105-6748-EDB0-D82E2ABC96C3}"/>
              </a:ext>
            </a:extLst>
          </p:cNvPr>
          <p:cNvPicPr>
            <a:picLocks noChangeAspect="1"/>
          </p:cNvPicPr>
          <p:nvPr/>
        </p:nvPicPr>
        <p:blipFill>
          <a:blip r:embed="rId4"/>
          <a:stretch>
            <a:fillRect/>
          </a:stretch>
        </p:blipFill>
        <p:spPr>
          <a:xfrm>
            <a:off x="777239" y="8299803"/>
            <a:ext cx="13457805" cy="6940197"/>
          </a:xfrm>
          <a:prstGeom prst="rect">
            <a:avLst/>
          </a:prstGeom>
        </p:spPr>
      </p:pic>
    </p:spTree>
    <p:extLst>
      <p:ext uri="{BB962C8B-B14F-4D97-AF65-F5344CB8AC3E}">
        <p14:creationId xmlns:p14="http://schemas.microsoft.com/office/powerpoint/2010/main" val="270268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12639-A2A4-BC3A-DE26-9A1027AB354F}"/>
            </a:ext>
          </a:extLst>
        </p:cNvPr>
        <p:cNvGrpSpPr/>
        <p:nvPr/>
      </p:nvGrpSpPr>
      <p:grpSpPr>
        <a:xfrm>
          <a:off x="0" y="0"/>
          <a:ext cx="0" cy="0"/>
          <a:chOff x="0" y="0"/>
          <a:chExt cx="0" cy="0"/>
        </a:xfrm>
      </p:grpSpPr>
      <p:grpSp>
        <p:nvGrpSpPr>
          <p:cNvPr id="21" name="Nhóm 20">
            <a:extLst>
              <a:ext uri="{FF2B5EF4-FFF2-40B4-BE49-F238E27FC236}">
                <a16:creationId xmlns:a16="http://schemas.microsoft.com/office/drawing/2014/main" id="{10AD3292-151B-9EC2-047F-10C53D3C7AF9}"/>
              </a:ext>
            </a:extLst>
          </p:cNvPr>
          <p:cNvGrpSpPr/>
          <p:nvPr/>
        </p:nvGrpSpPr>
        <p:grpSpPr>
          <a:xfrm>
            <a:off x="0" y="0"/>
            <a:ext cx="18288000" cy="10287003"/>
            <a:chOff x="0" y="0"/>
            <a:chExt cx="18288000" cy="10287003"/>
          </a:xfrm>
        </p:grpSpPr>
        <p:sp>
          <p:nvSpPr>
            <p:cNvPr id="2" name="Freeform 2">
              <a:extLst>
                <a:ext uri="{FF2B5EF4-FFF2-40B4-BE49-F238E27FC236}">
                  <a16:creationId xmlns:a16="http://schemas.microsoft.com/office/drawing/2014/main" id="{5F1DCC7F-791F-294D-8C6A-FC7FE210375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8765" r="-11111" b="-48765"/>
              </a:stretch>
            </a:blipFill>
          </p:spPr>
          <p:txBody>
            <a:bodyPr/>
            <a:lstStyle/>
            <a:p>
              <a:endParaRPr lang="en-US"/>
            </a:p>
          </p:txBody>
        </p:sp>
        <p:sp>
          <p:nvSpPr>
            <p:cNvPr id="3" name="Freeform 3">
              <a:extLst>
                <a:ext uri="{FF2B5EF4-FFF2-40B4-BE49-F238E27FC236}">
                  <a16:creationId xmlns:a16="http://schemas.microsoft.com/office/drawing/2014/main" id="{7A77FD73-F412-F8CF-3256-9173931F6346}"/>
                </a:ext>
              </a:extLst>
            </p:cNvPr>
            <p:cNvSpPr/>
            <p:nvPr/>
          </p:nvSpPr>
          <p:spPr>
            <a:xfrm rot="5400000">
              <a:off x="4000499" y="-4000498"/>
              <a:ext cx="10287002"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4">
                <a:extLst>
                  <a:ext uri="{96DAC541-7B7A-43D3-8B79-37D633B846F1}">
                    <asvg:svgBlip xmlns:asvg="http://schemas.microsoft.com/office/drawing/2016/SVG/main" r:embed="rId5"/>
                  </a:ext>
                </a:extLst>
              </a:blip>
              <a:stretch>
                <a:fillRect l="-53723" r="-24055"/>
              </a:stretch>
            </a:blipFill>
          </p:spPr>
          <p:txBody>
            <a:bodyPr/>
            <a:lstStyle/>
            <a:p>
              <a:endParaRPr lang="en-US"/>
            </a:p>
          </p:txBody>
        </p:sp>
      </p:grpSp>
      <p:sp>
        <p:nvSpPr>
          <p:cNvPr id="4" name="Hình Bầu dục 3">
            <a:extLst>
              <a:ext uri="{FF2B5EF4-FFF2-40B4-BE49-F238E27FC236}">
                <a16:creationId xmlns:a16="http://schemas.microsoft.com/office/drawing/2014/main" id="{03088AEE-3124-26BB-E2B5-1EA4F1A49C34}"/>
              </a:ext>
            </a:extLst>
          </p:cNvPr>
          <p:cNvSpPr/>
          <p:nvPr/>
        </p:nvSpPr>
        <p:spPr>
          <a:xfrm>
            <a:off x="1219199" y="3323714"/>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dge1">
            <a:extLst>
              <a:ext uri="{FF2B5EF4-FFF2-40B4-BE49-F238E27FC236}">
                <a16:creationId xmlns:a16="http://schemas.microsoft.com/office/drawing/2014/main" id="{87604602-01C1-5277-7511-FFDD996C7ECC}"/>
              </a:ext>
            </a:extLst>
          </p:cNvPr>
          <p:cNvCxnSpPr>
            <a:cxnSpLocks/>
            <a:stCxn id="8" idx="6"/>
            <a:endCxn id="16" idx="1"/>
          </p:cNvCxnSpPr>
          <p:nvPr/>
        </p:nvCxnSpPr>
        <p:spPr>
          <a:xfrm>
            <a:off x="5953331" y="6076249"/>
            <a:ext cx="955129" cy="613360"/>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sp>
        <p:nvSpPr>
          <p:cNvPr id="8" name="Hình Bầu dục 7">
            <a:extLst>
              <a:ext uri="{FF2B5EF4-FFF2-40B4-BE49-F238E27FC236}">
                <a16:creationId xmlns:a16="http://schemas.microsoft.com/office/drawing/2014/main" id="{C1304A30-9F4B-3039-878F-28F064A67AAE}"/>
              </a:ext>
            </a:extLst>
          </p:cNvPr>
          <p:cNvSpPr/>
          <p:nvPr/>
        </p:nvSpPr>
        <p:spPr>
          <a:xfrm>
            <a:off x="4652321" y="5425744"/>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ình Bầu dục 8">
            <a:extLst>
              <a:ext uri="{FF2B5EF4-FFF2-40B4-BE49-F238E27FC236}">
                <a16:creationId xmlns:a16="http://schemas.microsoft.com/office/drawing/2014/main" id="{0B080419-0A14-5B82-9AA3-F9E425BC6EA6}"/>
              </a:ext>
            </a:extLst>
          </p:cNvPr>
          <p:cNvSpPr/>
          <p:nvPr/>
        </p:nvSpPr>
        <p:spPr>
          <a:xfrm>
            <a:off x="2051199" y="5425744"/>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ình Bầu dục 9">
            <a:extLst>
              <a:ext uri="{FF2B5EF4-FFF2-40B4-BE49-F238E27FC236}">
                <a16:creationId xmlns:a16="http://schemas.microsoft.com/office/drawing/2014/main" id="{48B5E477-489A-2870-EE6F-8C991CA48E6D}"/>
              </a:ext>
            </a:extLst>
          </p:cNvPr>
          <p:cNvSpPr/>
          <p:nvPr/>
        </p:nvSpPr>
        <p:spPr>
          <a:xfrm>
            <a:off x="2051658" y="746469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ình Bầu dục 10">
            <a:extLst>
              <a:ext uri="{FF2B5EF4-FFF2-40B4-BE49-F238E27FC236}">
                <a16:creationId xmlns:a16="http://schemas.microsoft.com/office/drawing/2014/main" id="{08D423B5-F11B-1362-6AAF-C0EB5DEE9A68}"/>
              </a:ext>
            </a:extLst>
          </p:cNvPr>
          <p:cNvSpPr/>
          <p:nvPr/>
        </p:nvSpPr>
        <p:spPr>
          <a:xfrm>
            <a:off x="15767791" y="8243049"/>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ình Bầu dục 11">
            <a:extLst>
              <a:ext uri="{FF2B5EF4-FFF2-40B4-BE49-F238E27FC236}">
                <a16:creationId xmlns:a16="http://schemas.microsoft.com/office/drawing/2014/main" id="{BFB816E3-845E-B60C-B473-A6712E3D0080}"/>
              </a:ext>
            </a:extLst>
          </p:cNvPr>
          <p:cNvSpPr/>
          <p:nvPr/>
        </p:nvSpPr>
        <p:spPr>
          <a:xfrm>
            <a:off x="4614914" y="746469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ình Bầu dục 12">
            <a:extLst>
              <a:ext uri="{FF2B5EF4-FFF2-40B4-BE49-F238E27FC236}">
                <a16:creationId xmlns:a16="http://schemas.microsoft.com/office/drawing/2014/main" id="{1835CACF-94F5-439F-3DEB-C57C72727038}"/>
              </a:ext>
            </a:extLst>
          </p:cNvPr>
          <p:cNvSpPr/>
          <p:nvPr/>
        </p:nvSpPr>
        <p:spPr>
          <a:xfrm>
            <a:off x="15848807" y="282051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ình Bầu dục 13">
            <a:extLst>
              <a:ext uri="{FF2B5EF4-FFF2-40B4-BE49-F238E27FC236}">
                <a16:creationId xmlns:a16="http://schemas.microsoft.com/office/drawing/2014/main" id="{0D5D714A-9D74-FC0B-4CB0-816169414AA3}"/>
              </a:ext>
            </a:extLst>
          </p:cNvPr>
          <p:cNvSpPr/>
          <p:nvPr/>
        </p:nvSpPr>
        <p:spPr>
          <a:xfrm>
            <a:off x="13411808" y="397986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ình Bầu dục 14">
            <a:extLst>
              <a:ext uri="{FF2B5EF4-FFF2-40B4-BE49-F238E27FC236}">
                <a16:creationId xmlns:a16="http://schemas.microsoft.com/office/drawing/2014/main" id="{7CA018A2-15E5-5155-0C85-0F9B520974C5}"/>
              </a:ext>
            </a:extLst>
          </p:cNvPr>
          <p:cNvSpPr/>
          <p:nvPr/>
        </p:nvSpPr>
        <p:spPr>
          <a:xfrm>
            <a:off x="15848807" y="579400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ình Bầu dục 15">
            <a:extLst>
              <a:ext uri="{FF2B5EF4-FFF2-40B4-BE49-F238E27FC236}">
                <a16:creationId xmlns:a16="http://schemas.microsoft.com/office/drawing/2014/main" id="{7F91DBC9-6BC9-E155-CF3B-BAE88D864BDC}"/>
              </a:ext>
            </a:extLst>
          </p:cNvPr>
          <p:cNvSpPr/>
          <p:nvPr/>
        </p:nvSpPr>
        <p:spPr>
          <a:xfrm>
            <a:off x="6717931" y="6499080"/>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ình Bầu dục 16">
            <a:extLst>
              <a:ext uri="{FF2B5EF4-FFF2-40B4-BE49-F238E27FC236}">
                <a16:creationId xmlns:a16="http://schemas.microsoft.com/office/drawing/2014/main" id="{4BEA0886-FB2D-AB44-C219-663EAF5BB76D}"/>
              </a:ext>
            </a:extLst>
          </p:cNvPr>
          <p:cNvSpPr/>
          <p:nvPr/>
        </p:nvSpPr>
        <p:spPr>
          <a:xfrm>
            <a:off x="12341595" y="6881874"/>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dge4">
            <a:extLst>
              <a:ext uri="{FF2B5EF4-FFF2-40B4-BE49-F238E27FC236}">
                <a16:creationId xmlns:a16="http://schemas.microsoft.com/office/drawing/2014/main" id="{260F60F7-283D-CBE3-B688-7DF6000CA289}"/>
              </a:ext>
            </a:extLst>
          </p:cNvPr>
          <p:cNvCxnSpPr>
            <a:cxnSpLocks/>
          </p:cNvCxnSpPr>
          <p:nvPr/>
        </p:nvCxnSpPr>
        <p:spPr>
          <a:xfrm flipH="1" flipV="1">
            <a:off x="13657845" y="7800090"/>
            <a:ext cx="2109946" cy="88591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dge1">
            <a:extLst>
              <a:ext uri="{FF2B5EF4-FFF2-40B4-BE49-F238E27FC236}">
                <a16:creationId xmlns:a16="http://schemas.microsoft.com/office/drawing/2014/main" id="{E8F6790C-2C1A-4619-3C2A-4CC4BA7CE510}"/>
              </a:ext>
            </a:extLst>
          </p:cNvPr>
          <p:cNvCxnSpPr>
            <a:cxnSpLocks/>
            <a:stCxn id="14" idx="7"/>
            <a:endCxn id="13" idx="3"/>
          </p:cNvCxnSpPr>
          <p:nvPr/>
        </p:nvCxnSpPr>
        <p:spPr>
          <a:xfrm flipV="1">
            <a:off x="14522289" y="3930996"/>
            <a:ext cx="1517047" cy="239398"/>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dge2">
            <a:extLst>
              <a:ext uri="{FF2B5EF4-FFF2-40B4-BE49-F238E27FC236}">
                <a16:creationId xmlns:a16="http://schemas.microsoft.com/office/drawing/2014/main" id="{68D1877B-94BD-D4E3-068D-854C03077B76}"/>
              </a:ext>
            </a:extLst>
          </p:cNvPr>
          <p:cNvCxnSpPr>
            <a:cxnSpLocks/>
          </p:cNvCxnSpPr>
          <p:nvPr/>
        </p:nvCxnSpPr>
        <p:spPr>
          <a:xfrm flipH="1" flipV="1">
            <a:off x="14650441" y="4965365"/>
            <a:ext cx="1767855" cy="828640"/>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dge3">
            <a:extLst>
              <a:ext uri="{FF2B5EF4-FFF2-40B4-BE49-F238E27FC236}">
                <a16:creationId xmlns:a16="http://schemas.microsoft.com/office/drawing/2014/main" id="{A121FE97-E66A-FD45-EA7C-E800503E77A0}"/>
              </a:ext>
            </a:extLst>
          </p:cNvPr>
          <p:cNvCxnSpPr>
            <a:cxnSpLocks/>
            <a:stCxn id="17" idx="7"/>
          </p:cNvCxnSpPr>
          <p:nvPr/>
        </p:nvCxnSpPr>
        <p:spPr>
          <a:xfrm flipV="1">
            <a:off x="13452076" y="6662280"/>
            <a:ext cx="2396731" cy="410123"/>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dge1">
            <a:extLst>
              <a:ext uri="{FF2B5EF4-FFF2-40B4-BE49-F238E27FC236}">
                <a16:creationId xmlns:a16="http://schemas.microsoft.com/office/drawing/2014/main" id="{BD16285E-42D9-CBA2-DF49-EAAB90F8EA08}"/>
              </a:ext>
            </a:extLst>
          </p:cNvPr>
          <p:cNvCxnSpPr>
            <a:cxnSpLocks/>
            <a:stCxn id="12" idx="6"/>
            <a:endCxn id="16" idx="3"/>
          </p:cNvCxnSpPr>
          <p:nvPr/>
        </p:nvCxnSpPr>
        <p:spPr>
          <a:xfrm flipV="1">
            <a:off x="5915924" y="7609561"/>
            <a:ext cx="992536" cy="505642"/>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cxnSp>
        <p:nvCxnSpPr>
          <p:cNvPr id="42" name="edge1">
            <a:extLst>
              <a:ext uri="{FF2B5EF4-FFF2-40B4-BE49-F238E27FC236}">
                <a16:creationId xmlns:a16="http://schemas.microsoft.com/office/drawing/2014/main" id="{DAEAC43C-4D69-D9A0-9A53-13AEA2DB440F}"/>
              </a:ext>
            </a:extLst>
          </p:cNvPr>
          <p:cNvCxnSpPr>
            <a:cxnSpLocks/>
            <a:stCxn id="8" idx="5"/>
            <a:endCxn id="12" idx="7"/>
          </p:cNvCxnSpPr>
          <p:nvPr/>
        </p:nvCxnSpPr>
        <p:spPr>
          <a:xfrm flipH="1">
            <a:off x="5725395" y="6536225"/>
            <a:ext cx="37407" cy="1119002"/>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cxnSp>
        <p:nvCxnSpPr>
          <p:cNvPr id="46" name="edge1">
            <a:extLst>
              <a:ext uri="{FF2B5EF4-FFF2-40B4-BE49-F238E27FC236}">
                <a16:creationId xmlns:a16="http://schemas.microsoft.com/office/drawing/2014/main" id="{47E53CED-E071-B236-3838-8D93094E93C5}"/>
              </a:ext>
            </a:extLst>
          </p:cNvPr>
          <p:cNvCxnSpPr>
            <a:cxnSpLocks/>
            <a:stCxn id="9" idx="6"/>
            <a:endCxn id="8" idx="2"/>
          </p:cNvCxnSpPr>
          <p:nvPr/>
        </p:nvCxnSpPr>
        <p:spPr>
          <a:xfrm>
            <a:off x="3352209" y="6076249"/>
            <a:ext cx="1300112" cy="0"/>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cxnSp>
        <p:nvCxnSpPr>
          <p:cNvPr id="50" name="edge1">
            <a:extLst>
              <a:ext uri="{FF2B5EF4-FFF2-40B4-BE49-F238E27FC236}">
                <a16:creationId xmlns:a16="http://schemas.microsoft.com/office/drawing/2014/main" id="{0AD34917-6FF2-D5FA-7BF0-8F6C79073046}"/>
              </a:ext>
            </a:extLst>
          </p:cNvPr>
          <p:cNvCxnSpPr>
            <a:cxnSpLocks/>
            <a:stCxn id="10" idx="6"/>
            <a:endCxn id="12" idx="2"/>
          </p:cNvCxnSpPr>
          <p:nvPr/>
        </p:nvCxnSpPr>
        <p:spPr>
          <a:xfrm>
            <a:off x="3352668" y="8115203"/>
            <a:ext cx="1262246" cy="0"/>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cxnSp>
        <p:nvCxnSpPr>
          <p:cNvPr id="54" name="edge1">
            <a:extLst>
              <a:ext uri="{FF2B5EF4-FFF2-40B4-BE49-F238E27FC236}">
                <a16:creationId xmlns:a16="http://schemas.microsoft.com/office/drawing/2014/main" id="{E6F0127E-6C52-C49B-6197-11532B718DAB}"/>
              </a:ext>
            </a:extLst>
          </p:cNvPr>
          <p:cNvCxnSpPr>
            <a:cxnSpLocks/>
            <a:stCxn id="9" idx="4"/>
            <a:endCxn id="10" idx="0"/>
          </p:cNvCxnSpPr>
          <p:nvPr/>
        </p:nvCxnSpPr>
        <p:spPr>
          <a:xfrm>
            <a:off x="2701704" y="6726754"/>
            <a:ext cx="459" cy="737944"/>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cxnSp>
        <p:nvCxnSpPr>
          <p:cNvPr id="57" name="edge1">
            <a:extLst>
              <a:ext uri="{FF2B5EF4-FFF2-40B4-BE49-F238E27FC236}">
                <a16:creationId xmlns:a16="http://schemas.microsoft.com/office/drawing/2014/main" id="{6093310E-CECB-1618-AB8B-54A8572C6FE0}"/>
              </a:ext>
            </a:extLst>
          </p:cNvPr>
          <p:cNvCxnSpPr>
            <a:cxnSpLocks/>
            <a:stCxn id="4" idx="4"/>
            <a:endCxn id="9" idx="0"/>
          </p:cNvCxnSpPr>
          <p:nvPr/>
        </p:nvCxnSpPr>
        <p:spPr>
          <a:xfrm>
            <a:off x="1869704" y="4624724"/>
            <a:ext cx="832000" cy="801020"/>
          </a:xfrm>
          <a:prstGeom prst="straightConnector1">
            <a:avLst/>
          </a:prstGeom>
          <a:ln w="57150">
            <a:solidFill>
              <a:srgbClr val="C29BFF"/>
            </a:solidFill>
            <a:tailEnd type="none"/>
          </a:ln>
        </p:spPr>
        <p:style>
          <a:lnRef idx="1">
            <a:schemeClr val="accent1"/>
          </a:lnRef>
          <a:fillRef idx="0">
            <a:schemeClr val="accent1"/>
          </a:fillRef>
          <a:effectRef idx="0">
            <a:schemeClr val="accent1"/>
          </a:effectRef>
          <a:fontRef idx="minor">
            <a:schemeClr val="tx1"/>
          </a:fontRef>
        </p:style>
      </p:cxnSp>
      <p:sp>
        <p:nvSpPr>
          <p:cNvPr id="60" name="Hộp Văn bản 59">
            <a:extLst>
              <a:ext uri="{FF2B5EF4-FFF2-40B4-BE49-F238E27FC236}">
                <a16:creationId xmlns:a16="http://schemas.microsoft.com/office/drawing/2014/main" id="{CF9073E6-8B58-3A8A-FAEC-65D0DF4CA74A}"/>
              </a:ext>
            </a:extLst>
          </p:cNvPr>
          <p:cNvSpPr txBox="1"/>
          <p:nvPr/>
        </p:nvSpPr>
        <p:spPr>
          <a:xfrm>
            <a:off x="1564904" y="3512554"/>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6</a:t>
            </a:r>
          </a:p>
        </p:txBody>
      </p:sp>
      <p:sp>
        <p:nvSpPr>
          <p:cNvPr id="61" name="Hộp Văn bản 60">
            <a:extLst>
              <a:ext uri="{FF2B5EF4-FFF2-40B4-BE49-F238E27FC236}">
                <a16:creationId xmlns:a16="http://schemas.microsoft.com/office/drawing/2014/main" id="{2C5FDE56-8C18-5937-7DCA-B28BF98F15E4}"/>
              </a:ext>
            </a:extLst>
          </p:cNvPr>
          <p:cNvSpPr txBox="1"/>
          <p:nvPr/>
        </p:nvSpPr>
        <p:spPr>
          <a:xfrm>
            <a:off x="2394016" y="7650331"/>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4</a:t>
            </a:r>
          </a:p>
        </p:txBody>
      </p:sp>
      <p:sp>
        <p:nvSpPr>
          <p:cNvPr id="62" name="Hộp Văn bản 61">
            <a:extLst>
              <a:ext uri="{FF2B5EF4-FFF2-40B4-BE49-F238E27FC236}">
                <a16:creationId xmlns:a16="http://schemas.microsoft.com/office/drawing/2014/main" id="{6300B829-E8D8-4598-FAA7-252B7880227B}"/>
              </a:ext>
            </a:extLst>
          </p:cNvPr>
          <p:cNvSpPr txBox="1"/>
          <p:nvPr/>
        </p:nvSpPr>
        <p:spPr>
          <a:xfrm>
            <a:off x="2433305" y="5587208"/>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5</a:t>
            </a:r>
          </a:p>
        </p:txBody>
      </p:sp>
      <p:sp>
        <p:nvSpPr>
          <p:cNvPr id="63" name="Hộp Văn bản 62">
            <a:extLst>
              <a:ext uri="{FF2B5EF4-FFF2-40B4-BE49-F238E27FC236}">
                <a16:creationId xmlns:a16="http://schemas.microsoft.com/office/drawing/2014/main" id="{3B196C8D-742B-4090-B63B-269F048E50BF}"/>
              </a:ext>
            </a:extLst>
          </p:cNvPr>
          <p:cNvSpPr txBox="1"/>
          <p:nvPr/>
        </p:nvSpPr>
        <p:spPr>
          <a:xfrm>
            <a:off x="4998026" y="7694417"/>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3</a:t>
            </a:r>
          </a:p>
        </p:txBody>
      </p:sp>
      <p:sp>
        <p:nvSpPr>
          <p:cNvPr id="64" name="Hộp Văn bản 63">
            <a:extLst>
              <a:ext uri="{FF2B5EF4-FFF2-40B4-BE49-F238E27FC236}">
                <a16:creationId xmlns:a16="http://schemas.microsoft.com/office/drawing/2014/main" id="{1E2D9407-46B4-5359-1BCB-CB23DF02B78C}"/>
              </a:ext>
            </a:extLst>
          </p:cNvPr>
          <p:cNvSpPr txBox="1"/>
          <p:nvPr/>
        </p:nvSpPr>
        <p:spPr>
          <a:xfrm>
            <a:off x="5086613" y="5612895"/>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2</a:t>
            </a:r>
          </a:p>
        </p:txBody>
      </p:sp>
      <p:sp>
        <p:nvSpPr>
          <p:cNvPr id="65" name="Hộp Văn bản 64">
            <a:extLst>
              <a:ext uri="{FF2B5EF4-FFF2-40B4-BE49-F238E27FC236}">
                <a16:creationId xmlns:a16="http://schemas.microsoft.com/office/drawing/2014/main" id="{87F03F72-456D-02C1-A0BE-27BC515E696A}"/>
              </a:ext>
            </a:extLst>
          </p:cNvPr>
          <p:cNvSpPr txBox="1"/>
          <p:nvPr/>
        </p:nvSpPr>
        <p:spPr>
          <a:xfrm>
            <a:off x="7098989" y="6686231"/>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1</a:t>
            </a:r>
          </a:p>
        </p:txBody>
      </p:sp>
      <p:sp>
        <p:nvSpPr>
          <p:cNvPr id="66" name="Hộp Văn bản 65">
            <a:extLst>
              <a:ext uri="{FF2B5EF4-FFF2-40B4-BE49-F238E27FC236}">
                <a16:creationId xmlns:a16="http://schemas.microsoft.com/office/drawing/2014/main" id="{918BD1A0-F9BD-616D-5ED3-16FFB3D196E7}"/>
              </a:ext>
            </a:extLst>
          </p:cNvPr>
          <p:cNvSpPr txBox="1"/>
          <p:nvPr/>
        </p:nvSpPr>
        <p:spPr>
          <a:xfrm>
            <a:off x="13783887" y="4183105"/>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4</a:t>
            </a:r>
          </a:p>
        </p:txBody>
      </p:sp>
      <p:sp>
        <p:nvSpPr>
          <p:cNvPr id="67" name="Hộp Văn bản 66">
            <a:extLst>
              <a:ext uri="{FF2B5EF4-FFF2-40B4-BE49-F238E27FC236}">
                <a16:creationId xmlns:a16="http://schemas.microsoft.com/office/drawing/2014/main" id="{1DE1D8FE-1A8F-FFF6-9B94-19F786734748}"/>
              </a:ext>
            </a:extLst>
          </p:cNvPr>
          <p:cNvSpPr txBox="1"/>
          <p:nvPr/>
        </p:nvSpPr>
        <p:spPr>
          <a:xfrm>
            <a:off x="16231985" y="5976315"/>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3</a:t>
            </a:r>
          </a:p>
        </p:txBody>
      </p:sp>
      <p:sp>
        <p:nvSpPr>
          <p:cNvPr id="68" name="Hộp Văn bản 67">
            <a:extLst>
              <a:ext uri="{FF2B5EF4-FFF2-40B4-BE49-F238E27FC236}">
                <a16:creationId xmlns:a16="http://schemas.microsoft.com/office/drawing/2014/main" id="{D75C6272-221E-B740-65B3-7992127A841D}"/>
              </a:ext>
            </a:extLst>
          </p:cNvPr>
          <p:cNvSpPr txBox="1"/>
          <p:nvPr/>
        </p:nvSpPr>
        <p:spPr>
          <a:xfrm>
            <a:off x="12724531" y="7070714"/>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2</a:t>
            </a:r>
          </a:p>
        </p:txBody>
      </p:sp>
      <p:sp>
        <p:nvSpPr>
          <p:cNvPr id="69" name="Hộp Văn bản 68">
            <a:extLst>
              <a:ext uri="{FF2B5EF4-FFF2-40B4-BE49-F238E27FC236}">
                <a16:creationId xmlns:a16="http://schemas.microsoft.com/office/drawing/2014/main" id="{5E31FBFB-5425-2292-02A8-8317E26FEECA}"/>
              </a:ext>
            </a:extLst>
          </p:cNvPr>
          <p:cNvSpPr txBox="1"/>
          <p:nvPr/>
        </p:nvSpPr>
        <p:spPr>
          <a:xfrm>
            <a:off x="16194512" y="8431889"/>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1</a:t>
            </a:r>
          </a:p>
        </p:txBody>
      </p:sp>
      <p:sp>
        <p:nvSpPr>
          <p:cNvPr id="70" name="Hộp Văn bản 69">
            <a:extLst>
              <a:ext uri="{FF2B5EF4-FFF2-40B4-BE49-F238E27FC236}">
                <a16:creationId xmlns:a16="http://schemas.microsoft.com/office/drawing/2014/main" id="{939A7288-1BD4-A22F-5081-7847A9D2098D}"/>
              </a:ext>
            </a:extLst>
          </p:cNvPr>
          <p:cNvSpPr txBox="1"/>
          <p:nvPr/>
        </p:nvSpPr>
        <p:spPr>
          <a:xfrm>
            <a:off x="16230229" y="2995047"/>
            <a:ext cx="609600" cy="923330"/>
          </a:xfrm>
          <a:prstGeom prst="rect">
            <a:avLst/>
          </a:prstGeom>
          <a:noFill/>
        </p:spPr>
        <p:txBody>
          <a:bodyPr wrap="square" rtlCol="0">
            <a:spAutoFit/>
          </a:bodyPr>
          <a:lstStyle/>
          <a:p>
            <a:pPr algn="ctr"/>
            <a:r>
              <a:rPr lang="en-US" sz="5400">
                <a:solidFill>
                  <a:srgbClr val="C29BFF"/>
                </a:solidFill>
                <a:latin typeface="HK Modular" panose="020B0604020202020204" charset="0"/>
              </a:rPr>
              <a:t>5</a:t>
            </a:r>
          </a:p>
        </p:txBody>
      </p:sp>
      <p:cxnSp>
        <p:nvCxnSpPr>
          <p:cNvPr id="71" name="edge1">
            <a:extLst>
              <a:ext uri="{FF2B5EF4-FFF2-40B4-BE49-F238E27FC236}">
                <a16:creationId xmlns:a16="http://schemas.microsoft.com/office/drawing/2014/main" id="{B13743B2-E0BB-41B3-9CB1-48A7C78967B6}"/>
              </a:ext>
            </a:extLst>
          </p:cNvPr>
          <p:cNvCxnSpPr>
            <a:cxnSpLocks/>
            <a:endCxn id="14" idx="3"/>
          </p:cNvCxnSpPr>
          <p:nvPr/>
        </p:nvCxnSpPr>
        <p:spPr>
          <a:xfrm flipV="1">
            <a:off x="13029331" y="5090346"/>
            <a:ext cx="573006" cy="1839287"/>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sp>
        <p:nvSpPr>
          <p:cNvPr id="74" name="Hộp Văn bản 73">
            <a:extLst>
              <a:ext uri="{FF2B5EF4-FFF2-40B4-BE49-F238E27FC236}">
                <a16:creationId xmlns:a16="http://schemas.microsoft.com/office/drawing/2014/main" id="{49D7C5B5-74F1-8B63-D8F2-B367807AB717}"/>
              </a:ext>
            </a:extLst>
          </p:cNvPr>
          <p:cNvSpPr txBox="1"/>
          <p:nvPr/>
        </p:nvSpPr>
        <p:spPr>
          <a:xfrm>
            <a:off x="0" y="571500"/>
            <a:ext cx="18288000" cy="1569660"/>
          </a:xfrm>
          <a:prstGeom prst="rect">
            <a:avLst/>
          </a:prstGeom>
          <a:noFill/>
        </p:spPr>
        <p:txBody>
          <a:bodyPr wrap="square" rtlCol="0">
            <a:spAutoFit/>
          </a:bodyPr>
          <a:lstStyle/>
          <a:p>
            <a:pPr algn="ctr"/>
            <a:r>
              <a:rPr lang="en-US" sz="9600" err="1">
                <a:solidFill>
                  <a:schemeClr val="bg1"/>
                </a:solidFill>
                <a:latin typeface="HK Modular" panose="020B0604020202020204" charset="0"/>
              </a:rPr>
              <a:t>đô</a:t>
            </a:r>
            <a:r>
              <a:rPr lang="en-US" sz="9600">
                <a:solidFill>
                  <a:schemeClr val="bg1"/>
                </a:solidFill>
                <a:latin typeface="HK Modular" panose="020B0604020202020204" charset="0"/>
              </a:rPr>
              <a:t> </a:t>
            </a:r>
            <a:r>
              <a:rPr lang="en-US" sz="9600" err="1">
                <a:solidFill>
                  <a:schemeClr val="bg1"/>
                </a:solidFill>
                <a:latin typeface="HK Modular" panose="020B0604020202020204" charset="0"/>
              </a:rPr>
              <a:t>thi</a:t>
            </a:r>
            <a:r>
              <a:rPr lang="en-US" sz="9600">
                <a:solidFill>
                  <a:schemeClr val="bg1"/>
                </a:solidFill>
                <a:latin typeface="HK Modular" panose="020B0604020202020204" charset="0"/>
              </a:rPr>
              <a:t> - GRAPH</a:t>
            </a:r>
          </a:p>
        </p:txBody>
      </p:sp>
      <p:pic>
        <p:nvPicPr>
          <p:cNvPr id="77" name="Hình ảnh 76">
            <a:extLst>
              <a:ext uri="{FF2B5EF4-FFF2-40B4-BE49-F238E27FC236}">
                <a16:creationId xmlns:a16="http://schemas.microsoft.com/office/drawing/2014/main" id="{EDA38BE7-2837-FFA5-1C7C-4C1AC6EE9A3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7671" y1="72414" x2="80822" y2="86207"/>
                      </a14:backgroundRemoval>
                    </a14:imgEffect>
                  </a14:imgLayer>
                </a14:imgProps>
              </a:ext>
            </a:extLst>
          </a:blip>
          <a:stretch>
            <a:fillRect/>
          </a:stretch>
        </p:blipFill>
        <p:spPr>
          <a:xfrm rot="20422332">
            <a:off x="3564764" y="346484"/>
            <a:ext cx="350486" cy="386083"/>
          </a:xfrm>
          <a:prstGeom prst="rect">
            <a:avLst/>
          </a:prstGeom>
        </p:spPr>
      </p:pic>
      <p:sp>
        <p:nvSpPr>
          <p:cNvPr id="78" name="Hộp Văn bản 77">
            <a:extLst>
              <a:ext uri="{FF2B5EF4-FFF2-40B4-BE49-F238E27FC236}">
                <a16:creationId xmlns:a16="http://schemas.microsoft.com/office/drawing/2014/main" id="{2AFE15BF-F076-88C9-3EB2-C7B06874CB47}"/>
              </a:ext>
            </a:extLst>
          </p:cNvPr>
          <p:cNvSpPr txBox="1"/>
          <p:nvPr/>
        </p:nvSpPr>
        <p:spPr>
          <a:xfrm>
            <a:off x="7256941" y="1010122"/>
            <a:ext cx="1524000" cy="1446550"/>
          </a:xfrm>
          <a:prstGeom prst="rect">
            <a:avLst/>
          </a:prstGeom>
          <a:noFill/>
        </p:spPr>
        <p:txBody>
          <a:bodyPr wrap="square" rtlCol="0">
            <a:spAutoFit/>
          </a:bodyPr>
          <a:lstStyle/>
          <a:p>
            <a:pPr algn="ctr"/>
            <a:r>
              <a:rPr lang="en-US" sz="8800">
                <a:solidFill>
                  <a:schemeClr val="bg1"/>
                </a:solidFill>
                <a:latin typeface="HK Modular" panose="020B0604020202020204" charset="0"/>
              </a:rPr>
              <a:t>.</a:t>
            </a:r>
          </a:p>
        </p:txBody>
      </p:sp>
    </p:spTree>
    <p:extLst>
      <p:ext uri="{BB962C8B-B14F-4D97-AF65-F5344CB8AC3E}">
        <p14:creationId xmlns:p14="http://schemas.microsoft.com/office/powerpoint/2010/main" val="328550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DD1E0-C384-3AD9-FD2A-D2642D2B7345}"/>
            </a:ext>
          </a:extLst>
        </p:cNvPr>
        <p:cNvGrpSpPr/>
        <p:nvPr/>
      </p:nvGrpSpPr>
      <p:grpSpPr>
        <a:xfrm>
          <a:off x="0" y="0"/>
          <a:ext cx="0" cy="0"/>
          <a:chOff x="0" y="0"/>
          <a:chExt cx="0" cy="0"/>
        </a:xfrm>
      </p:grpSpPr>
      <p:sp>
        <p:nvSpPr>
          <p:cNvPr id="4" name="Hình chữ nhật 3">
            <a:extLst>
              <a:ext uri="{FF2B5EF4-FFF2-40B4-BE49-F238E27FC236}">
                <a16:creationId xmlns:a16="http://schemas.microsoft.com/office/drawing/2014/main" id="{DF599DDE-2A92-C5CD-5A55-DF5DA1EC7111}"/>
              </a:ext>
            </a:extLst>
          </p:cNvPr>
          <p:cNvSpPr/>
          <p:nvPr/>
        </p:nvSpPr>
        <p:spPr>
          <a:xfrm>
            <a:off x="0" y="0"/>
            <a:ext cx="18288000" cy="10287000"/>
          </a:xfrm>
          <a:prstGeom prst="rect">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ình ảnh 4">
            <a:extLst>
              <a:ext uri="{FF2B5EF4-FFF2-40B4-BE49-F238E27FC236}">
                <a16:creationId xmlns:a16="http://schemas.microsoft.com/office/drawing/2014/main" id="{56F693A0-CB93-314C-818B-237AC7635FC2}"/>
              </a:ext>
            </a:extLst>
          </p:cNvPr>
          <p:cNvPicPr>
            <a:picLocks noChangeAspect="1"/>
          </p:cNvPicPr>
          <p:nvPr/>
        </p:nvPicPr>
        <p:blipFill>
          <a:blip r:embed="rId3"/>
          <a:stretch>
            <a:fillRect/>
          </a:stretch>
        </p:blipFill>
        <p:spPr>
          <a:xfrm>
            <a:off x="0" y="-1"/>
            <a:ext cx="636530" cy="10380349"/>
          </a:xfrm>
          <a:prstGeom prst="rect">
            <a:avLst/>
          </a:prstGeom>
        </p:spPr>
      </p:pic>
      <p:sp>
        <p:nvSpPr>
          <p:cNvPr id="6" name="Hình chữ nhật 5">
            <a:extLst>
              <a:ext uri="{FF2B5EF4-FFF2-40B4-BE49-F238E27FC236}">
                <a16:creationId xmlns:a16="http://schemas.microsoft.com/office/drawing/2014/main" id="{6820A7AA-6840-B453-8DFF-B766C5BF4752}"/>
              </a:ext>
            </a:extLst>
          </p:cNvPr>
          <p:cNvSpPr/>
          <p:nvPr/>
        </p:nvSpPr>
        <p:spPr>
          <a:xfrm>
            <a:off x="777240" y="-4724400"/>
            <a:ext cx="17236440" cy="8094524"/>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ộp Văn bản 6">
            <a:extLst>
              <a:ext uri="{FF2B5EF4-FFF2-40B4-BE49-F238E27FC236}">
                <a16:creationId xmlns:a16="http://schemas.microsoft.com/office/drawing/2014/main" id="{C696190F-F274-47D5-DAFC-461767CB5B75}"/>
              </a:ext>
            </a:extLst>
          </p:cNvPr>
          <p:cNvSpPr txBox="1"/>
          <p:nvPr/>
        </p:nvSpPr>
        <p:spPr>
          <a:xfrm>
            <a:off x="914400" y="397339"/>
            <a:ext cx="5775960" cy="523220"/>
          </a:xfrm>
          <a:prstGeom prst="rect">
            <a:avLst/>
          </a:prstGeom>
          <a:noFill/>
        </p:spPr>
        <p:txBody>
          <a:bodyPr wrap="square" rtlCol="0">
            <a:spAutoFit/>
          </a:bodyPr>
          <a:lstStyle/>
          <a:p>
            <a:r>
              <a:rPr lang="en-US" sz="2800">
                <a:solidFill>
                  <a:schemeClr val="bg1"/>
                </a:solidFill>
              </a:rPr>
              <a:t>[  ]</a:t>
            </a:r>
          </a:p>
        </p:txBody>
      </p:sp>
      <p:sp>
        <p:nvSpPr>
          <p:cNvPr id="20" name="7">
            <a:extLst>
              <a:ext uri="{FF2B5EF4-FFF2-40B4-BE49-F238E27FC236}">
                <a16:creationId xmlns:a16="http://schemas.microsoft.com/office/drawing/2014/main" id="{DC9C698C-01F5-7F4A-90CB-5983C7131FED}"/>
              </a:ext>
            </a:extLst>
          </p:cNvPr>
          <p:cNvSpPr txBox="1"/>
          <p:nvPr/>
        </p:nvSpPr>
        <p:spPr>
          <a:xfrm>
            <a:off x="1524000" y="-4770930"/>
            <a:ext cx="8648521" cy="8094524"/>
          </a:xfrm>
          <a:prstGeom prst="rect">
            <a:avLst/>
          </a:prstGeom>
          <a:noFill/>
        </p:spPr>
        <p:txBody>
          <a:bodyPr wrap="square" rtlCol="0">
            <a:spAutoFit/>
          </a:bodyPr>
          <a:lstStyle/>
          <a:p>
            <a:pPr>
              <a:buNone/>
            </a:pPr>
            <a:br>
              <a:rPr lang="vi-VN" sz="2000" b="0">
                <a:solidFill>
                  <a:srgbClr val="FFFFFF"/>
                </a:solidFill>
                <a:effectLst/>
                <a:latin typeface="Courier New" panose="02070309020205020404" pitchFamily="49" charset="0"/>
              </a:rPr>
            </a:br>
            <a:r>
              <a:rPr lang="vi-VN" sz="2000" b="0">
                <a:solidFill>
                  <a:srgbClr val="608B4E"/>
                </a:solidFill>
                <a:effectLst/>
                <a:latin typeface="Courier New" panose="02070309020205020404" pitchFamily="49" charset="0"/>
              </a:rPr>
              <a:t># Ví dụ: xây dựng đồ thị cho hàm f(x, y, z) = x + y*z</a:t>
            </a:r>
            <a:endParaRPr lang="vi-VN" sz="2000" b="0">
              <a:solidFill>
                <a:srgbClr val="FFFFFF"/>
              </a:solidFill>
              <a:effectLst/>
              <a:latin typeface="Courier New" panose="02070309020205020404" pitchFamily="49" charset="0"/>
            </a:endParaRPr>
          </a:p>
          <a:p>
            <a:pPr>
              <a:buNone/>
            </a:pPr>
            <a:r>
              <a:rPr lang="vi-VN" sz="2000" b="0" err="1">
                <a:solidFill>
                  <a:srgbClr val="569CD6"/>
                </a:solidFill>
                <a:effectLst/>
                <a:latin typeface="Courier New" panose="02070309020205020404" pitchFamily="49" charset="0"/>
              </a:rPr>
              <a:t>if</a:t>
            </a:r>
            <a:r>
              <a:rPr lang="vi-VN" sz="2000" b="0">
                <a:solidFill>
                  <a:srgbClr val="FFFFFF"/>
                </a:solidFill>
                <a:effectLst/>
                <a:latin typeface="Courier New" panose="02070309020205020404" pitchFamily="49" charset="0"/>
              </a:rPr>
              <a:t> __</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__ == </a:t>
            </a:r>
            <a:r>
              <a:rPr lang="vi-VN" sz="2000" b="0">
                <a:solidFill>
                  <a:srgbClr val="CE9178"/>
                </a:solidFill>
                <a:effectLst/>
                <a:latin typeface="Courier New" panose="02070309020205020404" pitchFamily="49" charset="0"/>
              </a:rPr>
              <a:t>"__</a:t>
            </a:r>
            <a:r>
              <a:rPr lang="vi-VN" sz="2000" b="0" err="1">
                <a:solidFill>
                  <a:srgbClr val="CE9178"/>
                </a:solidFill>
                <a:effectLst/>
                <a:latin typeface="Courier New" panose="02070309020205020404" pitchFamily="49" charset="0"/>
              </a:rPr>
              <a:t>main</a:t>
            </a:r>
            <a:r>
              <a:rPr lang="vi-VN" sz="2000" b="0">
                <a:solidFill>
                  <a:srgbClr val="CE9178"/>
                </a:solidFill>
                <a:effectLst/>
                <a:latin typeface="Courier New" panose="02070309020205020404" pitchFamily="49" charset="0"/>
              </a:rPr>
              <a:t>__"</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Khởi tạo các biến đầu vào</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x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2.0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"x"</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y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3.0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"y"</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z = </a:t>
            </a:r>
            <a:r>
              <a:rPr lang="vi-VN" sz="2000" b="0" err="1">
                <a:solidFill>
                  <a:srgbClr val="FFFFFF"/>
                </a:solidFill>
                <a:effectLst/>
                <a:latin typeface="Courier New" panose="02070309020205020404" pitchFamily="49" charset="0"/>
              </a:rPr>
              <a:t>Variable</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4.0</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name</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"z"</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Xây dựng </a:t>
            </a:r>
            <a:r>
              <a:rPr lang="vi-VN" sz="2000" b="0" err="1">
                <a:solidFill>
                  <a:srgbClr val="608B4E"/>
                </a:solidFill>
                <a:effectLst/>
                <a:latin typeface="Courier New" panose="02070309020205020404" pitchFamily="49" charset="0"/>
              </a:rPr>
              <a:t>computational</a:t>
            </a:r>
            <a:r>
              <a:rPr lang="vi-VN" sz="2000" b="0">
                <a:solidFill>
                  <a:srgbClr val="608B4E"/>
                </a:solidFill>
                <a:effectLst/>
                <a:latin typeface="Courier New" panose="02070309020205020404" pitchFamily="49" charset="0"/>
              </a:rPr>
              <a:t> </a:t>
            </a:r>
            <a:r>
              <a:rPr lang="vi-VN" sz="2000" b="0" err="1">
                <a:solidFill>
                  <a:srgbClr val="608B4E"/>
                </a:solidFill>
                <a:effectLst/>
                <a:latin typeface="Courier New" panose="02070309020205020404" pitchFamily="49" charset="0"/>
              </a:rPr>
              <a:t>graph</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multiplication</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Multiply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y * z</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f = </a:t>
            </a:r>
            <a:r>
              <a:rPr lang="vi-VN" sz="2000" b="0" err="1">
                <a:solidFill>
                  <a:srgbClr val="FFFFFF"/>
                </a:solidFill>
                <a:effectLst/>
                <a:latin typeface="Courier New" panose="02070309020205020404" pitchFamily="49" charset="0"/>
              </a:rPr>
              <a:t>Add</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x</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multiplication</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x + y*z</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1: Tính giá trị đầu ra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result</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f.forward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"Giá trị của f(x, y,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result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2: Lan truyền ngược để tính đạo hàm </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f.backward</a:t>
            </a:r>
            <a:r>
              <a:rPr lang="vi-VN" sz="2000" b="0">
                <a:solidFill>
                  <a:srgbClr val="FFFF00"/>
                </a:solidFill>
                <a:effectLst/>
                <a:latin typeface="Courier New" panose="02070309020205020404" pitchFamily="49" charset="0"/>
              </a:rPr>
              <a:t>(</a:t>
            </a:r>
            <a:r>
              <a:rPr lang="vi-VN" sz="2000" b="0">
                <a:solidFill>
                  <a:srgbClr val="569CD6"/>
                </a:solidFill>
                <a:effectLst/>
                <a:latin typeface="Courier New" panose="02070309020205020404" pitchFamily="49" charset="0"/>
              </a:rPr>
              <a:t>1.0</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x:"</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x.grad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y:"</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y.grad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print</a:t>
            </a:r>
            <a:r>
              <a:rPr lang="vi-VN" sz="2000" b="0">
                <a:solidFill>
                  <a:srgbClr val="FFFF00"/>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Gradient</a:t>
            </a:r>
            <a:r>
              <a:rPr lang="vi-VN" sz="2000" b="0">
                <a:solidFill>
                  <a:srgbClr val="CE9178"/>
                </a:solidFill>
                <a:effectLst/>
                <a:latin typeface="Courier New" panose="02070309020205020404" pitchFamily="49" charset="0"/>
              </a:rPr>
              <a:t> của z:"</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z.grad</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p>
          <a:p>
            <a:pPr>
              <a:buNone/>
            </a:pPr>
            <a:r>
              <a:rPr lang="vi-VN" sz="2000" b="0">
                <a:solidFill>
                  <a:srgbClr val="FFFFFF"/>
                </a:solidFill>
                <a:effectLst/>
                <a:latin typeface="Courier New" panose="02070309020205020404" pitchFamily="49" charset="0"/>
              </a:rPr>
              <a:t>    </a:t>
            </a:r>
            <a:r>
              <a:rPr lang="vi-VN" sz="2000" b="0">
                <a:solidFill>
                  <a:srgbClr val="608B4E"/>
                </a:solidFill>
                <a:effectLst/>
                <a:latin typeface="Courier New" panose="02070309020205020404" pitchFamily="49" charset="0"/>
              </a:rPr>
              <a:t># Bước 3: Xây dựng đồ thị và hiển thị trực tiếp</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dot</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build_graph</a:t>
            </a:r>
            <a:r>
              <a:rPr lang="vi-VN" sz="2000" b="0">
                <a:solidFill>
                  <a:srgbClr val="FFFF00"/>
                </a:solidFill>
                <a:effectLst/>
                <a:latin typeface="Courier New" panose="02070309020205020404" pitchFamily="49" charset="0"/>
              </a:rPr>
              <a:t>(</a:t>
            </a:r>
            <a:r>
              <a:rPr lang="vi-VN" sz="2000" b="0">
                <a:solidFill>
                  <a:srgbClr val="FFFFFF"/>
                </a:solidFill>
                <a:effectLst/>
                <a:latin typeface="Courier New" panose="02070309020205020404" pitchFamily="49" charset="0"/>
              </a:rPr>
              <a:t>f</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pPr>
              <a:buNone/>
            </a:pPr>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png_data</a:t>
            </a:r>
            <a:r>
              <a:rPr lang="vi-VN" sz="2000" b="0">
                <a:solidFill>
                  <a:srgbClr val="FFFFFF"/>
                </a:solidFill>
                <a:effectLst/>
                <a:latin typeface="Courier New" panose="02070309020205020404" pitchFamily="49" charset="0"/>
              </a:rPr>
              <a:t> = </a:t>
            </a:r>
            <a:r>
              <a:rPr lang="vi-VN" sz="2000" b="0" err="1">
                <a:solidFill>
                  <a:srgbClr val="FFFFFF"/>
                </a:solidFill>
                <a:effectLst/>
                <a:latin typeface="Courier New" panose="02070309020205020404" pitchFamily="49" charset="0"/>
              </a:rPr>
              <a:t>dot.pipe</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format</a:t>
            </a:r>
            <a:r>
              <a:rPr lang="vi-VN" sz="2000" b="0">
                <a:solidFill>
                  <a:srgbClr val="FFFFFF"/>
                </a:solidFill>
                <a:effectLst/>
                <a:latin typeface="Courier New" panose="02070309020205020404" pitchFamily="49" charset="0"/>
              </a:rPr>
              <a:t>=</a:t>
            </a:r>
            <a:r>
              <a:rPr lang="vi-VN" sz="2000" b="0">
                <a:solidFill>
                  <a:srgbClr val="CE9178"/>
                </a:solidFill>
                <a:effectLst/>
                <a:latin typeface="Courier New" panose="02070309020205020404" pitchFamily="49" charset="0"/>
              </a:rPr>
              <a:t>'</a:t>
            </a:r>
            <a:r>
              <a:rPr lang="vi-VN" sz="2000" b="0" err="1">
                <a:solidFill>
                  <a:srgbClr val="CE9178"/>
                </a:solidFill>
                <a:effectLst/>
                <a:latin typeface="Courier New" panose="02070309020205020404" pitchFamily="49" charset="0"/>
              </a:rPr>
              <a:t>png</a:t>
            </a:r>
            <a:r>
              <a:rPr lang="vi-VN" sz="2000" b="0">
                <a:solidFill>
                  <a:srgbClr val="CE9178"/>
                </a:solidFill>
                <a:effectLst/>
                <a:latin typeface="Courier New" panose="02070309020205020404" pitchFamily="49" charset="0"/>
              </a:rPr>
              <a:t>'</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a:p>
            <a:r>
              <a:rPr lang="vi-VN" sz="2000" b="0">
                <a:solidFill>
                  <a:srgbClr val="FFFFFF"/>
                </a:solidFill>
                <a:effectLst/>
                <a:latin typeface="Courier New" panose="02070309020205020404" pitchFamily="49" charset="0"/>
              </a:rPr>
              <a:t>    </a:t>
            </a:r>
            <a:r>
              <a:rPr lang="vi-VN" sz="2000" b="0" err="1">
                <a:solidFill>
                  <a:srgbClr val="FFFFFF"/>
                </a:solidFill>
                <a:effectLst/>
                <a:latin typeface="Courier New" panose="02070309020205020404" pitchFamily="49" charset="0"/>
              </a:rPr>
              <a:t>display</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Image</a:t>
            </a:r>
            <a:r>
              <a:rPr lang="vi-VN" sz="2000" b="0">
                <a:solidFill>
                  <a:srgbClr val="FFFF00"/>
                </a:solidFill>
                <a:effectLst/>
                <a:latin typeface="Courier New" panose="02070309020205020404" pitchFamily="49" charset="0"/>
              </a:rPr>
              <a:t>(</a:t>
            </a:r>
            <a:r>
              <a:rPr lang="vi-VN" sz="2000" b="0" err="1">
                <a:solidFill>
                  <a:srgbClr val="FFFFFF"/>
                </a:solidFill>
                <a:effectLst/>
                <a:latin typeface="Courier New" panose="02070309020205020404" pitchFamily="49" charset="0"/>
              </a:rPr>
              <a:t>png_data</a:t>
            </a:r>
            <a:r>
              <a:rPr lang="vi-VN" sz="2000" b="0">
                <a:solidFill>
                  <a:srgbClr val="FFFF00"/>
                </a:solidFill>
                <a:effectLst/>
                <a:latin typeface="Courier New" panose="02070309020205020404" pitchFamily="49" charset="0"/>
              </a:rPr>
              <a:t>))</a:t>
            </a:r>
            <a:endParaRPr lang="vi-VN" sz="2000" b="0">
              <a:solidFill>
                <a:srgbClr val="FFFFFF"/>
              </a:solidFill>
              <a:effectLst/>
              <a:latin typeface="Courier New" panose="02070309020205020404" pitchFamily="49" charset="0"/>
            </a:endParaRPr>
          </a:p>
        </p:txBody>
      </p:sp>
      <p:pic>
        <p:nvPicPr>
          <p:cNvPr id="9" name="Hình ảnh 8">
            <a:extLst>
              <a:ext uri="{FF2B5EF4-FFF2-40B4-BE49-F238E27FC236}">
                <a16:creationId xmlns:a16="http://schemas.microsoft.com/office/drawing/2014/main" id="{4EE459AA-2E1D-DCBF-488F-7A0F072C5707}"/>
              </a:ext>
            </a:extLst>
          </p:cNvPr>
          <p:cNvPicPr>
            <a:picLocks noChangeAspect="1"/>
          </p:cNvPicPr>
          <p:nvPr/>
        </p:nvPicPr>
        <p:blipFill>
          <a:blip r:embed="rId4"/>
          <a:stretch>
            <a:fillRect/>
          </a:stretch>
        </p:blipFill>
        <p:spPr>
          <a:xfrm>
            <a:off x="777239" y="3346803"/>
            <a:ext cx="13457805" cy="6940197"/>
          </a:xfrm>
          <a:prstGeom prst="rect">
            <a:avLst/>
          </a:prstGeom>
        </p:spPr>
      </p:pic>
    </p:spTree>
    <p:extLst>
      <p:ext uri="{BB962C8B-B14F-4D97-AF65-F5344CB8AC3E}">
        <p14:creationId xmlns:p14="http://schemas.microsoft.com/office/powerpoint/2010/main" val="3772600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6B916-987A-2E6B-DD58-C9AD45A7E5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FFC8D4-BC90-E5B8-3372-BD9FF4A1028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6" name="line1">
            <a:extLst>
              <a:ext uri="{FF2B5EF4-FFF2-40B4-BE49-F238E27FC236}">
                <a16:creationId xmlns:a16="http://schemas.microsoft.com/office/drawing/2014/main" id="{590DB536-C73A-3EA9-2474-C411916D9B44}"/>
              </a:ext>
            </a:extLst>
          </p:cNvPr>
          <p:cNvSpPr/>
          <p:nvPr/>
        </p:nvSpPr>
        <p:spPr>
          <a:xfrm>
            <a:off x="211016" y="4599162"/>
            <a:ext cx="17865969" cy="1651385"/>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924BDFBC-F8F7-AA29-5C2B-4DBBAF5B90AF}"/>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TextBox 16">
            <a:extLst>
              <a:ext uri="{FF2B5EF4-FFF2-40B4-BE49-F238E27FC236}">
                <a16:creationId xmlns:a16="http://schemas.microsoft.com/office/drawing/2014/main" id="{9CF4D807-DDBF-DBA9-BEDF-291880F31966}"/>
              </a:ext>
            </a:extLst>
          </p:cNvPr>
          <p:cNvSpPr txBox="1"/>
          <p:nvPr/>
        </p:nvSpPr>
        <p:spPr>
          <a:xfrm>
            <a:off x="10166566" y="8148844"/>
            <a:ext cx="7559277" cy="497380"/>
          </a:xfrm>
          <a:prstGeom prst="rect">
            <a:avLst/>
          </a:prstGeom>
        </p:spPr>
        <p:txBody>
          <a:bodyPr lIns="0" tIns="0" rIns="0" bIns="0" rtlCol="0" anchor="t">
            <a:spAutoFit/>
          </a:bodyPr>
          <a:lstStyle/>
          <a:p>
            <a:pPr algn="l">
              <a:lnSpc>
                <a:spcPts val="4160"/>
              </a:lnSpc>
            </a:pP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grpSp>
        <p:nvGrpSpPr>
          <p:cNvPr id="9" name="Nhóm 8">
            <a:extLst>
              <a:ext uri="{FF2B5EF4-FFF2-40B4-BE49-F238E27FC236}">
                <a16:creationId xmlns:a16="http://schemas.microsoft.com/office/drawing/2014/main" id="{7BBBA53A-3505-E46E-43D6-5342FBFACDCC}"/>
              </a:ext>
            </a:extLst>
          </p:cNvPr>
          <p:cNvGrpSpPr/>
          <p:nvPr/>
        </p:nvGrpSpPr>
        <p:grpSpPr>
          <a:xfrm>
            <a:off x="3956198" y="249636"/>
            <a:ext cx="7781843" cy="1381597"/>
            <a:chOff x="579540" y="1655207"/>
            <a:chExt cx="7781843" cy="1381597"/>
          </a:xfrm>
        </p:grpSpPr>
        <p:sp>
          <p:nvSpPr>
            <p:cNvPr id="13" name="TextBox 13">
              <a:extLst>
                <a:ext uri="{FF2B5EF4-FFF2-40B4-BE49-F238E27FC236}">
                  <a16:creationId xmlns:a16="http://schemas.microsoft.com/office/drawing/2014/main" id="{764D6852-8F99-A090-282D-35E79D8052CE}"/>
                </a:ext>
              </a:extLst>
            </p:cNvPr>
            <p:cNvSpPr txBox="1"/>
            <p:nvPr/>
          </p:nvSpPr>
          <p:spPr>
            <a:xfrm>
              <a:off x="579540" y="1655207"/>
              <a:ext cx="7781843" cy="1143000"/>
            </a:xfrm>
            <a:prstGeom prst="rect">
              <a:avLst/>
            </a:prstGeom>
          </p:spPr>
          <p:txBody>
            <a:bodyPr lIns="0" tIns="0" rIns="0" bIns="0" rtlCol="0" anchor="t">
              <a:spAutoFit/>
            </a:bodyPr>
            <a:lstStyle/>
            <a:p>
              <a:pPr algn="l">
                <a:lnSpc>
                  <a:spcPts val="9000"/>
                </a:lnSpc>
              </a:pPr>
              <a:r>
                <a:rPr lang="en-US" sz="7500" err="1">
                  <a:solidFill>
                    <a:srgbClr val="FFFFFF"/>
                  </a:solidFill>
                  <a:latin typeface="HK Modular"/>
                  <a:ea typeface="HK Modular"/>
                  <a:cs typeface="HK Modular"/>
                  <a:sym typeface="HK Modular"/>
                </a:rPr>
                <a:t>Phân</a:t>
              </a:r>
              <a:r>
                <a:rPr lang="en-US" sz="7500">
                  <a:solidFill>
                    <a:srgbClr val="FFFFFF"/>
                  </a:solidFill>
                  <a:latin typeface="HK Modular"/>
                  <a:ea typeface="HK Modular"/>
                  <a:cs typeface="HK Modular"/>
                  <a:sym typeface="HK Modular"/>
                </a:rPr>
                <a:t> </a:t>
              </a:r>
              <a:r>
                <a:rPr lang="en-US" sz="7500" err="1">
                  <a:solidFill>
                    <a:srgbClr val="FFFFFF"/>
                  </a:solidFill>
                  <a:latin typeface="HK Modular"/>
                  <a:ea typeface="HK Modular"/>
                  <a:cs typeface="HK Modular"/>
                  <a:sym typeface="HK Modular"/>
                </a:rPr>
                <a:t>loai</a:t>
              </a:r>
              <a:endParaRPr lang="en-US" sz="7500">
                <a:solidFill>
                  <a:srgbClr val="FFFFFF"/>
                </a:solidFill>
                <a:latin typeface="HK Modular"/>
                <a:ea typeface="HK Modular"/>
                <a:cs typeface="HK Modular"/>
                <a:sym typeface="HK Modular"/>
              </a:endParaRPr>
            </a:p>
          </p:txBody>
        </p:sp>
        <p:sp>
          <p:nvSpPr>
            <p:cNvPr id="8" name="Hộp Văn bản 7">
              <a:extLst>
                <a:ext uri="{FF2B5EF4-FFF2-40B4-BE49-F238E27FC236}">
                  <a16:creationId xmlns:a16="http://schemas.microsoft.com/office/drawing/2014/main" id="{FA7EB7E8-8578-D999-8E22-67B486F5D207}"/>
                </a:ext>
              </a:extLst>
            </p:cNvPr>
            <p:cNvSpPr txBox="1"/>
            <p:nvPr/>
          </p:nvSpPr>
          <p:spPr>
            <a:xfrm>
              <a:off x="5913153" y="2021141"/>
              <a:ext cx="1155175" cy="1015663"/>
            </a:xfrm>
            <a:prstGeom prst="rect">
              <a:avLst/>
            </a:prstGeom>
            <a:noFill/>
          </p:spPr>
          <p:txBody>
            <a:bodyPr wrap="square" rtlCol="0">
              <a:spAutoFit/>
            </a:bodyPr>
            <a:lstStyle/>
            <a:p>
              <a:pPr algn="ctr"/>
              <a:r>
                <a:rPr lang="en-US" sz="6000">
                  <a:solidFill>
                    <a:schemeClr val="bg1"/>
                  </a:solidFill>
                  <a:latin typeface="HK Modular" panose="020B0604020202020204" charset="0"/>
                </a:rPr>
                <a:t>.</a:t>
              </a:r>
            </a:p>
          </p:txBody>
        </p:sp>
      </p:grpSp>
      <p:sp>
        <p:nvSpPr>
          <p:cNvPr id="10" name="statc">
            <a:extLst>
              <a:ext uri="{FF2B5EF4-FFF2-40B4-BE49-F238E27FC236}">
                <a16:creationId xmlns:a16="http://schemas.microsoft.com/office/drawing/2014/main" id="{599AAD40-3AC3-0345-2DA1-64B54EAA7FAB}"/>
              </a:ext>
            </a:extLst>
          </p:cNvPr>
          <p:cNvSpPr txBox="1"/>
          <p:nvPr/>
        </p:nvSpPr>
        <p:spPr>
          <a:xfrm>
            <a:off x="1036765" y="4599162"/>
            <a:ext cx="8253046" cy="1323439"/>
          </a:xfrm>
          <a:prstGeom prst="rect">
            <a:avLst/>
          </a:prstGeom>
          <a:noFill/>
        </p:spPr>
        <p:txBody>
          <a:bodyPr wrap="square" rtlCol="0">
            <a:spAutoFit/>
          </a:bodyPr>
          <a:lstStyle/>
          <a:p>
            <a:r>
              <a:rPr lang="en-US" sz="4000" b="1">
                <a:solidFill>
                  <a:schemeClr val="bg1"/>
                </a:solidFill>
              </a:rPr>
              <a:t>ĐỒ THỊ TÍNH TOÁN TĨNH </a:t>
            </a:r>
          </a:p>
          <a:p>
            <a:r>
              <a:rPr lang="en-US" sz="4000" b="1">
                <a:solidFill>
                  <a:schemeClr val="bg1"/>
                </a:solidFill>
              </a:rPr>
              <a:t>(STATIC COMPUTATIONAL GRAPH)</a:t>
            </a:r>
          </a:p>
        </p:txBody>
      </p:sp>
      <p:sp>
        <p:nvSpPr>
          <p:cNvPr id="11" name="dynamic">
            <a:extLst>
              <a:ext uri="{FF2B5EF4-FFF2-40B4-BE49-F238E27FC236}">
                <a16:creationId xmlns:a16="http://schemas.microsoft.com/office/drawing/2014/main" id="{F0C64212-B0EE-49FD-6A9A-319683F39299}"/>
              </a:ext>
            </a:extLst>
          </p:cNvPr>
          <p:cNvSpPr txBox="1"/>
          <p:nvPr/>
        </p:nvSpPr>
        <p:spPr>
          <a:xfrm>
            <a:off x="10034954" y="5128899"/>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12" name="Hộp Văn bản 11">
            <a:extLst>
              <a:ext uri="{FF2B5EF4-FFF2-40B4-BE49-F238E27FC236}">
                <a16:creationId xmlns:a16="http://schemas.microsoft.com/office/drawing/2014/main" id="{BBF1C9B9-1F1E-937C-55B7-30797495C83C}"/>
              </a:ext>
            </a:extLst>
          </p:cNvPr>
          <p:cNvSpPr txBox="1"/>
          <p:nvPr/>
        </p:nvSpPr>
        <p:spPr>
          <a:xfrm>
            <a:off x="783035" y="2422700"/>
            <a:ext cx="11012327" cy="1384995"/>
          </a:xfrm>
          <a:prstGeom prst="rect">
            <a:avLst/>
          </a:prstGeom>
          <a:noFill/>
        </p:spPr>
        <p:txBody>
          <a:bodyPr wrap="square" rtlCol="0">
            <a:spAutoFit/>
          </a:bodyPr>
          <a:lstStyle/>
          <a:p>
            <a:r>
              <a:rPr lang="en-US" sz="2800">
                <a:solidFill>
                  <a:schemeClr val="bg1"/>
                </a:solidFill>
                <a:latin typeface="Cambria" panose="02040503050406030204" pitchFamily="18" charset="0"/>
                <a:ea typeface="Cambria" panose="02040503050406030204" pitchFamily="18" charset="0"/>
              </a:rPr>
              <a:t>(Define-Then-Run):T</a:t>
            </a:r>
            <a:r>
              <a:rPr lang="vi-VN" sz="2800">
                <a:solidFill>
                  <a:schemeClr val="bg1"/>
                </a:solidFill>
                <a:latin typeface="Cambria" panose="02040503050406030204" pitchFamily="18" charset="0"/>
                <a:ea typeface="Cambria" panose="02040503050406030204" pitchFamily="18" charset="0"/>
              </a:rPr>
              <a:t>oàn bộ đồ thị tính toán được định nghĩa </a:t>
            </a:r>
            <a:r>
              <a:rPr lang="vi-VN" sz="2800" b="1">
                <a:solidFill>
                  <a:schemeClr val="bg1"/>
                </a:solidFill>
                <a:latin typeface="Cambria" panose="02040503050406030204" pitchFamily="18" charset="0"/>
                <a:ea typeface="Cambria" panose="02040503050406030204" pitchFamily="18" charset="0"/>
              </a:rPr>
              <a:t>trước khi</a:t>
            </a:r>
            <a:r>
              <a:rPr lang="vi-VN" sz="2800">
                <a:solidFill>
                  <a:schemeClr val="bg1"/>
                </a:solidFill>
                <a:latin typeface="Cambria" panose="02040503050406030204" pitchFamily="18" charset="0"/>
                <a:ea typeface="Cambria" panose="02040503050406030204" pitchFamily="18" charset="0"/>
              </a:rPr>
              <a:t> thực hiện bất kỳ phép tính nào. Khi đã định nghĩa xong, đồ thị được “đóng băng”, tức là </a:t>
            </a:r>
            <a:r>
              <a:rPr lang="vi-VN" sz="2800" b="1">
                <a:solidFill>
                  <a:schemeClr val="bg1"/>
                </a:solidFill>
                <a:latin typeface="Cambria" panose="02040503050406030204" pitchFamily="18" charset="0"/>
                <a:ea typeface="Cambria" panose="02040503050406030204" pitchFamily="18" charset="0"/>
              </a:rPr>
              <a:t>không thể thay đổi</a:t>
            </a:r>
            <a:r>
              <a:rPr lang="vi-VN" sz="2800">
                <a:solidFill>
                  <a:schemeClr val="bg1"/>
                </a:solidFill>
                <a:latin typeface="Cambria" panose="02040503050406030204" pitchFamily="18" charset="0"/>
                <a:ea typeface="Cambria" panose="02040503050406030204" pitchFamily="18" charset="0"/>
              </a:rPr>
              <a:t> trong quá trình thực thi.</a:t>
            </a:r>
            <a:endParaRPr lang="en-US" sz="2800">
              <a:solidFill>
                <a:schemeClr val="bg1"/>
              </a:solidFill>
              <a:latin typeface="Cambria" panose="02040503050406030204" pitchFamily="18" charset="0"/>
              <a:ea typeface="Cambria" panose="02040503050406030204" pitchFamily="18" charset="0"/>
            </a:endParaRPr>
          </a:p>
        </p:txBody>
      </p:sp>
      <p:sp>
        <p:nvSpPr>
          <p:cNvPr id="14" name="Hộp Văn bản 13">
            <a:extLst>
              <a:ext uri="{FF2B5EF4-FFF2-40B4-BE49-F238E27FC236}">
                <a16:creationId xmlns:a16="http://schemas.microsoft.com/office/drawing/2014/main" id="{F201FCC2-7A79-4D90-22D0-F70B3EC8261F}"/>
              </a:ext>
            </a:extLst>
          </p:cNvPr>
          <p:cNvSpPr txBox="1"/>
          <p:nvPr/>
        </p:nvSpPr>
        <p:spPr>
          <a:xfrm>
            <a:off x="7734441" y="7171802"/>
            <a:ext cx="11012327" cy="1384995"/>
          </a:xfrm>
          <a:prstGeom prst="rect">
            <a:avLst/>
          </a:prstGeom>
          <a:noFill/>
        </p:spPr>
        <p:txBody>
          <a:bodyPr wrap="square" rtlCol="0">
            <a:spAutoFit/>
          </a:bodyPr>
          <a:lstStyle/>
          <a:p>
            <a:r>
              <a:rPr lang="en-US" sz="2800">
                <a:solidFill>
                  <a:schemeClr val="bg1"/>
                </a:solidFill>
                <a:latin typeface="Cambria" panose="02040503050406030204" pitchFamily="18" charset="0"/>
                <a:ea typeface="Cambria" panose="02040503050406030204" pitchFamily="18" charset="0"/>
              </a:rPr>
              <a:t>(Define-By-Run): đ</a:t>
            </a:r>
            <a:r>
              <a:rPr lang="vi-VN" sz="2800">
                <a:solidFill>
                  <a:schemeClr val="bg1"/>
                </a:solidFill>
                <a:latin typeface="Cambria" panose="02040503050406030204" pitchFamily="18" charset="0"/>
                <a:ea typeface="Cambria" panose="02040503050406030204" pitchFamily="18" charset="0"/>
              </a:rPr>
              <a:t>ồ thị được </a:t>
            </a:r>
            <a:r>
              <a:rPr lang="vi-VN" sz="2800" b="1">
                <a:solidFill>
                  <a:schemeClr val="bg1"/>
                </a:solidFill>
                <a:latin typeface="Cambria" panose="02040503050406030204" pitchFamily="18" charset="0"/>
                <a:ea typeface="Cambria" panose="02040503050406030204" pitchFamily="18" charset="0"/>
              </a:rPr>
              <a:t>xây dựng tức thời</a:t>
            </a:r>
            <a:r>
              <a:rPr lang="vi-VN" sz="2800">
                <a:solidFill>
                  <a:schemeClr val="bg1"/>
                </a:solidFill>
                <a:latin typeface="Cambria" panose="02040503050406030204" pitchFamily="18" charset="0"/>
                <a:ea typeface="Cambria" panose="02040503050406030204" pitchFamily="18" charset="0"/>
              </a:rPr>
              <a:t> khi các phép toán được thực hiện. Điều này nghĩa là cấu trúc của đồ thị được xác định </a:t>
            </a:r>
            <a:r>
              <a:rPr lang="vi-VN" sz="2800" b="1">
                <a:solidFill>
                  <a:schemeClr val="bg1"/>
                </a:solidFill>
                <a:latin typeface="Cambria" panose="02040503050406030204" pitchFamily="18" charset="0"/>
                <a:ea typeface="Cambria" panose="02040503050406030204" pitchFamily="18" charset="0"/>
              </a:rPr>
              <a:t>trong thời gian chạy</a:t>
            </a:r>
            <a:r>
              <a:rPr lang="vi-VN" sz="2800">
                <a:solidFill>
                  <a:schemeClr val="bg1"/>
                </a:solidFill>
                <a:latin typeface="Cambria" panose="02040503050406030204" pitchFamily="18" charset="0"/>
                <a:ea typeface="Cambria" panose="02040503050406030204" pitchFamily="18" charset="0"/>
              </a:rPr>
              <a:t>, dựa trên dòng dữ liệu đi qua nó.</a:t>
            </a:r>
            <a:endParaRPr lang="en-US" sz="2800">
              <a:solidFill>
                <a:schemeClr val="bg1"/>
              </a:solidFill>
              <a:latin typeface="Cambria" panose="02040503050406030204" pitchFamily="18" charset="0"/>
              <a:ea typeface="Cambria" panose="02040503050406030204" pitchFamily="18" charset="0"/>
            </a:endParaRPr>
          </a:p>
        </p:txBody>
      </p:sp>
      <p:sp>
        <p:nvSpPr>
          <p:cNvPr id="15" name="Freeform 17">
            <a:extLst>
              <a:ext uri="{FF2B5EF4-FFF2-40B4-BE49-F238E27FC236}">
                <a16:creationId xmlns:a16="http://schemas.microsoft.com/office/drawing/2014/main" id="{AD7094AB-A9A6-FB19-9BC6-FDC819378626}"/>
              </a:ext>
            </a:extLst>
          </p:cNvPr>
          <p:cNvSpPr/>
          <p:nvPr/>
        </p:nvSpPr>
        <p:spPr>
          <a:xfrm>
            <a:off x="13402143" y="8895912"/>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3">
            <a:extLst>
              <a:ext uri="{FF2B5EF4-FFF2-40B4-BE49-F238E27FC236}">
                <a16:creationId xmlns:a16="http://schemas.microsoft.com/office/drawing/2014/main" id="{84E835E6-B823-7E9A-5393-720205F6759E}"/>
              </a:ext>
            </a:extLst>
          </p:cNvPr>
          <p:cNvSpPr/>
          <p:nvPr/>
        </p:nvSpPr>
        <p:spPr>
          <a:xfrm>
            <a:off x="-8419112"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4">
            <a:extLst>
              <a:ext uri="{FF2B5EF4-FFF2-40B4-BE49-F238E27FC236}">
                <a16:creationId xmlns:a16="http://schemas.microsoft.com/office/drawing/2014/main" id="{52EC1B36-988F-6294-D6FD-C5825CFF4337}"/>
              </a:ext>
            </a:extLst>
          </p:cNvPr>
          <p:cNvSpPr/>
          <p:nvPr/>
        </p:nvSpPr>
        <p:spPr>
          <a:xfrm>
            <a:off x="-5790783" y="4179805"/>
            <a:ext cx="2628328" cy="4114800"/>
          </a:xfrm>
          <a:custGeom>
            <a:avLst/>
            <a:gdLst/>
            <a:ahLst/>
            <a:cxnLst/>
            <a:rect l="l" t="t" r="r" b="b"/>
            <a:pathLst>
              <a:path w="2628328" h="4114800">
                <a:moveTo>
                  <a:pt x="0" y="0"/>
                </a:moveTo>
                <a:lnTo>
                  <a:pt x="2628328" y="0"/>
                </a:lnTo>
                <a:lnTo>
                  <a:pt x="262832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5">
            <a:extLst>
              <a:ext uri="{FF2B5EF4-FFF2-40B4-BE49-F238E27FC236}">
                <a16:creationId xmlns:a16="http://schemas.microsoft.com/office/drawing/2014/main" id="{8911BE18-6AAD-69DE-B4F5-65781106070C}"/>
              </a:ext>
            </a:extLst>
          </p:cNvPr>
          <p:cNvSpPr/>
          <p:nvPr/>
        </p:nvSpPr>
        <p:spPr>
          <a:xfrm>
            <a:off x="-3162455"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extLst>
      <p:ext uri="{BB962C8B-B14F-4D97-AF65-F5344CB8AC3E}">
        <p14:creationId xmlns:p14="http://schemas.microsoft.com/office/powerpoint/2010/main" val="101368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1B85F-E676-BBC9-A865-C7DD13E50E9D}"/>
            </a:ext>
          </a:extLst>
        </p:cNvPr>
        <p:cNvGrpSpPr/>
        <p:nvPr/>
      </p:nvGrpSpPr>
      <p:grpSpPr>
        <a:xfrm>
          <a:off x="0" y="0"/>
          <a:ext cx="0" cy="0"/>
          <a:chOff x="0" y="0"/>
          <a:chExt cx="0" cy="0"/>
        </a:xfrm>
      </p:grpSpPr>
      <p:sp>
        <p:nvSpPr>
          <p:cNvPr id="2" name="line 1">
            <a:extLst>
              <a:ext uri="{FF2B5EF4-FFF2-40B4-BE49-F238E27FC236}">
                <a16:creationId xmlns:a16="http://schemas.microsoft.com/office/drawing/2014/main" id="{E798D876-18F3-45C7-EBDB-520F0AC87AB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3" name="Freeform 3">
            <a:extLst>
              <a:ext uri="{FF2B5EF4-FFF2-40B4-BE49-F238E27FC236}">
                <a16:creationId xmlns:a16="http://schemas.microsoft.com/office/drawing/2014/main" id="{AF4D67E5-0561-9E81-352B-F777C66159C4}"/>
              </a:ext>
            </a:extLst>
          </p:cNvPr>
          <p:cNvSpPr/>
          <p:nvPr/>
        </p:nvSpPr>
        <p:spPr>
          <a:xfrm>
            <a:off x="756557"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C2C72BBD-DFE3-5957-11E2-141CFE7594D2}"/>
              </a:ext>
            </a:extLst>
          </p:cNvPr>
          <p:cNvSpPr/>
          <p:nvPr/>
        </p:nvSpPr>
        <p:spPr>
          <a:xfrm>
            <a:off x="3384886" y="4179805"/>
            <a:ext cx="2628328" cy="4114800"/>
          </a:xfrm>
          <a:custGeom>
            <a:avLst/>
            <a:gdLst/>
            <a:ahLst/>
            <a:cxnLst/>
            <a:rect l="l" t="t" r="r" b="b"/>
            <a:pathLst>
              <a:path w="2628328" h="4114800">
                <a:moveTo>
                  <a:pt x="0" y="0"/>
                </a:moveTo>
                <a:lnTo>
                  <a:pt x="2628328" y="0"/>
                </a:lnTo>
                <a:lnTo>
                  <a:pt x="26283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1A1F5631-4886-9A8B-24E1-397B74341822}"/>
              </a:ext>
            </a:extLst>
          </p:cNvPr>
          <p:cNvSpPr/>
          <p:nvPr/>
        </p:nvSpPr>
        <p:spPr>
          <a:xfrm>
            <a:off x="6013214"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D307AD34-E928-91B1-272E-032BD64EC021}"/>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1" name="G1">
            <a:extLst>
              <a:ext uri="{FF2B5EF4-FFF2-40B4-BE49-F238E27FC236}">
                <a16:creationId xmlns:a16="http://schemas.microsoft.com/office/drawing/2014/main" id="{FB969FFF-33A5-BFBF-898F-0E21170FFBD8}"/>
              </a:ext>
            </a:extLst>
          </p:cNvPr>
          <p:cNvGrpSpPr/>
          <p:nvPr/>
        </p:nvGrpSpPr>
        <p:grpSpPr>
          <a:xfrm>
            <a:off x="339591" y="1564146"/>
            <a:ext cx="7781843" cy="1458996"/>
            <a:chOff x="457200" y="1104899"/>
            <a:chExt cx="7781843" cy="1458996"/>
          </a:xfrm>
        </p:grpSpPr>
        <p:sp>
          <p:nvSpPr>
            <p:cNvPr id="13" name="TextBox 13">
              <a:extLst>
                <a:ext uri="{FF2B5EF4-FFF2-40B4-BE49-F238E27FC236}">
                  <a16:creationId xmlns:a16="http://schemas.microsoft.com/office/drawing/2014/main" id="{017FC6AD-DEC2-F399-3ACA-582FD29AE22F}"/>
                </a:ext>
              </a:extLst>
            </p:cNvPr>
            <p:cNvSpPr txBox="1"/>
            <p:nvPr/>
          </p:nvSpPr>
          <p:spPr>
            <a:xfrm>
              <a:off x="457200" y="1420895"/>
              <a:ext cx="7781843" cy="1143000"/>
            </a:xfrm>
            <a:prstGeom prst="rect">
              <a:avLst/>
            </a:prstGeom>
          </p:spPr>
          <p:txBody>
            <a:bodyPr lIns="0" tIns="0" rIns="0" bIns="0" rtlCol="0" anchor="t">
              <a:spAutoFit/>
            </a:bodyPr>
            <a:lstStyle/>
            <a:p>
              <a:pPr algn="l">
                <a:lnSpc>
                  <a:spcPts val="9000"/>
                </a:lnSpc>
              </a:pPr>
              <a:r>
                <a:rPr lang="en-US" sz="7500">
                  <a:solidFill>
                    <a:srgbClr val="FFFFFF"/>
                  </a:solidFill>
                  <a:latin typeface="HK Modular"/>
                  <a:ea typeface="HK Modular"/>
                  <a:cs typeface="HK Modular"/>
                  <a:sym typeface="HK Modular"/>
                </a:rPr>
                <a:t>UU ĐIÊM</a:t>
              </a:r>
            </a:p>
          </p:txBody>
        </p:sp>
        <p:grpSp>
          <p:nvGrpSpPr>
            <p:cNvPr id="30" name="Nhóm 29">
              <a:extLst>
                <a:ext uri="{FF2B5EF4-FFF2-40B4-BE49-F238E27FC236}">
                  <a16:creationId xmlns:a16="http://schemas.microsoft.com/office/drawing/2014/main" id="{ECC14348-9925-8196-B5E0-2816DF6E0BCF}"/>
                </a:ext>
              </a:extLst>
            </p:cNvPr>
            <p:cNvGrpSpPr/>
            <p:nvPr/>
          </p:nvGrpSpPr>
          <p:grpSpPr>
            <a:xfrm>
              <a:off x="1002909" y="1104899"/>
              <a:ext cx="4127552" cy="710342"/>
              <a:chOff x="1002909" y="1104899"/>
              <a:chExt cx="4127552" cy="710342"/>
            </a:xfrm>
          </p:grpSpPr>
          <p:pic>
            <p:nvPicPr>
              <p:cNvPr id="20" name="Hình ảnh 19">
                <a:extLst>
                  <a:ext uri="{FF2B5EF4-FFF2-40B4-BE49-F238E27FC236}">
                    <a16:creationId xmlns:a16="http://schemas.microsoft.com/office/drawing/2014/main" id="{AC827FF2-577B-29BF-374C-E0DC8F6AB67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1002909" y="1385274"/>
                <a:ext cx="431411" cy="429967"/>
              </a:xfrm>
              <a:prstGeom prst="rect">
                <a:avLst/>
              </a:prstGeom>
            </p:spPr>
          </p:pic>
          <p:pic>
            <p:nvPicPr>
              <p:cNvPr id="21" name="Hình ảnh 20">
                <a:extLst>
                  <a:ext uri="{FF2B5EF4-FFF2-40B4-BE49-F238E27FC236}">
                    <a16:creationId xmlns:a16="http://schemas.microsoft.com/office/drawing/2014/main" id="{4A445B42-0BB0-3E89-3CEE-12B31499E49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1432531" flipH="1">
                <a:off x="4722923" y="1104899"/>
                <a:ext cx="407538" cy="406174"/>
              </a:xfrm>
              <a:prstGeom prst="rect">
                <a:avLst/>
              </a:prstGeom>
            </p:spPr>
          </p:pic>
        </p:grpSp>
      </p:grpSp>
      <p:sp>
        <p:nvSpPr>
          <p:cNvPr id="22" name="TextBox 16">
            <a:extLst>
              <a:ext uri="{FF2B5EF4-FFF2-40B4-BE49-F238E27FC236}">
                <a16:creationId xmlns:a16="http://schemas.microsoft.com/office/drawing/2014/main" id="{C97713D3-9038-065E-0C48-D76B5BE96BB3}"/>
              </a:ext>
            </a:extLst>
          </p:cNvPr>
          <p:cNvSpPr txBox="1"/>
          <p:nvPr/>
        </p:nvSpPr>
        <p:spPr>
          <a:xfrm>
            <a:off x="10774680" y="3167854"/>
            <a:ext cx="7559277" cy="497380"/>
          </a:xfrm>
          <a:prstGeom prst="rect">
            <a:avLst/>
          </a:prstGeom>
        </p:spPr>
        <p:txBody>
          <a:bodyPr lIns="0" tIns="0" rIns="0" bIns="0" rtlCol="0" anchor="t">
            <a:spAutoFit/>
          </a:bodyPr>
          <a:lstStyle/>
          <a:p>
            <a:pPr algn="l">
              <a:lnSpc>
                <a:spcPts val="4160"/>
              </a:lnSpc>
            </a:pP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Độ</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ổn</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định</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cao</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3" name="TextBox 16">
            <a:extLst>
              <a:ext uri="{FF2B5EF4-FFF2-40B4-BE49-F238E27FC236}">
                <a16:creationId xmlns:a16="http://schemas.microsoft.com/office/drawing/2014/main" id="{EE6B106F-30F6-6663-6C35-A218B82AFCC3}"/>
              </a:ext>
            </a:extLst>
          </p:cNvPr>
          <p:cNvSpPr txBox="1"/>
          <p:nvPr/>
        </p:nvSpPr>
        <p:spPr>
          <a:xfrm>
            <a:off x="10777368" y="5380380"/>
            <a:ext cx="7559277" cy="512320"/>
          </a:xfrm>
          <a:prstGeom prst="rect">
            <a:avLst/>
          </a:prstGeom>
        </p:spPr>
        <p:txBody>
          <a:bodyPr lIns="0" tIns="0" rIns="0" bIns="0" rtlCol="0" anchor="t">
            <a:spAutoFit/>
          </a:bodyPr>
          <a:lstStyle/>
          <a:p>
            <a:pPr algn="l">
              <a:lnSpc>
                <a:spcPts val="4160"/>
              </a:lnSpc>
            </a:pPr>
            <a:r>
              <a:rPr lang="vi-VN" sz="3200" b="1" i="0">
                <a:solidFill>
                  <a:srgbClr val="01FFFF"/>
                </a:solidFill>
                <a:effectLst/>
                <a:latin typeface="Arial" panose="020B0604020202020204" pitchFamily="34" charset="0"/>
                <a:cs typeface="Arial" panose="020B0604020202020204" pitchFamily="34" charset="0"/>
              </a:rPr>
              <a:t>Tối Ưu Hóa Hiệu Suất</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4" name="TextBox 16">
            <a:extLst>
              <a:ext uri="{FF2B5EF4-FFF2-40B4-BE49-F238E27FC236}">
                <a16:creationId xmlns:a16="http://schemas.microsoft.com/office/drawing/2014/main" id="{55CC8705-6209-8556-C0E7-92C8570633EC}"/>
              </a:ext>
            </a:extLst>
          </p:cNvPr>
          <p:cNvSpPr txBox="1"/>
          <p:nvPr/>
        </p:nvSpPr>
        <p:spPr>
          <a:xfrm>
            <a:off x="10774680" y="7629801"/>
            <a:ext cx="7559277" cy="512320"/>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Triển</a:t>
            </a:r>
            <a:r>
              <a:rPr lang="en-US" sz="3200" b="1" i="0">
                <a:solidFill>
                  <a:srgbClr val="01FFFF"/>
                </a:solidFill>
                <a:effectLst/>
                <a:latin typeface="Arial" panose="020B0604020202020204" pitchFamily="34" charset="0"/>
                <a:cs typeface="Arial" panose="020B0604020202020204" pitchFamily="34" charset="0"/>
              </a:rPr>
              <a:t> Khai </a:t>
            </a:r>
            <a:r>
              <a:rPr lang="en-US" sz="3200" b="1" i="0" err="1">
                <a:solidFill>
                  <a:srgbClr val="01FFFF"/>
                </a:solidFill>
                <a:effectLst/>
                <a:latin typeface="Arial" panose="020B0604020202020204" pitchFamily="34" charset="0"/>
                <a:cs typeface="Arial" panose="020B0604020202020204" pitchFamily="34" charset="0"/>
              </a:rPr>
              <a:t>và</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sản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xuất</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dễ</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dàng</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6" name="Freeform 6">
            <a:extLst>
              <a:ext uri="{FF2B5EF4-FFF2-40B4-BE49-F238E27FC236}">
                <a16:creationId xmlns:a16="http://schemas.microsoft.com/office/drawing/2014/main" id="{FAFE6D66-3361-15A6-D214-6444F06BE1B3}"/>
              </a:ext>
            </a:extLst>
          </p:cNvPr>
          <p:cNvSpPr/>
          <p:nvPr/>
        </p:nvSpPr>
        <p:spPr>
          <a:xfrm>
            <a:off x="10774680" y="3202580"/>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7" name="line1">
            <a:extLst>
              <a:ext uri="{FF2B5EF4-FFF2-40B4-BE49-F238E27FC236}">
                <a16:creationId xmlns:a16="http://schemas.microsoft.com/office/drawing/2014/main" id="{E2605FAF-7810-0C42-63FC-1EDFCFF8180F}"/>
              </a:ext>
            </a:extLst>
          </p:cNvPr>
          <p:cNvSpPr/>
          <p:nvPr/>
        </p:nvSpPr>
        <p:spPr>
          <a:xfrm>
            <a:off x="10774680" y="5409563"/>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Freeform 6">
            <a:extLst>
              <a:ext uri="{FF2B5EF4-FFF2-40B4-BE49-F238E27FC236}">
                <a16:creationId xmlns:a16="http://schemas.microsoft.com/office/drawing/2014/main" id="{7588DC21-12D6-1FB9-349A-8ED258496C98}"/>
              </a:ext>
            </a:extLst>
          </p:cNvPr>
          <p:cNvSpPr/>
          <p:nvPr/>
        </p:nvSpPr>
        <p:spPr>
          <a:xfrm>
            <a:off x="10751748" y="7628258"/>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static">
            <a:extLst>
              <a:ext uri="{FF2B5EF4-FFF2-40B4-BE49-F238E27FC236}">
                <a16:creationId xmlns:a16="http://schemas.microsoft.com/office/drawing/2014/main" id="{332A53BA-7AF9-D53E-C563-2112B5A1F905}"/>
              </a:ext>
            </a:extLst>
          </p:cNvPr>
          <p:cNvSpPr txBox="1"/>
          <p:nvPr/>
        </p:nvSpPr>
        <p:spPr>
          <a:xfrm>
            <a:off x="3824210" y="147411"/>
            <a:ext cx="8253046" cy="1323439"/>
          </a:xfrm>
          <a:prstGeom prst="rect">
            <a:avLst/>
          </a:prstGeom>
          <a:noFill/>
        </p:spPr>
        <p:txBody>
          <a:bodyPr wrap="square" rtlCol="0">
            <a:spAutoFit/>
          </a:bodyPr>
          <a:lstStyle/>
          <a:p>
            <a:r>
              <a:rPr lang="en-US" sz="4000" b="1">
                <a:solidFill>
                  <a:schemeClr val="bg1"/>
                </a:solidFill>
              </a:rPr>
              <a:t>ĐỒ THỊ TÍNH TOÁN TĨNH </a:t>
            </a:r>
          </a:p>
          <a:p>
            <a:r>
              <a:rPr lang="en-US" sz="4000" b="1">
                <a:solidFill>
                  <a:schemeClr val="bg1"/>
                </a:solidFill>
              </a:rPr>
              <a:t>(STATIC COMPUTATIONAL GRAPH)</a:t>
            </a:r>
          </a:p>
        </p:txBody>
      </p:sp>
      <p:sp>
        <p:nvSpPr>
          <p:cNvPr id="18" name="Freeform 17">
            <a:extLst>
              <a:ext uri="{FF2B5EF4-FFF2-40B4-BE49-F238E27FC236}">
                <a16:creationId xmlns:a16="http://schemas.microsoft.com/office/drawing/2014/main" id="{55D18738-7931-ACB8-A775-92AEDA5B8ADB}"/>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2678786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D057F-C9A2-B729-C903-1FCB1FF38A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ED466D-E451-D88F-6CCA-4675AC84FE3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3" name="Freeform 3">
            <a:extLst>
              <a:ext uri="{FF2B5EF4-FFF2-40B4-BE49-F238E27FC236}">
                <a16:creationId xmlns:a16="http://schemas.microsoft.com/office/drawing/2014/main" id="{386F33E0-BF94-A9FE-132E-CEFA9BEA4052}"/>
              </a:ext>
            </a:extLst>
          </p:cNvPr>
          <p:cNvSpPr/>
          <p:nvPr/>
        </p:nvSpPr>
        <p:spPr>
          <a:xfrm rot="10800000">
            <a:off x="756557"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865BFD3F-7765-5841-AEB8-EAE62264167A}"/>
              </a:ext>
            </a:extLst>
          </p:cNvPr>
          <p:cNvSpPr/>
          <p:nvPr/>
        </p:nvSpPr>
        <p:spPr>
          <a:xfrm rot="10800000">
            <a:off x="3384886" y="4179805"/>
            <a:ext cx="2628328" cy="4114800"/>
          </a:xfrm>
          <a:custGeom>
            <a:avLst/>
            <a:gdLst/>
            <a:ahLst/>
            <a:cxnLst/>
            <a:rect l="l" t="t" r="r" b="b"/>
            <a:pathLst>
              <a:path w="2628328" h="4114800">
                <a:moveTo>
                  <a:pt x="0" y="0"/>
                </a:moveTo>
                <a:lnTo>
                  <a:pt x="2628328" y="0"/>
                </a:lnTo>
                <a:lnTo>
                  <a:pt x="26283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75CD990A-239F-62C8-E515-DB2AA374107B}"/>
              </a:ext>
            </a:extLst>
          </p:cNvPr>
          <p:cNvSpPr/>
          <p:nvPr/>
        </p:nvSpPr>
        <p:spPr>
          <a:xfrm rot="10800000">
            <a:off x="6013214"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0C45B220-CEBE-D54F-A147-FCC8FB6C8796}"/>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1">
            <a:extLst>
              <a:ext uri="{FF2B5EF4-FFF2-40B4-BE49-F238E27FC236}">
                <a16:creationId xmlns:a16="http://schemas.microsoft.com/office/drawing/2014/main" id="{6D616945-B3C7-0D1D-A4A1-36BFCCD044A2}"/>
              </a:ext>
            </a:extLst>
          </p:cNvPr>
          <p:cNvGrpSpPr/>
          <p:nvPr/>
        </p:nvGrpSpPr>
        <p:grpSpPr>
          <a:xfrm>
            <a:off x="339591" y="1560860"/>
            <a:ext cx="8238953" cy="1703894"/>
            <a:chOff x="457200" y="1093004"/>
            <a:chExt cx="8238953" cy="1703894"/>
          </a:xfrm>
        </p:grpSpPr>
        <p:sp>
          <p:nvSpPr>
            <p:cNvPr id="13" name="TextBox 13">
              <a:extLst>
                <a:ext uri="{FF2B5EF4-FFF2-40B4-BE49-F238E27FC236}">
                  <a16:creationId xmlns:a16="http://schemas.microsoft.com/office/drawing/2014/main" id="{AD3DD6D0-D518-F2BE-F4AE-6279B7775CA0}"/>
                </a:ext>
              </a:extLst>
            </p:cNvPr>
            <p:cNvSpPr txBox="1"/>
            <p:nvPr/>
          </p:nvSpPr>
          <p:spPr>
            <a:xfrm>
              <a:off x="457200" y="1420895"/>
              <a:ext cx="8238953" cy="1154162"/>
            </a:xfrm>
            <a:prstGeom prst="rect">
              <a:avLst/>
            </a:prstGeom>
          </p:spPr>
          <p:txBody>
            <a:bodyPr wrap="square" lIns="0" tIns="0" rIns="0" bIns="0" rtlCol="0" anchor="t">
              <a:spAutoFit/>
            </a:bodyPr>
            <a:lstStyle/>
            <a:p>
              <a:pPr algn="l">
                <a:lnSpc>
                  <a:spcPts val="9000"/>
                </a:lnSpc>
              </a:pPr>
              <a:r>
                <a:rPr lang="en-US" sz="7500" err="1">
                  <a:solidFill>
                    <a:srgbClr val="FFFFFF"/>
                  </a:solidFill>
                  <a:latin typeface="HK Modular"/>
                  <a:ea typeface="HK Modular"/>
                  <a:cs typeface="HK Modular"/>
                  <a:sym typeface="HK Modular"/>
                </a:rPr>
                <a:t>Nhuoc</a:t>
              </a:r>
              <a:r>
                <a:rPr lang="en-US" sz="7500">
                  <a:solidFill>
                    <a:srgbClr val="FFFFFF"/>
                  </a:solidFill>
                  <a:latin typeface="HK Modular"/>
                  <a:ea typeface="HK Modular"/>
                  <a:cs typeface="HK Modular"/>
                  <a:sym typeface="HK Modular"/>
                </a:rPr>
                <a:t> ĐIÊM</a:t>
              </a:r>
            </a:p>
          </p:txBody>
        </p:sp>
        <p:pic>
          <p:nvPicPr>
            <p:cNvPr id="20" name="Hình ảnh 19">
              <a:extLst>
                <a:ext uri="{FF2B5EF4-FFF2-40B4-BE49-F238E27FC236}">
                  <a16:creationId xmlns:a16="http://schemas.microsoft.com/office/drawing/2014/main" id="{13C58C5B-2A7F-ECC2-DADA-C41B99E0768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2681240" y="1318049"/>
              <a:ext cx="431411" cy="429967"/>
            </a:xfrm>
            <a:prstGeom prst="rect">
              <a:avLst/>
            </a:prstGeom>
          </p:spPr>
        </p:pic>
        <p:pic>
          <p:nvPicPr>
            <p:cNvPr id="21" name="Hình ảnh 20">
              <a:extLst>
                <a:ext uri="{FF2B5EF4-FFF2-40B4-BE49-F238E27FC236}">
                  <a16:creationId xmlns:a16="http://schemas.microsoft.com/office/drawing/2014/main" id="{8775375B-A76B-2140-76CD-C77D62310BD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1432531" flipH="1">
              <a:off x="7244296" y="1093004"/>
              <a:ext cx="407538" cy="406174"/>
            </a:xfrm>
            <a:prstGeom prst="rect">
              <a:avLst/>
            </a:prstGeom>
          </p:spPr>
        </p:pic>
        <p:pic>
          <p:nvPicPr>
            <p:cNvPr id="7" name="Hình ảnh 6">
              <a:extLst>
                <a:ext uri="{FF2B5EF4-FFF2-40B4-BE49-F238E27FC236}">
                  <a16:creationId xmlns:a16="http://schemas.microsoft.com/office/drawing/2014/main" id="{87468787-4837-839C-4F25-66E04AB1752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3490754" y="1369422"/>
              <a:ext cx="431411" cy="429967"/>
            </a:xfrm>
            <a:prstGeom prst="rect">
              <a:avLst/>
            </a:prstGeom>
          </p:spPr>
        </p:pic>
        <p:sp>
          <p:nvSpPr>
            <p:cNvPr id="8" name="Hộp Văn bản 7">
              <a:extLst>
                <a:ext uri="{FF2B5EF4-FFF2-40B4-BE49-F238E27FC236}">
                  <a16:creationId xmlns:a16="http://schemas.microsoft.com/office/drawing/2014/main" id="{BB495701-2934-C559-E95E-6F1355A5761F}"/>
                </a:ext>
              </a:extLst>
            </p:cNvPr>
            <p:cNvSpPr txBox="1"/>
            <p:nvPr/>
          </p:nvSpPr>
          <p:spPr>
            <a:xfrm>
              <a:off x="2840089" y="1781235"/>
              <a:ext cx="1155175" cy="1015663"/>
            </a:xfrm>
            <a:prstGeom prst="rect">
              <a:avLst/>
            </a:prstGeom>
            <a:noFill/>
          </p:spPr>
          <p:txBody>
            <a:bodyPr wrap="square" rtlCol="0">
              <a:spAutoFit/>
            </a:bodyPr>
            <a:lstStyle/>
            <a:p>
              <a:pPr algn="ctr"/>
              <a:r>
                <a:rPr lang="en-US" sz="6000">
                  <a:solidFill>
                    <a:schemeClr val="bg1"/>
                  </a:solidFill>
                  <a:latin typeface="HK Modular" panose="020B0604020202020204" charset="0"/>
                </a:rPr>
                <a:t>.</a:t>
              </a:r>
            </a:p>
          </p:txBody>
        </p:sp>
      </p:grpSp>
      <p:sp>
        <p:nvSpPr>
          <p:cNvPr id="10" name="static">
            <a:extLst>
              <a:ext uri="{FF2B5EF4-FFF2-40B4-BE49-F238E27FC236}">
                <a16:creationId xmlns:a16="http://schemas.microsoft.com/office/drawing/2014/main" id="{A881BDDE-250F-A89D-7998-A1C8B1EDA74F}"/>
              </a:ext>
            </a:extLst>
          </p:cNvPr>
          <p:cNvSpPr txBox="1"/>
          <p:nvPr/>
        </p:nvSpPr>
        <p:spPr>
          <a:xfrm>
            <a:off x="3824210" y="147411"/>
            <a:ext cx="8253046" cy="1323439"/>
          </a:xfrm>
          <a:prstGeom prst="rect">
            <a:avLst/>
          </a:prstGeom>
          <a:noFill/>
        </p:spPr>
        <p:txBody>
          <a:bodyPr wrap="square" rtlCol="0">
            <a:spAutoFit/>
          </a:bodyPr>
          <a:lstStyle/>
          <a:p>
            <a:r>
              <a:rPr lang="en-US" sz="4000" b="1">
                <a:solidFill>
                  <a:schemeClr val="bg1"/>
                </a:solidFill>
              </a:rPr>
              <a:t>ĐỒ THỊ TÍNH TOÁN TĨNH </a:t>
            </a:r>
          </a:p>
          <a:p>
            <a:r>
              <a:rPr lang="en-US" sz="4000" b="1">
                <a:solidFill>
                  <a:schemeClr val="bg1"/>
                </a:solidFill>
              </a:rPr>
              <a:t>(STATIC COMPUTATIONAL GRAPH)</a:t>
            </a:r>
          </a:p>
        </p:txBody>
      </p:sp>
      <p:sp>
        <p:nvSpPr>
          <p:cNvPr id="19" name="TextBox 16">
            <a:extLst>
              <a:ext uri="{FF2B5EF4-FFF2-40B4-BE49-F238E27FC236}">
                <a16:creationId xmlns:a16="http://schemas.microsoft.com/office/drawing/2014/main" id="{15210A5F-7FFE-C433-113E-1C6958665A43}"/>
              </a:ext>
            </a:extLst>
          </p:cNvPr>
          <p:cNvSpPr txBox="1"/>
          <p:nvPr/>
        </p:nvSpPr>
        <p:spPr>
          <a:xfrm>
            <a:off x="10774680" y="3167854"/>
            <a:ext cx="7559277" cy="497380"/>
          </a:xfrm>
          <a:prstGeom prst="rect">
            <a:avLst/>
          </a:prstGeom>
        </p:spPr>
        <p:txBody>
          <a:bodyPr lIns="0" tIns="0" rIns="0" bIns="0" rtlCol="0" anchor="t">
            <a:spAutoFit/>
          </a:bodyPr>
          <a:lstStyle/>
          <a:p>
            <a:pPr algn="l">
              <a:lnSpc>
                <a:spcPts val="4160"/>
              </a:lnSpc>
            </a:pP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Thiếu</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Linh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hoạt</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0" name="TextBox 16">
            <a:extLst>
              <a:ext uri="{FF2B5EF4-FFF2-40B4-BE49-F238E27FC236}">
                <a16:creationId xmlns:a16="http://schemas.microsoft.com/office/drawing/2014/main" id="{B0DE8B2C-B7DA-B296-99ED-76843F0D3D83}"/>
              </a:ext>
            </a:extLst>
          </p:cNvPr>
          <p:cNvSpPr txBox="1"/>
          <p:nvPr/>
        </p:nvSpPr>
        <p:spPr>
          <a:xfrm>
            <a:off x="10777368" y="5380380"/>
            <a:ext cx="7559277" cy="512320"/>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Khó</a:t>
            </a:r>
            <a:r>
              <a:rPr lang="en-US" sz="3200" b="1" i="0">
                <a:solidFill>
                  <a:srgbClr val="01FFFF"/>
                </a:solidFill>
                <a:effectLst/>
                <a:latin typeface="Arial" panose="020B0604020202020204" pitchFamily="34" charset="0"/>
                <a:cs typeface="Arial" panose="020B0604020202020204" pitchFamily="34" charset="0"/>
              </a:rPr>
              <a:t> Debug</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1" name="TextBox 16">
            <a:extLst>
              <a:ext uri="{FF2B5EF4-FFF2-40B4-BE49-F238E27FC236}">
                <a16:creationId xmlns:a16="http://schemas.microsoft.com/office/drawing/2014/main" id="{3DE5F121-4B7B-BB78-F1AD-F81566C523A2}"/>
              </a:ext>
            </a:extLst>
          </p:cNvPr>
          <p:cNvSpPr txBox="1"/>
          <p:nvPr/>
        </p:nvSpPr>
        <p:spPr>
          <a:xfrm>
            <a:off x="10774680" y="7629801"/>
            <a:ext cx="7559277" cy="512320"/>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Yêu</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cầu</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xây</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dựng</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đồ</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thị</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trước</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2" name="Freeform 6">
            <a:extLst>
              <a:ext uri="{FF2B5EF4-FFF2-40B4-BE49-F238E27FC236}">
                <a16:creationId xmlns:a16="http://schemas.microsoft.com/office/drawing/2014/main" id="{457B5B12-7DDE-1B3A-C868-23108B533E6F}"/>
              </a:ext>
            </a:extLst>
          </p:cNvPr>
          <p:cNvSpPr/>
          <p:nvPr/>
        </p:nvSpPr>
        <p:spPr>
          <a:xfrm>
            <a:off x="10774680" y="3202580"/>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line1">
            <a:extLst>
              <a:ext uri="{FF2B5EF4-FFF2-40B4-BE49-F238E27FC236}">
                <a16:creationId xmlns:a16="http://schemas.microsoft.com/office/drawing/2014/main" id="{41BCC1F9-2E43-4F19-3DC2-AB00C523EB5D}"/>
              </a:ext>
            </a:extLst>
          </p:cNvPr>
          <p:cNvSpPr/>
          <p:nvPr/>
        </p:nvSpPr>
        <p:spPr>
          <a:xfrm>
            <a:off x="10774680" y="5409563"/>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4" name="Freeform 6">
            <a:extLst>
              <a:ext uri="{FF2B5EF4-FFF2-40B4-BE49-F238E27FC236}">
                <a16:creationId xmlns:a16="http://schemas.microsoft.com/office/drawing/2014/main" id="{B5000E12-6028-29B6-7D41-945A076BAD50}"/>
              </a:ext>
            </a:extLst>
          </p:cNvPr>
          <p:cNvSpPr/>
          <p:nvPr/>
        </p:nvSpPr>
        <p:spPr>
          <a:xfrm>
            <a:off x="10751748" y="7628258"/>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5" name="dynamic">
            <a:extLst>
              <a:ext uri="{FF2B5EF4-FFF2-40B4-BE49-F238E27FC236}">
                <a16:creationId xmlns:a16="http://schemas.microsoft.com/office/drawing/2014/main" id="{B8948785-F002-EAD0-AA05-805D48BD20E2}"/>
              </a:ext>
            </a:extLst>
          </p:cNvPr>
          <p:cNvSpPr txBox="1"/>
          <p:nvPr/>
        </p:nvSpPr>
        <p:spPr>
          <a:xfrm>
            <a:off x="3824210" y="-1474187"/>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36" name="Freeform 17">
            <a:extLst>
              <a:ext uri="{FF2B5EF4-FFF2-40B4-BE49-F238E27FC236}">
                <a16:creationId xmlns:a16="http://schemas.microsoft.com/office/drawing/2014/main" id="{B2726201-2F5A-476A-A35A-6B1CAA1DAB3A}"/>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62332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38A36-AB4E-3B86-345D-F7F5CC6A9D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7EB2B6-8006-4A02-6D5E-25DE0B7CAEA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solidFill>
                <a:schemeClr val="bg1"/>
              </a:solidFill>
            </a:endParaRPr>
          </a:p>
        </p:txBody>
      </p:sp>
      <p:sp>
        <p:nvSpPr>
          <p:cNvPr id="17" name="Freeform 17">
            <a:extLst>
              <a:ext uri="{FF2B5EF4-FFF2-40B4-BE49-F238E27FC236}">
                <a16:creationId xmlns:a16="http://schemas.microsoft.com/office/drawing/2014/main" id="{CDF0A412-6195-8927-AA29-E4897058FB33}"/>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static">
            <a:extLst>
              <a:ext uri="{FF2B5EF4-FFF2-40B4-BE49-F238E27FC236}">
                <a16:creationId xmlns:a16="http://schemas.microsoft.com/office/drawing/2014/main" id="{5A88B891-C51D-4133-4897-7F118244CAFA}"/>
              </a:ext>
            </a:extLst>
          </p:cNvPr>
          <p:cNvSpPr txBox="1"/>
          <p:nvPr/>
        </p:nvSpPr>
        <p:spPr>
          <a:xfrm>
            <a:off x="3824210" y="147411"/>
            <a:ext cx="8253046" cy="1323439"/>
          </a:xfrm>
          <a:prstGeom prst="rect">
            <a:avLst/>
          </a:prstGeom>
          <a:noFill/>
        </p:spPr>
        <p:txBody>
          <a:bodyPr wrap="square" rtlCol="0">
            <a:spAutoFit/>
          </a:bodyPr>
          <a:lstStyle/>
          <a:p>
            <a:r>
              <a:rPr lang="en-US" sz="4000" b="1">
                <a:solidFill>
                  <a:schemeClr val="bg1"/>
                </a:solidFill>
              </a:rPr>
              <a:t>ĐỒ THỊ TÍNH TOÁN TĨNH </a:t>
            </a:r>
          </a:p>
          <a:p>
            <a:r>
              <a:rPr lang="en-US" sz="4000" b="1">
                <a:solidFill>
                  <a:schemeClr val="bg1"/>
                </a:solidFill>
              </a:rPr>
              <a:t>(STATIC COMPUTATIONAL GRAPH)</a:t>
            </a:r>
          </a:p>
        </p:txBody>
      </p:sp>
      <p:sp>
        <p:nvSpPr>
          <p:cNvPr id="35" name="dynamic">
            <a:extLst>
              <a:ext uri="{FF2B5EF4-FFF2-40B4-BE49-F238E27FC236}">
                <a16:creationId xmlns:a16="http://schemas.microsoft.com/office/drawing/2014/main" id="{167773E8-5165-4DED-BB16-CFD11CAE809D}"/>
              </a:ext>
            </a:extLst>
          </p:cNvPr>
          <p:cNvSpPr txBox="1"/>
          <p:nvPr/>
        </p:nvSpPr>
        <p:spPr>
          <a:xfrm>
            <a:off x="3824210" y="-1474187"/>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36" name="Freeform 17">
            <a:extLst>
              <a:ext uri="{FF2B5EF4-FFF2-40B4-BE49-F238E27FC236}">
                <a16:creationId xmlns:a16="http://schemas.microsoft.com/office/drawing/2014/main" id="{7D00B4F0-E5E6-A2A9-3E69-17CD046141D1}"/>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Hộp Văn bản 5">
            <a:extLst>
              <a:ext uri="{FF2B5EF4-FFF2-40B4-BE49-F238E27FC236}">
                <a16:creationId xmlns:a16="http://schemas.microsoft.com/office/drawing/2014/main" id="{E873F684-E880-DEB6-E879-EB58A6667301}"/>
              </a:ext>
            </a:extLst>
          </p:cNvPr>
          <p:cNvSpPr txBox="1"/>
          <p:nvPr/>
        </p:nvSpPr>
        <p:spPr>
          <a:xfrm>
            <a:off x="6638197" y="1837082"/>
            <a:ext cx="13527892" cy="461665"/>
          </a:xfrm>
          <a:prstGeom prst="rect">
            <a:avLst/>
          </a:prstGeom>
          <a:noFill/>
        </p:spPr>
        <p:txBody>
          <a:bodyPr wrap="square" rtlCol="0">
            <a:spAutoFit/>
          </a:bodyPr>
          <a:lstStyle/>
          <a:p>
            <a:r>
              <a:rPr lang="en-US" sz="2400">
                <a:solidFill>
                  <a:schemeClr val="bg1"/>
                </a:solidFill>
              </a:rPr>
              <a:t>Các </a:t>
            </a:r>
            <a:r>
              <a:rPr lang="en-US" sz="2400" err="1">
                <a:solidFill>
                  <a:schemeClr val="bg1"/>
                </a:solidFill>
              </a:rPr>
              <a:t>thư</a:t>
            </a:r>
            <a:r>
              <a:rPr lang="en-US" sz="2400">
                <a:solidFill>
                  <a:schemeClr val="bg1"/>
                </a:solidFill>
              </a:rPr>
              <a:t> </a:t>
            </a:r>
            <a:r>
              <a:rPr lang="en-US" sz="2400" err="1">
                <a:solidFill>
                  <a:schemeClr val="bg1"/>
                </a:solidFill>
              </a:rPr>
              <a:t>viện</a:t>
            </a:r>
            <a:r>
              <a:rPr lang="en-US" sz="2400">
                <a:solidFill>
                  <a:schemeClr val="bg1"/>
                </a:solidFill>
              </a:rPr>
              <a:t> </a:t>
            </a:r>
            <a:r>
              <a:rPr lang="en-US" sz="2400" err="1">
                <a:solidFill>
                  <a:schemeClr val="bg1"/>
                </a:solidFill>
              </a:rPr>
              <a:t>hỗ</a:t>
            </a:r>
            <a:r>
              <a:rPr lang="en-US" sz="2400">
                <a:solidFill>
                  <a:schemeClr val="bg1"/>
                </a:solidFill>
              </a:rPr>
              <a:t> </a:t>
            </a:r>
            <a:r>
              <a:rPr lang="en-US" sz="2400" err="1">
                <a:solidFill>
                  <a:schemeClr val="bg1"/>
                </a:solidFill>
              </a:rPr>
              <a:t>trợ</a:t>
            </a:r>
            <a:r>
              <a:rPr lang="en-US" sz="2400">
                <a:solidFill>
                  <a:schemeClr val="bg1"/>
                </a:solidFill>
              </a:rPr>
              <a:t> </a:t>
            </a:r>
            <a:r>
              <a:rPr lang="en-US" sz="2400" err="1">
                <a:solidFill>
                  <a:schemeClr val="bg1"/>
                </a:solidFill>
              </a:rPr>
              <a:t>như</a:t>
            </a:r>
            <a:r>
              <a:rPr lang="en-US" sz="2400">
                <a:solidFill>
                  <a:schemeClr val="bg1"/>
                </a:solidFill>
              </a:rPr>
              <a:t> </a:t>
            </a:r>
            <a:r>
              <a:rPr lang="vi-VN" sz="2400" err="1">
                <a:solidFill>
                  <a:schemeClr val="bg1"/>
                </a:solidFill>
              </a:rPr>
              <a:t>TensorFlow</a:t>
            </a:r>
            <a:r>
              <a:rPr lang="vi-VN" sz="2400">
                <a:solidFill>
                  <a:schemeClr val="bg1"/>
                </a:solidFill>
              </a:rPr>
              <a:t> (phiên bản 1.x), </a:t>
            </a:r>
            <a:r>
              <a:rPr lang="vi-VN" sz="2400" err="1">
                <a:solidFill>
                  <a:schemeClr val="bg1"/>
                </a:solidFill>
              </a:rPr>
              <a:t>Theano</a:t>
            </a:r>
            <a:r>
              <a:rPr lang="vi-VN" sz="2400">
                <a:solidFill>
                  <a:schemeClr val="bg1"/>
                </a:solidFill>
              </a:rPr>
              <a:t>, </a:t>
            </a:r>
            <a:r>
              <a:rPr lang="vi-VN" sz="2400" err="1">
                <a:solidFill>
                  <a:schemeClr val="bg1"/>
                </a:solidFill>
              </a:rPr>
              <a:t>MXNet</a:t>
            </a:r>
            <a:r>
              <a:rPr lang="vi-VN" sz="2400">
                <a:solidFill>
                  <a:schemeClr val="bg1"/>
                </a:solidFill>
              </a:rPr>
              <a:t> (</a:t>
            </a:r>
            <a:r>
              <a:rPr lang="vi-VN" sz="2400" err="1">
                <a:solidFill>
                  <a:schemeClr val="bg1"/>
                </a:solidFill>
              </a:rPr>
              <a:t>Symbolic</a:t>
            </a:r>
            <a:r>
              <a:rPr lang="vi-VN" sz="2400">
                <a:solidFill>
                  <a:schemeClr val="bg1"/>
                </a:solidFill>
              </a:rPr>
              <a:t> API)</a:t>
            </a:r>
          </a:p>
        </p:txBody>
      </p:sp>
      <p:sp>
        <p:nvSpPr>
          <p:cNvPr id="11" name="Hộp Văn bản 10">
            <a:extLst>
              <a:ext uri="{FF2B5EF4-FFF2-40B4-BE49-F238E27FC236}">
                <a16:creationId xmlns:a16="http://schemas.microsoft.com/office/drawing/2014/main" id="{F20F972F-106D-C572-43F2-5138369D5D43}"/>
              </a:ext>
            </a:extLst>
          </p:cNvPr>
          <p:cNvSpPr txBox="1"/>
          <p:nvPr/>
        </p:nvSpPr>
        <p:spPr>
          <a:xfrm>
            <a:off x="0" y="2340316"/>
            <a:ext cx="9144000" cy="5632311"/>
          </a:xfrm>
          <a:prstGeom prst="rect">
            <a:avLst/>
          </a:prstGeom>
          <a:noFill/>
        </p:spPr>
        <p:txBody>
          <a:bodyPr wrap="square" rtlCol="0">
            <a:spAutoFit/>
          </a:bodyPr>
          <a:lstStyle/>
          <a:p>
            <a:pPr>
              <a:buNone/>
            </a:pPr>
            <a:r>
              <a:rPr lang="vi-VN" sz="2400" b="0" err="1">
                <a:solidFill>
                  <a:srgbClr val="569CD6"/>
                </a:solidFill>
                <a:effectLst/>
                <a:latin typeface="Courier New" panose="02070309020205020404" pitchFamily="49" charset="0"/>
              </a:rPr>
              <a:t>import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tensorflow</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as</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tf</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608B4E"/>
                </a:solidFill>
                <a:effectLst/>
                <a:latin typeface="Courier New" panose="02070309020205020404" pitchFamily="49" charset="0"/>
              </a:rPr>
              <a:t># Tạo một đồ thị mới</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g = </a:t>
            </a:r>
            <a:r>
              <a:rPr lang="vi-VN" sz="2400" b="0" err="1">
                <a:solidFill>
                  <a:srgbClr val="FFFFFF"/>
                </a:solidFill>
                <a:effectLst/>
                <a:latin typeface="Courier New" panose="02070309020205020404" pitchFamily="49" charset="0"/>
              </a:rPr>
              <a:t>tf.Graph</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err="1">
                <a:solidFill>
                  <a:srgbClr val="569CD6"/>
                </a:solidFill>
                <a:effectLst/>
                <a:latin typeface="Courier New" panose="02070309020205020404" pitchFamily="49" charset="0"/>
              </a:rPr>
              <a:t>with</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g.as_default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608B4E"/>
                </a:solidFill>
                <a:effectLst/>
                <a:latin typeface="Courier New" panose="02070309020205020404" pitchFamily="49" charset="0"/>
              </a:rPr>
              <a:t># Khai báo biến a và b</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 = </a:t>
            </a:r>
            <a:r>
              <a:rPr lang="vi-VN" sz="2400" b="0" err="1">
                <a:solidFill>
                  <a:srgbClr val="FFFFFF"/>
                </a:solidFill>
                <a:effectLst/>
                <a:latin typeface="Courier New" panose="02070309020205020404" pitchFamily="49" charset="0"/>
              </a:rPr>
              <a:t>tf.Variable</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2.0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name</a:t>
            </a:r>
            <a:r>
              <a:rPr lang="vi-VN" sz="2400" b="0">
                <a:solidFill>
                  <a:srgbClr val="FFFFFF"/>
                </a:solidFill>
                <a:effectLst/>
                <a:latin typeface="Courier New" panose="02070309020205020404" pitchFamily="49" charset="0"/>
              </a:rPr>
              <a:t>=</a:t>
            </a:r>
            <a:r>
              <a:rPr lang="vi-VN" sz="2400" b="0">
                <a:solidFill>
                  <a:srgbClr val="CE9178"/>
                </a:solidFill>
                <a:effectLst/>
                <a:latin typeface="Courier New" panose="02070309020205020404" pitchFamily="49" charset="0"/>
              </a:rPr>
              <a:t>"a"</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b = </a:t>
            </a:r>
            <a:r>
              <a:rPr lang="vi-VN" sz="2400" b="0" err="1">
                <a:solidFill>
                  <a:srgbClr val="FFFFFF"/>
                </a:solidFill>
                <a:effectLst/>
                <a:latin typeface="Courier New" panose="02070309020205020404" pitchFamily="49" charset="0"/>
              </a:rPr>
              <a:t>tf.Variable</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3.0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name</a:t>
            </a:r>
            <a:r>
              <a:rPr lang="vi-VN" sz="2400" b="0">
                <a:solidFill>
                  <a:srgbClr val="FFFFFF"/>
                </a:solidFill>
                <a:effectLst/>
                <a:latin typeface="Courier New" panose="02070309020205020404" pitchFamily="49" charset="0"/>
              </a:rPr>
              <a:t>=</a:t>
            </a:r>
            <a:r>
              <a:rPr lang="vi-VN" sz="2400" b="0">
                <a:solidFill>
                  <a:srgbClr val="CE9178"/>
                </a:solidFill>
                <a:effectLst/>
                <a:latin typeface="Courier New" panose="02070309020205020404" pitchFamily="49" charset="0"/>
              </a:rPr>
              <a:t>"b"</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608B4E"/>
                </a:solidFill>
                <a:effectLst/>
                <a:latin typeface="Courier New" panose="02070309020205020404" pitchFamily="49" charset="0"/>
              </a:rPr>
              <a:t># Truyền xuôi: tính toán f = a + b</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f = </a:t>
            </a:r>
            <a:r>
              <a:rPr lang="vi-VN" sz="2400" b="0" err="1">
                <a:solidFill>
                  <a:srgbClr val="FFFFFF"/>
                </a:solidFill>
                <a:effectLst/>
                <a:latin typeface="Courier New" panose="02070309020205020404" pitchFamily="49" charset="0"/>
              </a:rPr>
              <a:t>tf.add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a</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b</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name</a:t>
            </a:r>
            <a:r>
              <a:rPr lang="vi-VN" sz="2400" b="0">
                <a:solidFill>
                  <a:srgbClr val="FFFFFF"/>
                </a:solidFill>
                <a:effectLst/>
                <a:latin typeface="Courier New" panose="02070309020205020404" pitchFamily="49" charset="0"/>
              </a:rPr>
              <a:t>=</a:t>
            </a:r>
            <a:r>
              <a:rPr lang="vi-VN" sz="2400" b="0">
                <a:solidFill>
                  <a:srgbClr val="CE9178"/>
                </a:solidFill>
                <a:effectLst/>
                <a:latin typeface="Courier New" panose="02070309020205020404" pitchFamily="49" charset="0"/>
              </a:rPr>
              <a:t>"c"</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608B4E"/>
                </a:solidFill>
                <a:effectLst/>
                <a:latin typeface="Courier New" panose="02070309020205020404" pitchFamily="49" charset="0"/>
              </a:rPr>
              <a:t># Truyền ngược: tính đạo hàm của c đối với a và b</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grad_a</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grad_b</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tf.gradients</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f</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a</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b</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endParaRPr lang="vi-VN" sz="2400"/>
          </a:p>
        </p:txBody>
      </p:sp>
      <p:sp>
        <p:nvSpPr>
          <p:cNvPr id="12" name="Hộp Văn bản 11">
            <a:extLst>
              <a:ext uri="{FF2B5EF4-FFF2-40B4-BE49-F238E27FC236}">
                <a16:creationId xmlns:a16="http://schemas.microsoft.com/office/drawing/2014/main" id="{ACDE93DA-DCA9-322F-C1F5-2169FCBDF684}"/>
              </a:ext>
            </a:extLst>
          </p:cNvPr>
          <p:cNvSpPr txBox="1"/>
          <p:nvPr/>
        </p:nvSpPr>
        <p:spPr>
          <a:xfrm>
            <a:off x="9144000" y="3476718"/>
            <a:ext cx="9144000" cy="5262979"/>
          </a:xfrm>
          <a:prstGeom prst="rect">
            <a:avLst/>
          </a:prstGeom>
          <a:noFill/>
        </p:spPr>
        <p:txBody>
          <a:bodyPr wrap="square" rtlCol="0">
            <a:spAutoFit/>
          </a:bodyPr>
          <a:lstStyle/>
          <a:p>
            <a:pPr>
              <a:buNone/>
            </a:pPr>
            <a:r>
              <a:rPr lang="vi-VN" sz="2400" b="0">
                <a:solidFill>
                  <a:srgbClr val="608B4E"/>
                </a:solidFill>
                <a:effectLst/>
                <a:latin typeface="Courier New" panose="02070309020205020404" pitchFamily="49" charset="0"/>
              </a:rPr>
              <a:t># Khởi tạo </a:t>
            </a:r>
            <a:r>
              <a:rPr lang="vi-VN" sz="2400" b="0" err="1">
                <a:solidFill>
                  <a:srgbClr val="608B4E"/>
                </a:solidFill>
                <a:effectLst/>
                <a:latin typeface="Courier New" panose="02070309020205020404" pitchFamily="49" charset="0"/>
              </a:rPr>
              <a:t>session</a:t>
            </a:r>
            <a:r>
              <a:rPr lang="vi-VN" sz="2400" b="0">
                <a:solidFill>
                  <a:srgbClr val="608B4E"/>
                </a:solidFill>
                <a:effectLst/>
                <a:latin typeface="Courier New" panose="02070309020205020404" pitchFamily="49" charset="0"/>
              </a:rPr>
              <a:t> và chạy đồ thị</a:t>
            </a:r>
            <a:endParaRPr lang="vi-VN" sz="2400" b="0">
              <a:solidFill>
                <a:srgbClr val="FFFFFF"/>
              </a:solidFill>
              <a:effectLst/>
              <a:latin typeface="Courier New" panose="02070309020205020404" pitchFamily="49" charset="0"/>
            </a:endParaRPr>
          </a:p>
          <a:p>
            <a:pPr>
              <a:buNone/>
            </a:pPr>
            <a:r>
              <a:rPr lang="vi-VN" sz="2400" b="0" err="1">
                <a:solidFill>
                  <a:srgbClr val="569CD6"/>
                </a:solidFill>
                <a:effectLst/>
                <a:latin typeface="Courier New" panose="02070309020205020404" pitchFamily="49" charset="0"/>
              </a:rPr>
              <a:t>with</a:t>
            </a:r>
            <a:r>
              <a:rPr lang="vi-VN" sz="2400" b="0">
                <a:solidFill>
                  <a:srgbClr val="FFFFFF"/>
                </a:solidFill>
                <a:effectLst/>
                <a:latin typeface="Courier New" panose="02070309020205020404" pitchFamily="49" charset="0"/>
              </a:rPr>
              <a:t> tf.compat.v1.Session</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graph</a:t>
            </a:r>
            <a:r>
              <a:rPr lang="vi-VN" sz="2400" b="0">
                <a:solidFill>
                  <a:srgbClr val="FFFFFF"/>
                </a:solidFill>
                <a:effectLst/>
                <a:latin typeface="Courier New" panose="02070309020205020404" pitchFamily="49" charset="0"/>
              </a:rPr>
              <a:t>=g</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as</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sess</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sess.run</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tf.compat.v1.global_variables_initializer</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608B4E"/>
                </a:solidFill>
                <a:effectLst/>
                <a:latin typeface="Courier New" panose="02070309020205020404" pitchFamily="49" charset="0"/>
              </a:rPr>
              <a:t># Truyền xuôi: tính giá trị của f</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f_val</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sess.run</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f</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"Giá trị của f (a + b):"</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f_val</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p>
          <a:p>
            <a:pPr>
              <a:buNone/>
            </a:pPr>
            <a:r>
              <a:rPr lang="vi-VN" sz="2400" b="0">
                <a:solidFill>
                  <a:srgbClr val="608B4E"/>
                </a:solidFill>
                <a:effectLst/>
                <a:latin typeface="Courier New" panose="02070309020205020404" pitchFamily="49" charset="0"/>
              </a:rPr>
              <a:t># Truyền ngược: tính đạo hàm của f đối với a và b</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grad_a_val</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grad_b_val</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sess.run</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grad_a</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grad_b</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"Đạo hàm của f đối với a:"</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grad_a_val</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"Đạo hàm của f đối với b:"</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grad_b_val</a:t>
            </a:r>
            <a:r>
              <a:rPr lang="vi-VN" sz="2400" b="0">
                <a:solidFill>
                  <a:srgbClr val="FFFF00"/>
                </a:solidFill>
                <a:effectLst/>
                <a:latin typeface="Courier New" panose="02070309020205020404" pitchFamily="49" charset="0"/>
              </a:rPr>
              <a:t>)</a:t>
            </a:r>
            <a:endParaRPr lang="en-US" sz="2400"/>
          </a:p>
        </p:txBody>
      </p:sp>
    </p:spTree>
    <p:extLst>
      <p:ext uri="{BB962C8B-B14F-4D97-AF65-F5344CB8AC3E}">
        <p14:creationId xmlns:p14="http://schemas.microsoft.com/office/powerpoint/2010/main" val="3018555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48004-CC8A-0762-0631-C3AF6AA5BE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08E2F2-FC7C-0F31-C892-C6835D81857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3" name="Freeform 3">
            <a:extLst>
              <a:ext uri="{FF2B5EF4-FFF2-40B4-BE49-F238E27FC236}">
                <a16:creationId xmlns:a16="http://schemas.microsoft.com/office/drawing/2014/main" id="{07D68F8C-28F2-99D0-12C4-744E4E70C702}"/>
              </a:ext>
            </a:extLst>
          </p:cNvPr>
          <p:cNvSpPr/>
          <p:nvPr/>
        </p:nvSpPr>
        <p:spPr>
          <a:xfrm>
            <a:off x="756557"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B76E0DAF-EE79-22BE-9DF6-41A93A0F01B8}"/>
              </a:ext>
            </a:extLst>
          </p:cNvPr>
          <p:cNvSpPr/>
          <p:nvPr/>
        </p:nvSpPr>
        <p:spPr>
          <a:xfrm>
            <a:off x="3384886" y="4179805"/>
            <a:ext cx="2628328" cy="4114800"/>
          </a:xfrm>
          <a:custGeom>
            <a:avLst/>
            <a:gdLst/>
            <a:ahLst/>
            <a:cxnLst/>
            <a:rect l="l" t="t" r="r" b="b"/>
            <a:pathLst>
              <a:path w="2628328" h="4114800">
                <a:moveTo>
                  <a:pt x="0" y="0"/>
                </a:moveTo>
                <a:lnTo>
                  <a:pt x="2628328" y="0"/>
                </a:lnTo>
                <a:lnTo>
                  <a:pt x="26283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38AF0E7-3F58-16B0-CB16-78A2C9669F07}"/>
              </a:ext>
            </a:extLst>
          </p:cNvPr>
          <p:cNvSpPr/>
          <p:nvPr/>
        </p:nvSpPr>
        <p:spPr>
          <a:xfrm>
            <a:off x="6013214"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73B5A40B-EDA9-FECD-FD87-BCAB12F63751}"/>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1" name="G1">
            <a:extLst>
              <a:ext uri="{FF2B5EF4-FFF2-40B4-BE49-F238E27FC236}">
                <a16:creationId xmlns:a16="http://schemas.microsoft.com/office/drawing/2014/main" id="{84DFEE83-BB50-15C6-4F56-035AD9D82229}"/>
              </a:ext>
            </a:extLst>
          </p:cNvPr>
          <p:cNvGrpSpPr/>
          <p:nvPr/>
        </p:nvGrpSpPr>
        <p:grpSpPr>
          <a:xfrm>
            <a:off x="339591" y="1564146"/>
            <a:ext cx="7781843" cy="1458996"/>
            <a:chOff x="457200" y="1104899"/>
            <a:chExt cx="7781843" cy="1458996"/>
          </a:xfrm>
        </p:grpSpPr>
        <p:sp>
          <p:nvSpPr>
            <p:cNvPr id="13" name="TextBox 13">
              <a:extLst>
                <a:ext uri="{FF2B5EF4-FFF2-40B4-BE49-F238E27FC236}">
                  <a16:creationId xmlns:a16="http://schemas.microsoft.com/office/drawing/2014/main" id="{9389D501-2C6C-C348-A014-875F779535BF}"/>
                </a:ext>
              </a:extLst>
            </p:cNvPr>
            <p:cNvSpPr txBox="1"/>
            <p:nvPr/>
          </p:nvSpPr>
          <p:spPr>
            <a:xfrm>
              <a:off x="457200" y="1420895"/>
              <a:ext cx="7781843" cy="1143000"/>
            </a:xfrm>
            <a:prstGeom prst="rect">
              <a:avLst/>
            </a:prstGeom>
          </p:spPr>
          <p:txBody>
            <a:bodyPr lIns="0" tIns="0" rIns="0" bIns="0" rtlCol="0" anchor="t">
              <a:spAutoFit/>
            </a:bodyPr>
            <a:lstStyle/>
            <a:p>
              <a:pPr algn="l">
                <a:lnSpc>
                  <a:spcPts val="9000"/>
                </a:lnSpc>
              </a:pPr>
              <a:r>
                <a:rPr lang="en-US" sz="7500">
                  <a:solidFill>
                    <a:srgbClr val="FFFFFF"/>
                  </a:solidFill>
                  <a:latin typeface="HK Modular"/>
                  <a:ea typeface="HK Modular"/>
                  <a:cs typeface="HK Modular"/>
                  <a:sym typeface="HK Modular"/>
                </a:rPr>
                <a:t>UU ĐIÊM</a:t>
              </a:r>
            </a:p>
          </p:txBody>
        </p:sp>
        <p:grpSp>
          <p:nvGrpSpPr>
            <p:cNvPr id="30" name="Nhóm 29">
              <a:extLst>
                <a:ext uri="{FF2B5EF4-FFF2-40B4-BE49-F238E27FC236}">
                  <a16:creationId xmlns:a16="http://schemas.microsoft.com/office/drawing/2014/main" id="{31D6440F-B236-7E3C-95F7-21490F5ED495}"/>
                </a:ext>
              </a:extLst>
            </p:cNvPr>
            <p:cNvGrpSpPr/>
            <p:nvPr/>
          </p:nvGrpSpPr>
          <p:grpSpPr>
            <a:xfrm>
              <a:off x="1002909" y="1104899"/>
              <a:ext cx="4127552" cy="710342"/>
              <a:chOff x="1002909" y="1104899"/>
              <a:chExt cx="4127552" cy="710342"/>
            </a:xfrm>
          </p:grpSpPr>
          <p:pic>
            <p:nvPicPr>
              <p:cNvPr id="20" name="Hình ảnh 19">
                <a:extLst>
                  <a:ext uri="{FF2B5EF4-FFF2-40B4-BE49-F238E27FC236}">
                    <a16:creationId xmlns:a16="http://schemas.microsoft.com/office/drawing/2014/main" id="{68237C32-4317-6E7B-1017-D944466379D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1002909" y="1385274"/>
                <a:ext cx="431411" cy="429967"/>
              </a:xfrm>
              <a:prstGeom prst="rect">
                <a:avLst/>
              </a:prstGeom>
            </p:spPr>
          </p:pic>
          <p:pic>
            <p:nvPicPr>
              <p:cNvPr id="21" name="Hình ảnh 20">
                <a:extLst>
                  <a:ext uri="{FF2B5EF4-FFF2-40B4-BE49-F238E27FC236}">
                    <a16:creationId xmlns:a16="http://schemas.microsoft.com/office/drawing/2014/main" id="{6A84BD2B-60C9-171D-77E2-274224F4F6A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1432531" flipH="1">
                <a:off x="4722923" y="1104899"/>
                <a:ext cx="407538" cy="406174"/>
              </a:xfrm>
              <a:prstGeom prst="rect">
                <a:avLst/>
              </a:prstGeom>
            </p:spPr>
          </p:pic>
        </p:grpSp>
      </p:grpSp>
      <p:sp>
        <p:nvSpPr>
          <p:cNvPr id="22" name="TextBox 16">
            <a:extLst>
              <a:ext uri="{FF2B5EF4-FFF2-40B4-BE49-F238E27FC236}">
                <a16:creationId xmlns:a16="http://schemas.microsoft.com/office/drawing/2014/main" id="{9E9BE788-DCE4-2E1C-E0DC-EAE616D37340}"/>
              </a:ext>
            </a:extLst>
          </p:cNvPr>
          <p:cNvSpPr txBox="1"/>
          <p:nvPr/>
        </p:nvSpPr>
        <p:spPr>
          <a:xfrm>
            <a:off x="10774680" y="3167854"/>
            <a:ext cx="7559277" cy="497380"/>
          </a:xfrm>
          <a:prstGeom prst="rect">
            <a:avLst/>
          </a:prstGeom>
        </p:spPr>
        <p:txBody>
          <a:bodyPr lIns="0" tIns="0" rIns="0" bIns="0" rtlCol="0" anchor="t">
            <a:spAutoFit/>
          </a:bodyPr>
          <a:lstStyle/>
          <a:p>
            <a:pPr algn="l">
              <a:lnSpc>
                <a:spcPts val="4160"/>
              </a:lnSpc>
            </a:pP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Linh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hoạt</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và</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dễ</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sử</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dụng</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3" name="TextBox 16">
            <a:extLst>
              <a:ext uri="{FF2B5EF4-FFF2-40B4-BE49-F238E27FC236}">
                <a16:creationId xmlns:a16="http://schemas.microsoft.com/office/drawing/2014/main" id="{CB68FE0B-143C-9931-849D-7BE199529561}"/>
              </a:ext>
            </a:extLst>
          </p:cNvPr>
          <p:cNvSpPr txBox="1"/>
          <p:nvPr/>
        </p:nvSpPr>
        <p:spPr>
          <a:xfrm>
            <a:off x="10777368" y="5380380"/>
            <a:ext cx="7559277" cy="512320"/>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Dễ</a:t>
            </a:r>
            <a:r>
              <a:rPr lang="en-US" sz="3200" b="1" i="0">
                <a:solidFill>
                  <a:srgbClr val="01FFFF"/>
                </a:solidFill>
                <a:effectLst/>
                <a:latin typeface="Arial" panose="020B0604020202020204" pitchFamily="34" charset="0"/>
                <a:cs typeface="Arial" panose="020B0604020202020204" pitchFamily="34" charset="0"/>
              </a:rPr>
              <a:t> Debug</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4" name="TextBox 16">
            <a:extLst>
              <a:ext uri="{FF2B5EF4-FFF2-40B4-BE49-F238E27FC236}">
                <a16:creationId xmlns:a16="http://schemas.microsoft.com/office/drawing/2014/main" id="{BB2D5523-39B9-E566-D6A1-DD51A9E16FD7}"/>
              </a:ext>
            </a:extLst>
          </p:cNvPr>
          <p:cNvSpPr txBox="1"/>
          <p:nvPr/>
        </p:nvSpPr>
        <p:spPr>
          <a:xfrm>
            <a:off x="10774680" y="7629801"/>
            <a:ext cx="7559277" cy="512320"/>
          </a:xfrm>
          <a:prstGeom prst="rect">
            <a:avLst/>
          </a:prstGeom>
        </p:spPr>
        <p:txBody>
          <a:bodyPr lIns="0" tIns="0" rIns="0" bIns="0" rtlCol="0" anchor="t">
            <a:spAutoFit/>
          </a:bodyPr>
          <a:lstStyle/>
          <a:p>
            <a:pPr algn="l">
              <a:lnSpc>
                <a:spcPts val="4160"/>
              </a:lnSpc>
            </a:pP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Tương</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tác</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thời</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gian</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thực</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26" name="Freeform 6">
            <a:extLst>
              <a:ext uri="{FF2B5EF4-FFF2-40B4-BE49-F238E27FC236}">
                <a16:creationId xmlns:a16="http://schemas.microsoft.com/office/drawing/2014/main" id="{E67AED2F-3DCC-F148-86F4-F40BEC38E1ED}"/>
              </a:ext>
            </a:extLst>
          </p:cNvPr>
          <p:cNvSpPr/>
          <p:nvPr/>
        </p:nvSpPr>
        <p:spPr>
          <a:xfrm>
            <a:off x="10774680" y="3202580"/>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7" name="line1">
            <a:extLst>
              <a:ext uri="{FF2B5EF4-FFF2-40B4-BE49-F238E27FC236}">
                <a16:creationId xmlns:a16="http://schemas.microsoft.com/office/drawing/2014/main" id="{055D86C3-05DE-6DE2-C494-A326ED203C17}"/>
              </a:ext>
            </a:extLst>
          </p:cNvPr>
          <p:cNvSpPr/>
          <p:nvPr/>
        </p:nvSpPr>
        <p:spPr>
          <a:xfrm>
            <a:off x="10774680" y="5409563"/>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Freeform 6">
            <a:extLst>
              <a:ext uri="{FF2B5EF4-FFF2-40B4-BE49-F238E27FC236}">
                <a16:creationId xmlns:a16="http://schemas.microsoft.com/office/drawing/2014/main" id="{EA1E5127-877D-1EE7-B632-C4ADA021BD11}"/>
              </a:ext>
            </a:extLst>
          </p:cNvPr>
          <p:cNvSpPr/>
          <p:nvPr/>
        </p:nvSpPr>
        <p:spPr>
          <a:xfrm>
            <a:off x="10751748" y="7628258"/>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static">
            <a:extLst>
              <a:ext uri="{FF2B5EF4-FFF2-40B4-BE49-F238E27FC236}">
                <a16:creationId xmlns:a16="http://schemas.microsoft.com/office/drawing/2014/main" id="{6C0A8737-5E64-93AD-C0E8-A7B6F612FBA3}"/>
              </a:ext>
            </a:extLst>
          </p:cNvPr>
          <p:cNvSpPr txBox="1"/>
          <p:nvPr/>
        </p:nvSpPr>
        <p:spPr>
          <a:xfrm>
            <a:off x="3824210" y="-1678734"/>
            <a:ext cx="8253046" cy="1323439"/>
          </a:xfrm>
          <a:prstGeom prst="rect">
            <a:avLst/>
          </a:prstGeom>
          <a:noFill/>
        </p:spPr>
        <p:txBody>
          <a:bodyPr wrap="square" rtlCol="0">
            <a:spAutoFit/>
          </a:bodyPr>
          <a:lstStyle/>
          <a:p>
            <a:r>
              <a:rPr lang="en-US" sz="4000" b="1">
                <a:solidFill>
                  <a:schemeClr val="bg1"/>
                </a:solidFill>
              </a:rPr>
              <a:t>ĐỒ THỊ TÍNH TOÁN TĨNH </a:t>
            </a:r>
          </a:p>
          <a:p>
            <a:r>
              <a:rPr lang="en-US" sz="4000" b="1">
                <a:solidFill>
                  <a:schemeClr val="bg1"/>
                </a:solidFill>
              </a:rPr>
              <a:t>(STATIC COMPUTATIONAL GRAPH)</a:t>
            </a:r>
          </a:p>
        </p:txBody>
      </p:sp>
      <p:sp>
        <p:nvSpPr>
          <p:cNvPr id="6" name="dynamic">
            <a:extLst>
              <a:ext uri="{FF2B5EF4-FFF2-40B4-BE49-F238E27FC236}">
                <a16:creationId xmlns:a16="http://schemas.microsoft.com/office/drawing/2014/main" id="{89F45340-021A-9B63-16BF-E11DE943EFC6}"/>
              </a:ext>
            </a:extLst>
          </p:cNvPr>
          <p:cNvSpPr txBox="1"/>
          <p:nvPr/>
        </p:nvSpPr>
        <p:spPr>
          <a:xfrm>
            <a:off x="3824210" y="144451"/>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8" name="Freeform 17">
            <a:extLst>
              <a:ext uri="{FF2B5EF4-FFF2-40B4-BE49-F238E27FC236}">
                <a16:creationId xmlns:a16="http://schemas.microsoft.com/office/drawing/2014/main" id="{ABB891C6-D4DD-3635-AF7E-0F84C0516CD1}"/>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1226940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90324-4AD2-5B0E-C0E8-43B78335BB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012D15-45F5-084F-4E2B-F256D9E0DD2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3" name="Freeform 3">
            <a:extLst>
              <a:ext uri="{FF2B5EF4-FFF2-40B4-BE49-F238E27FC236}">
                <a16:creationId xmlns:a16="http://schemas.microsoft.com/office/drawing/2014/main" id="{17C502E9-53C1-7DE2-97C1-7308878BC455}"/>
              </a:ext>
            </a:extLst>
          </p:cNvPr>
          <p:cNvSpPr/>
          <p:nvPr/>
        </p:nvSpPr>
        <p:spPr>
          <a:xfrm rot="10800000">
            <a:off x="756557"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27494229-B991-763C-6FC9-E8AB8FCE90B9}"/>
              </a:ext>
            </a:extLst>
          </p:cNvPr>
          <p:cNvSpPr/>
          <p:nvPr/>
        </p:nvSpPr>
        <p:spPr>
          <a:xfrm rot="10800000">
            <a:off x="3384886" y="4179805"/>
            <a:ext cx="2628328" cy="4114800"/>
          </a:xfrm>
          <a:custGeom>
            <a:avLst/>
            <a:gdLst/>
            <a:ahLst/>
            <a:cxnLst/>
            <a:rect l="l" t="t" r="r" b="b"/>
            <a:pathLst>
              <a:path w="2628328" h="4114800">
                <a:moveTo>
                  <a:pt x="0" y="0"/>
                </a:moveTo>
                <a:lnTo>
                  <a:pt x="2628328" y="0"/>
                </a:lnTo>
                <a:lnTo>
                  <a:pt x="26283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63A9FBE9-413C-E7CF-D675-492D7EDD7904}"/>
              </a:ext>
            </a:extLst>
          </p:cNvPr>
          <p:cNvSpPr/>
          <p:nvPr/>
        </p:nvSpPr>
        <p:spPr>
          <a:xfrm rot="10800000">
            <a:off x="6013214"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128E3ED2-6284-1616-91E9-B4D0D415CBAC}"/>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1">
            <a:extLst>
              <a:ext uri="{FF2B5EF4-FFF2-40B4-BE49-F238E27FC236}">
                <a16:creationId xmlns:a16="http://schemas.microsoft.com/office/drawing/2014/main" id="{1F91F640-760C-F8B9-C740-7BE4FBE3F516}"/>
              </a:ext>
            </a:extLst>
          </p:cNvPr>
          <p:cNvGrpSpPr/>
          <p:nvPr/>
        </p:nvGrpSpPr>
        <p:grpSpPr>
          <a:xfrm>
            <a:off x="339591" y="1560860"/>
            <a:ext cx="8238953" cy="1703894"/>
            <a:chOff x="457200" y="1093004"/>
            <a:chExt cx="8238953" cy="1703894"/>
          </a:xfrm>
        </p:grpSpPr>
        <p:sp>
          <p:nvSpPr>
            <p:cNvPr id="13" name="TextBox 13">
              <a:extLst>
                <a:ext uri="{FF2B5EF4-FFF2-40B4-BE49-F238E27FC236}">
                  <a16:creationId xmlns:a16="http://schemas.microsoft.com/office/drawing/2014/main" id="{ADB86D87-6824-CE34-1B81-112122810A38}"/>
                </a:ext>
              </a:extLst>
            </p:cNvPr>
            <p:cNvSpPr txBox="1"/>
            <p:nvPr/>
          </p:nvSpPr>
          <p:spPr>
            <a:xfrm>
              <a:off x="457200" y="1420895"/>
              <a:ext cx="8238953" cy="1154162"/>
            </a:xfrm>
            <a:prstGeom prst="rect">
              <a:avLst/>
            </a:prstGeom>
          </p:spPr>
          <p:txBody>
            <a:bodyPr wrap="square" lIns="0" tIns="0" rIns="0" bIns="0" rtlCol="0" anchor="t">
              <a:spAutoFit/>
            </a:bodyPr>
            <a:lstStyle/>
            <a:p>
              <a:pPr algn="l">
                <a:lnSpc>
                  <a:spcPts val="9000"/>
                </a:lnSpc>
              </a:pPr>
              <a:r>
                <a:rPr lang="en-US" sz="7500" err="1">
                  <a:solidFill>
                    <a:srgbClr val="FFFFFF"/>
                  </a:solidFill>
                  <a:latin typeface="HK Modular"/>
                  <a:ea typeface="HK Modular"/>
                  <a:cs typeface="HK Modular"/>
                  <a:sym typeface="HK Modular"/>
                </a:rPr>
                <a:t>Nhuoc</a:t>
              </a:r>
              <a:r>
                <a:rPr lang="en-US" sz="7500">
                  <a:solidFill>
                    <a:srgbClr val="FFFFFF"/>
                  </a:solidFill>
                  <a:latin typeface="HK Modular"/>
                  <a:ea typeface="HK Modular"/>
                  <a:cs typeface="HK Modular"/>
                  <a:sym typeface="HK Modular"/>
                </a:rPr>
                <a:t> ĐIÊM</a:t>
              </a:r>
            </a:p>
          </p:txBody>
        </p:sp>
        <p:pic>
          <p:nvPicPr>
            <p:cNvPr id="20" name="Hình ảnh 19">
              <a:extLst>
                <a:ext uri="{FF2B5EF4-FFF2-40B4-BE49-F238E27FC236}">
                  <a16:creationId xmlns:a16="http://schemas.microsoft.com/office/drawing/2014/main" id="{E5057288-1110-52A0-BC46-AADF9503042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2681240" y="1318049"/>
              <a:ext cx="431411" cy="429967"/>
            </a:xfrm>
            <a:prstGeom prst="rect">
              <a:avLst/>
            </a:prstGeom>
          </p:spPr>
        </p:pic>
        <p:pic>
          <p:nvPicPr>
            <p:cNvPr id="21" name="Hình ảnh 20">
              <a:extLst>
                <a:ext uri="{FF2B5EF4-FFF2-40B4-BE49-F238E27FC236}">
                  <a16:creationId xmlns:a16="http://schemas.microsoft.com/office/drawing/2014/main" id="{826B01FC-2377-5307-B8F5-25B4C339BCD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1432531" flipH="1">
              <a:off x="7244296" y="1093004"/>
              <a:ext cx="407538" cy="406174"/>
            </a:xfrm>
            <a:prstGeom prst="rect">
              <a:avLst/>
            </a:prstGeom>
          </p:spPr>
        </p:pic>
        <p:pic>
          <p:nvPicPr>
            <p:cNvPr id="7" name="Hình ảnh 6">
              <a:extLst>
                <a:ext uri="{FF2B5EF4-FFF2-40B4-BE49-F238E27FC236}">
                  <a16:creationId xmlns:a16="http://schemas.microsoft.com/office/drawing/2014/main" id="{5DDB12C3-9283-6ADA-F3C2-174738F5245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rot="13334344" flipH="1">
              <a:off x="3490754" y="1369422"/>
              <a:ext cx="431411" cy="429967"/>
            </a:xfrm>
            <a:prstGeom prst="rect">
              <a:avLst/>
            </a:prstGeom>
          </p:spPr>
        </p:pic>
        <p:sp>
          <p:nvSpPr>
            <p:cNvPr id="8" name="Hộp Văn bản 7">
              <a:extLst>
                <a:ext uri="{FF2B5EF4-FFF2-40B4-BE49-F238E27FC236}">
                  <a16:creationId xmlns:a16="http://schemas.microsoft.com/office/drawing/2014/main" id="{901CC2C9-122F-12EB-552B-A5F668EED449}"/>
                </a:ext>
              </a:extLst>
            </p:cNvPr>
            <p:cNvSpPr txBox="1"/>
            <p:nvPr/>
          </p:nvSpPr>
          <p:spPr>
            <a:xfrm>
              <a:off x="2840089" y="1781235"/>
              <a:ext cx="1155175" cy="1015663"/>
            </a:xfrm>
            <a:prstGeom prst="rect">
              <a:avLst/>
            </a:prstGeom>
            <a:noFill/>
          </p:spPr>
          <p:txBody>
            <a:bodyPr wrap="square" rtlCol="0">
              <a:spAutoFit/>
            </a:bodyPr>
            <a:lstStyle/>
            <a:p>
              <a:pPr algn="ctr"/>
              <a:r>
                <a:rPr lang="en-US" sz="6000">
                  <a:solidFill>
                    <a:schemeClr val="bg1"/>
                  </a:solidFill>
                  <a:latin typeface="HK Modular" panose="020B0604020202020204" charset="0"/>
                </a:rPr>
                <a:t>.</a:t>
              </a:r>
            </a:p>
          </p:txBody>
        </p:sp>
      </p:grpSp>
      <p:sp>
        <p:nvSpPr>
          <p:cNvPr id="19" name="TextBox 16">
            <a:extLst>
              <a:ext uri="{FF2B5EF4-FFF2-40B4-BE49-F238E27FC236}">
                <a16:creationId xmlns:a16="http://schemas.microsoft.com/office/drawing/2014/main" id="{541FA9B2-A397-D250-C2E3-C95949924387}"/>
              </a:ext>
            </a:extLst>
          </p:cNvPr>
          <p:cNvSpPr txBox="1"/>
          <p:nvPr/>
        </p:nvSpPr>
        <p:spPr>
          <a:xfrm>
            <a:off x="10774680" y="3167854"/>
            <a:ext cx="7559277" cy="497380"/>
          </a:xfrm>
          <a:prstGeom prst="rect">
            <a:avLst/>
          </a:prstGeom>
        </p:spPr>
        <p:txBody>
          <a:bodyPr lIns="0" tIns="0" rIns="0" bIns="0" rtlCol="0" anchor="t">
            <a:spAutoFit/>
          </a:bodyPr>
          <a:lstStyle/>
          <a:p>
            <a:pPr algn="l">
              <a:lnSpc>
                <a:spcPts val="4160"/>
              </a:lnSpc>
            </a:pP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Hiệu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suất</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có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thể</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thấp</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hơn</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0" name="TextBox 16">
            <a:extLst>
              <a:ext uri="{FF2B5EF4-FFF2-40B4-BE49-F238E27FC236}">
                <a16:creationId xmlns:a16="http://schemas.microsoft.com/office/drawing/2014/main" id="{B63F01A0-B262-5C6F-F1BC-D1C3D736D3B5}"/>
              </a:ext>
            </a:extLst>
          </p:cNvPr>
          <p:cNvSpPr txBox="1"/>
          <p:nvPr/>
        </p:nvSpPr>
        <p:spPr>
          <a:xfrm>
            <a:off x="10777368" y="5380380"/>
            <a:ext cx="7559277" cy="512320"/>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Khả</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năng</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tối</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ưu</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hạn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chế</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1" name="TextBox 16">
            <a:extLst>
              <a:ext uri="{FF2B5EF4-FFF2-40B4-BE49-F238E27FC236}">
                <a16:creationId xmlns:a16="http://schemas.microsoft.com/office/drawing/2014/main" id="{8B478959-F2D6-26E2-8CD7-DC16C7371522}"/>
              </a:ext>
            </a:extLst>
          </p:cNvPr>
          <p:cNvSpPr txBox="1"/>
          <p:nvPr/>
        </p:nvSpPr>
        <p:spPr>
          <a:xfrm>
            <a:off x="10774680" y="7258616"/>
            <a:ext cx="7559277" cy="1035989"/>
          </a:xfrm>
          <a:prstGeom prst="rect">
            <a:avLst/>
          </a:prstGeom>
        </p:spPr>
        <p:txBody>
          <a:bodyPr lIns="0" tIns="0" rIns="0" bIns="0" rtlCol="0" anchor="t">
            <a:spAutoFit/>
          </a:bodyPr>
          <a:lstStyle/>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Không</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nhất</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quan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khi</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triển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khai</a:t>
            </a:r>
            <a:r>
              <a:rPr lang="en-US" sz="3200" b="1" i="0">
                <a:solidFill>
                  <a:srgbClr val="01FFFF"/>
                </a:solidFill>
                <a:effectLst/>
                <a:latin typeface="Arial" panose="020B0604020202020204" pitchFamily="34" charset="0"/>
                <a:cs typeface="Arial" panose="020B0604020202020204" pitchFamily="34" charset="0"/>
              </a:rPr>
              <a:t> </a:t>
            </a:r>
          </a:p>
          <a:p>
            <a:pPr algn="l">
              <a:lnSpc>
                <a:spcPts val="4160"/>
              </a:lnSpc>
            </a:pPr>
            <a:r>
              <a:rPr lang="en-US" sz="3200" b="1" i="0" err="1">
                <a:solidFill>
                  <a:srgbClr val="01FFFF"/>
                </a:solidFill>
                <a:effectLst/>
                <a:latin typeface="Arial" panose="020B0604020202020204" pitchFamily="34" charset="0"/>
                <a:cs typeface="Arial" panose="020B0604020202020204" pitchFamily="34" charset="0"/>
              </a:rPr>
              <a:t>sản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xuất</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2" name="Freeform 6">
            <a:extLst>
              <a:ext uri="{FF2B5EF4-FFF2-40B4-BE49-F238E27FC236}">
                <a16:creationId xmlns:a16="http://schemas.microsoft.com/office/drawing/2014/main" id="{F71E5CBF-3453-A84D-C3A3-37425B569896}"/>
              </a:ext>
            </a:extLst>
          </p:cNvPr>
          <p:cNvSpPr/>
          <p:nvPr/>
        </p:nvSpPr>
        <p:spPr>
          <a:xfrm>
            <a:off x="10774680" y="3202580"/>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line1">
            <a:extLst>
              <a:ext uri="{FF2B5EF4-FFF2-40B4-BE49-F238E27FC236}">
                <a16:creationId xmlns:a16="http://schemas.microsoft.com/office/drawing/2014/main" id="{724C0A37-AC1C-1A69-E02C-47310354F8E2}"/>
              </a:ext>
            </a:extLst>
          </p:cNvPr>
          <p:cNvSpPr/>
          <p:nvPr/>
        </p:nvSpPr>
        <p:spPr>
          <a:xfrm>
            <a:off x="10774680" y="5409563"/>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4" name="Freeform 6">
            <a:extLst>
              <a:ext uri="{FF2B5EF4-FFF2-40B4-BE49-F238E27FC236}">
                <a16:creationId xmlns:a16="http://schemas.microsoft.com/office/drawing/2014/main" id="{3D604F76-F462-AC3F-6261-0C00C77A2620}"/>
              </a:ext>
            </a:extLst>
          </p:cNvPr>
          <p:cNvSpPr/>
          <p:nvPr/>
        </p:nvSpPr>
        <p:spPr>
          <a:xfrm>
            <a:off x="10751748" y="7628258"/>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5" name="dynamic">
            <a:extLst>
              <a:ext uri="{FF2B5EF4-FFF2-40B4-BE49-F238E27FC236}">
                <a16:creationId xmlns:a16="http://schemas.microsoft.com/office/drawing/2014/main" id="{81AF6324-FE84-AEE5-8003-604A97876F07}"/>
              </a:ext>
            </a:extLst>
          </p:cNvPr>
          <p:cNvSpPr txBox="1"/>
          <p:nvPr/>
        </p:nvSpPr>
        <p:spPr>
          <a:xfrm>
            <a:off x="3824210" y="147410"/>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6" name="Freeform 17">
            <a:extLst>
              <a:ext uri="{FF2B5EF4-FFF2-40B4-BE49-F238E27FC236}">
                <a16:creationId xmlns:a16="http://schemas.microsoft.com/office/drawing/2014/main" id="{458744DA-634B-6AC7-FC39-2194E6F558B0}"/>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695996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D9B94-3336-96A3-2AEF-E6497ACF7E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94ADD8-67C2-9654-C735-D83D4842830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solidFill>
                <a:schemeClr val="bg1"/>
              </a:solidFill>
            </a:endParaRPr>
          </a:p>
        </p:txBody>
      </p:sp>
      <p:sp>
        <p:nvSpPr>
          <p:cNvPr id="17" name="Freeform 17">
            <a:extLst>
              <a:ext uri="{FF2B5EF4-FFF2-40B4-BE49-F238E27FC236}">
                <a16:creationId xmlns:a16="http://schemas.microsoft.com/office/drawing/2014/main" id="{73336362-E4AB-31E1-D7C4-C9914C903870}"/>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static">
            <a:extLst>
              <a:ext uri="{FF2B5EF4-FFF2-40B4-BE49-F238E27FC236}">
                <a16:creationId xmlns:a16="http://schemas.microsoft.com/office/drawing/2014/main" id="{17DC2A9F-02FE-5DEE-FEBF-1C0F867DCF4C}"/>
              </a:ext>
            </a:extLst>
          </p:cNvPr>
          <p:cNvSpPr txBox="1"/>
          <p:nvPr/>
        </p:nvSpPr>
        <p:spPr>
          <a:xfrm>
            <a:off x="3824210" y="147411"/>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36" name="Freeform 17">
            <a:extLst>
              <a:ext uri="{FF2B5EF4-FFF2-40B4-BE49-F238E27FC236}">
                <a16:creationId xmlns:a16="http://schemas.microsoft.com/office/drawing/2014/main" id="{FDCEEDD2-D734-9F0F-F9AD-7674B08B87B3}"/>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Hộp Văn bản 5">
            <a:extLst>
              <a:ext uri="{FF2B5EF4-FFF2-40B4-BE49-F238E27FC236}">
                <a16:creationId xmlns:a16="http://schemas.microsoft.com/office/drawing/2014/main" id="{D1F6E514-B748-6478-6C9D-E8EAA817BD16}"/>
              </a:ext>
            </a:extLst>
          </p:cNvPr>
          <p:cNvSpPr txBox="1"/>
          <p:nvPr/>
        </p:nvSpPr>
        <p:spPr>
          <a:xfrm>
            <a:off x="4596574" y="1923217"/>
            <a:ext cx="15172058" cy="461665"/>
          </a:xfrm>
          <a:prstGeom prst="rect">
            <a:avLst/>
          </a:prstGeom>
          <a:noFill/>
        </p:spPr>
        <p:txBody>
          <a:bodyPr wrap="square" rtlCol="0">
            <a:spAutoFit/>
          </a:bodyPr>
          <a:lstStyle/>
          <a:p>
            <a:r>
              <a:rPr lang="en-US" sz="2400">
                <a:solidFill>
                  <a:schemeClr val="bg1"/>
                </a:solidFill>
              </a:rPr>
              <a:t>Các </a:t>
            </a:r>
            <a:r>
              <a:rPr lang="en-US" sz="2400" err="1">
                <a:solidFill>
                  <a:schemeClr val="bg1"/>
                </a:solidFill>
              </a:rPr>
              <a:t>thư</a:t>
            </a:r>
            <a:r>
              <a:rPr lang="en-US" sz="2400">
                <a:solidFill>
                  <a:schemeClr val="bg1"/>
                </a:solidFill>
              </a:rPr>
              <a:t> </a:t>
            </a:r>
            <a:r>
              <a:rPr lang="en-US" sz="2400" err="1">
                <a:solidFill>
                  <a:schemeClr val="bg1"/>
                </a:solidFill>
              </a:rPr>
              <a:t>viện</a:t>
            </a:r>
            <a:r>
              <a:rPr lang="en-US" sz="2400">
                <a:solidFill>
                  <a:schemeClr val="bg1"/>
                </a:solidFill>
              </a:rPr>
              <a:t> </a:t>
            </a:r>
            <a:r>
              <a:rPr lang="en-US" sz="2400" err="1">
                <a:solidFill>
                  <a:schemeClr val="bg1"/>
                </a:solidFill>
              </a:rPr>
              <a:t>hỗ</a:t>
            </a:r>
            <a:r>
              <a:rPr lang="en-US" sz="2400">
                <a:solidFill>
                  <a:schemeClr val="bg1"/>
                </a:solidFill>
              </a:rPr>
              <a:t> </a:t>
            </a:r>
            <a:r>
              <a:rPr lang="en-US" sz="2400" err="1">
                <a:solidFill>
                  <a:schemeClr val="bg1"/>
                </a:solidFill>
              </a:rPr>
              <a:t>trợ</a:t>
            </a:r>
            <a:r>
              <a:rPr lang="en-US" sz="2400">
                <a:solidFill>
                  <a:schemeClr val="bg1"/>
                </a:solidFill>
              </a:rPr>
              <a:t> </a:t>
            </a:r>
            <a:r>
              <a:rPr lang="en-US" sz="2400" err="1">
                <a:solidFill>
                  <a:schemeClr val="bg1"/>
                </a:solidFill>
              </a:rPr>
              <a:t>như</a:t>
            </a:r>
            <a:r>
              <a:rPr lang="en-US" sz="2400">
                <a:solidFill>
                  <a:schemeClr val="bg1"/>
                </a:solidFill>
              </a:rPr>
              <a:t> </a:t>
            </a:r>
            <a:r>
              <a:rPr lang="vi-VN" sz="2400" err="1">
                <a:solidFill>
                  <a:schemeClr val="bg1"/>
                </a:solidFill>
              </a:rPr>
              <a:t>PyTorch</a:t>
            </a:r>
            <a:r>
              <a:rPr lang="vi-VN" sz="2400">
                <a:solidFill>
                  <a:schemeClr val="bg1"/>
                </a:solidFill>
              </a:rPr>
              <a:t> (</a:t>
            </a:r>
            <a:r>
              <a:rPr lang="vi-VN" sz="2400" err="1">
                <a:solidFill>
                  <a:schemeClr val="bg1"/>
                </a:solidFill>
              </a:rPr>
              <a:t>Autograd</a:t>
            </a:r>
            <a:r>
              <a:rPr lang="vi-VN" sz="2400">
                <a:solidFill>
                  <a:schemeClr val="bg1"/>
                </a:solidFill>
              </a:rPr>
              <a:t>), </a:t>
            </a:r>
            <a:r>
              <a:rPr lang="vi-VN" sz="2400" err="1">
                <a:solidFill>
                  <a:schemeClr val="bg1"/>
                </a:solidFill>
              </a:rPr>
              <a:t>TensorFlow</a:t>
            </a:r>
            <a:r>
              <a:rPr lang="vi-VN" sz="2400">
                <a:solidFill>
                  <a:schemeClr val="bg1"/>
                </a:solidFill>
              </a:rPr>
              <a:t> </a:t>
            </a:r>
            <a:r>
              <a:rPr lang="vi-VN" sz="2400" err="1">
                <a:solidFill>
                  <a:schemeClr val="bg1"/>
                </a:solidFill>
              </a:rPr>
              <a:t>Eager</a:t>
            </a:r>
            <a:r>
              <a:rPr lang="vi-VN" sz="2400">
                <a:solidFill>
                  <a:schemeClr val="bg1"/>
                </a:solidFill>
              </a:rPr>
              <a:t> (</a:t>
            </a:r>
            <a:r>
              <a:rPr lang="vi-VN" sz="2400" err="1">
                <a:solidFill>
                  <a:schemeClr val="bg1"/>
                </a:solidFill>
              </a:rPr>
              <a:t>tf.GradientTape</a:t>
            </a:r>
            <a:r>
              <a:rPr lang="vi-VN" sz="2400">
                <a:solidFill>
                  <a:schemeClr val="bg1"/>
                </a:solidFill>
              </a:rPr>
              <a:t>), </a:t>
            </a:r>
            <a:r>
              <a:rPr lang="vi-VN" sz="2400" err="1">
                <a:solidFill>
                  <a:schemeClr val="bg1"/>
                </a:solidFill>
              </a:rPr>
              <a:t>Chainer</a:t>
            </a:r>
            <a:r>
              <a:rPr lang="vi-VN" sz="2400">
                <a:solidFill>
                  <a:schemeClr val="bg1"/>
                </a:solidFill>
              </a:rPr>
              <a:t>, </a:t>
            </a:r>
            <a:r>
              <a:rPr lang="vi-VN" sz="2400" err="1">
                <a:solidFill>
                  <a:schemeClr val="bg1"/>
                </a:solidFill>
              </a:rPr>
              <a:t>DyNet,JAX</a:t>
            </a:r>
            <a:endParaRPr lang="vi-VN" sz="2400">
              <a:solidFill>
                <a:schemeClr val="bg1"/>
              </a:solidFill>
            </a:endParaRPr>
          </a:p>
        </p:txBody>
      </p:sp>
      <p:sp>
        <p:nvSpPr>
          <p:cNvPr id="11" name="Hộp Văn bản 10">
            <a:extLst>
              <a:ext uri="{FF2B5EF4-FFF2-40B4-BE49-F238E27FC236}">
                <a16:creationId xmlns:a16="http://schemas.microsoft.com/office/drawing/2014/main" id="{AD69B939-EBD1-79AD-ABDA-63D17FA4E3E7}"/>
              </a:ext>
            </a:extLst>
          </p:cNvPr>
          <p:cNvSpPr txBox="1"/>
          <p:nvPr/>
        </p:nvSpPr>
        <p:spPr>
          <a:xfrm>
            <a:off x="378213" y="2822471"/>
            <a:ext cx="16579122" cy="6370975"/>
          </a:xfrm>
          <a:prstGeom prst="rect">
            <a:avLst/>
          </a:prstGeom>
          <a:noFill/>
        </p:spPr>
        <p:txBody>
          <a:bodyPr wrap="square" rtlCol="0">
            <a:spAutoFit/>
          </a:bodyPr>
          <a:lstStyle/>
          <a:p>
            <a:pPr>
              <a:buNone/>
            </a:pPr>
            <a:r>
              <a:rPr lang="vi-VN" sz="2400" b="0" err="1">
                <a:solidFill>
                  <a:srgbClr val="569CD6"/>
                </a:solidFill>
                <a:effectLst/>
                <a:latin typeface="Courier New" panose="02070309020205020404" pitchFamily="49" charset="0"/>
              </a:rPr>
              <a:t>import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torch</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608B4E"/>
                </a:solidFill>
                <a:effectLst/>
                <a:latin typeface="Courier New" panose="02070309020205020404" pitchFamily="49" charset="0"/>
              </a:rPr>
              <a:t># Khởi tạo 2 biến với </a:t>
            </a:r>
            <a:r>
              <a:rPr lang="vi-VN" sz="2400" b="0" err="1">
                <a:solidFill>
                  <a:srgbClr val="608B4E"/>
                </a:solidFill>
                <a:effectLst/>
                <a:latin typeface="Courier New" panose="02070309020205020404" pitchFamily="49" charset="0"/>
              </a:rPr>
              <a:t>requires_grad</a:t>
            </a:r>
            <a:r>
              <a:rPr lang="vi-VN" sz="2400" b="0">
                <a:solidFill>
                  <a:srgbClr val="608B4E"/>
                </a:solidFill>
                <a:effectLst/>
                <a:latin typeface="Courier New" panose="02070309020205020404" pitchFamily="49" charset="0"/>
              </a:rPr>
              <a:t>=</a:t>
            </a:r>
            <a:r>
              <a:rPr lang="vi-VN" sz="2400" b="0" err="1">
                <a:solidFill>
                  <a:srgbClr val="608B4E"/>
                </a:solidFill>
                <a:effectLst/>
                <a:latin typeface="Courier New" panose="02070309020205020404" pitchFamily="49" charset="0"/>
              </a:rPr>
              <a:t>True</a:t>
            </a:r>
            <a:r>
              <a:rPr lang="vi-VN" sz="2400" b="0">
                <a:solidFill>
                  <a:srgbClr val="608B4E"/>
                </a:solidFill>
                <a:effectLst/>
                <a:latin typeface="Courier New" panose="02070309020205020404" pitchFamily="49" charset="0"/>
              </a:rPr>
              <a:t> để theo dõi </a:t>
            </a:r>
            <a:r>
              <a:rPr lang="vi-VN" sz="2400" b="0" err="1">
                <a:solidFill>
                  <a:srgbClr val="608B4E"/>
                </a:solidFill>
                <a:effectLst/>
                <a:latin typeface="Courier New" panose="02070309020205020404" pitchFamily="49" charset="0"/>
              </a:rPr>
              <a:t>gradient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x = </a:t>
            </a:r>
            <a:r>
              <a:rPr lang="vi-VN" sz="2400" b="0" err="1">
                <a:solidFill>
                  <a:srgbClr val="FFFFFF"/>
                </a:solidFill>
                <a:effectLst/>
                <a:latin typeface="Courier New" panose="02070309020205020404" pitchFamily="49" charset="0"/>
              </a:rPr>
              <a:t>torch.tensor</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2.0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requires_grad</a:t>
            </a:r>
            <a:r>
              <a:rPr lang="vi-VN" sz="2400" b="0">
                <a:solidFill>
                  <a:srgbClr val="FFFFFF"/>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True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w = </a:t>
            </a:r>
            <a:r>
              <a:rPr lang="vi-VN" sz="2400" b="0" err="1">
                <a:solidFill>
                  <a:srgbClr val="FFFFFF"/>
                </a:solidFill>
                <a:effectLst/>
                <a:latin typeface="Courier New" panose="02070309020205020404" pitchFamily="49" charset="0"/>
              </a:rPr>
              <a:t>torch.tensor</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3.0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requires_grad</a:t>
            </a:r>
            <a:r>
              <a:rPr lang="vi-VN" sz="2400" b="0">
                <a:solidFill>
                  <a:srgbClr val="FFFFFF"/>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True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Forward</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pass</a:t>
            </a:r>
            <a:r>
              <a:rPr lang="vi-VN" sz="2400" b="0">
                <a:solidFill>
                  <a:srgbClr val="608B4E"/>
                </a:solidFill>
                <a:effectLst/>
                <a:latin typeface="Courier New" panose="02070309020205020404" pitchFamily="49" charset="0"/>
              </a:rPr>
              <a:t>: y = x * w</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y = x * w</a:t>
            </a:r>
          </a:p>
          <a:p>
            <a:pPr>
              <a:buNone/>
            </a:pPr>
            <a:br>
              <a:rPr lang="vi-VN" sz="2400" b="0">
                <a:solidFill>
                  <a:srgbClr val="FFFFFF"/>
                </a:solidFill>
                <a:effectLst/>
                <a:latin typeface="Courier New" panose="02070309020205020404" pitchFamily="49" charset="0"/>
              </a:rPr>
            </a:b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Backward</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pass</a:t>
            </a:r>
            <a:r>
              <a:rPr lang="vi-VN" sz="2400" b="0">
                <a:solidFill>
                  <a:srgbClr val="608B4E"/>
                </a:solidFill>
                <a:effectLst/>
                <a:latin typeface="Courier New" panose="02070309020205020404" pitchFamily="49" charset="0"/>
              </a:rPr>
              <a:t>: tính ∂y/∂x và ∂y/∂w</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y.backward</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f</a:t>
            </a:r>
            <a:r>
              <a:rPr lang="vi-VN" sz="2400" b="0" err="1">
                <a:solidFill>
                  <a:srgbClr val="CE9178"/>
                </a:solidFill>
                <a:effectLst/>
                <a:latin typeface="Courier New" panose="02070309020205020404" pitchFamily="49" charset="0"/>
              </a:rPr>
              <a:t>"y</a:t>
            </a:r>
            <a:r>
              <a:rPr lang="vi-VN" sz="2400" b="0">
                <a:solidFill>
                  <a:srgbClr val="CE9178"/>
                </a:solidFill>
                <a:effectLst/>
                <a:latin typeface="Courier New" panose="02070309020205020404" pitchFamily="49" charset="0"/>
              </a:rPr>
              <a:t> = </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y.item</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y = 6.0</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f</a:t>
            </a:r>
            <a:r>
              <a:rPr lang="vi-VN" sz="2400" b="0" err="1">
                <a:solidFill>
                  <a:srgbClr val="CE9178"/>
                </a:solidFill>
                <a:effectLst/>
                <a:latin typeface="Courier New" panose="02070309020205020404" pitchFamily="49" charset="0"/>
              </a:rPr>
              <a:t>"dy</a:t>
            </a:r>
            <a:r>
              <a:rPr lang="vi-VN" sz="2400" b="0">
                <a:solidFill>
                  <a:srgbClr val="CE9178"/>
                </a:solidFill>
                <a:effectLst/>
                <a:latin typeface="Courier New" panose="02070309020205020404" pitchFamily="49" charset="0"/>
              </a:rPr>
              <a:t>/</a:t>
            </a:r>
            <a:r>
              <a:rPr lang="vi-VN" sz="2400" b="0" err="1">
                <a:solidFill>
                  <a:srgbClr val="CE9178"/>
                </a:solidFill>
                <a:effectLst/>
                <a:latin typeface="Courier New" panose="02070309020205020404" pitchFamily="49" charset="0"/>
              </a:rPr>
              <a:t>dx</a:t>
            </a:r>
            <a:r>
              <a:rPr lang="vi-VN" sz="2400" b="0">
                <a:solidFill>
                  <a:srgbClr val="CE9178"/>
                </a:solidFill>
                <a:effectLst/>
                <a:latin typeface="Courier New" panose="02070309020205020404" pitchFamily="49" charset="0"/>
              </a:rPr>
              <a:t> = </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x.grad.item</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dy</a:t>
            </a:r>
            <a:r>
              <a:rPr lang="vi-VN" sz="2400" b="0">
                <a:solidFill>
                  <a:srgbClr val="608B4E"/>
                </a:solidFill>
                <a:effectLst/>
                <a:latin typeface="Courier New" panose="02070309020205020404" pitchFamily="49" charset="0"/>
              </a:rPr>
              <a:t>/</a:t>
            </a:r>
            <a:r>
              <a:rPr lang="vi-VN" sz="2400" b="0" err="1">
                <a:solidFill>
                  <a:srgbClr val="608B4E"/>
                </a:solidFill>
                <a:effectLst/>
                <a:latin typeface="Courier New" panose="02070309020205020404" pitchFamily="49" charset="0"/>
              </a:rPr>
              <a:t>dx</a:t>
            </a:r>
            <a:r>
              <a:rPr lang="vi-VN" sz="2400" b="0">
                <a:solidFill>
                  <a:srgbClr val="608B4E"/>
                </a:solidFill>
                <a:effectLst/>
                <a:latin typeface="Courier New" panose="02070309020205020404" pitchFamily="49" charset="0"/>
              </a:rPr>
              <a:t> = 3.0</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f</a:t>
            </a:r>
            <a:r>
              <a:rPr lang="vi-VN" sz="2400" b="0" err="1">
                <a:solidFill>
                  <a:srgbClr val="CE9178"/>
                </a:solidFill>
                <a:effectLst/>
                <a:latin typeface="Courier New" panose="02070309020205020404" pitchFamily="49" charset="0"/>
              </a:rPr>
              <a:t>"dy</a:t>
            </a:r>
            <a:r>
              <a:rPr lang="vi-VN" sz="2400" b="0">
                <a:solidFill>
                  <a:srgbClr val="CE9178"/>
                </a:solidFill>
                <a:effectLst/>
                <a:latin typeface="Courier New" panose="02070309020205020404" pitchFamily="49" charset="0"/>
              </a:rPr>
              <a:t>/</a:t>
            </a:r>
            <a:r>
              <a:rPr lang="vi-VN" sz="2400" b="0" err="1">
                <a:solidFill>
                  <a:srgbClr val="CE9178"/>
                </a:solidFill>
                <a:effectLst/>
                <a:latin typeface="Courier New" panose="02070309020205020404" pitchFamily="49" charset="0"/>
              </a:rPr>
              <a:t>dw</a:t>
            </a:r>
            <a:r>
              <a:rPr lang="vi-VN" sz="2400" b="0">
                <a:solidFill>
                  <a:srgbClr val="CE9178"/>
                </a:solidFill>
                <a:effectLst/>
                <a:latin typeface="Courier New" panose="02070309020205020404" pitchFamily="49" charset="0"/>
              </a:rPr>
              <a:t> = </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w.grad.item</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dy</a:t>
            </a:r>
            <a:r>
              <a:rPr lang="vi-VN" sz="2400" b="0">
                <a:solidFill>
                  <a:srgbClr val="608B4E"/>
                </a:solidFill>
                <a:effectLst/>
                <a:latin typeface="Courier New" panose="02070309020205020404" pitchFamily="49" charset="0"/>
              </a:rPr>
              <a:t>/</a:t>
            </a:r>
            <a:r>
              <a:rPr lang="vi-VN" sz="2400" b="0" err="1">
                <a:solidFill>
                  <a:srgbClr val="608B4E"/>
                </a:solidFill>
                <a:effectLst/>
                <a:latin typeface="Courier New" panose="02070309020205020404" pitchFamily="49" charset="0"/>
              </a:rPr>
              <a:t>dw</a:t>
            </a:r>
            <a:r>
              <a:rPr lang="vi-VN" sz="2400" b="0">
                <a:solidFill>
                  <a:srgbClr val="608B4E"/>
                </a:solidFill>
                <a:effectLst/>
                <a:latin typeface="Courier New" panose="02070309020205020404" pitchFamily="49" charset="0"/>
              </a:rPr>
              <a:t> = 2.0</a:t>
            </a:r>
            <a:endParaRPr lang="vi-VN" sz="2400" b="0">
              <a:solidFill>
                <a:srgbClr val="FFFFFF"/>
              </a:solidFill>
              <a:effectLst/>
              <a:latin typeface="Courier New" panose="02070309020205020404" pitchFamily="49" charset="0"/>
            </a:endParaRPr>
          </a:p>
          <a:p>
            <a:br>
              <a:rPr lang="vi-VN" sz="2400" b="0">
                <a:solidFill>
                  <a:srgbClr val="FFFFFF"/>
                </a:solidFill>
                <a:effectLst/>
                <a:latin typeface="Courier New" panose="02070309020205020404" pitchFamily="49" charset="0"/>
              </a:rPr>
            </a:br>
            <a:endParaRPr lang="vi-VN" sz="2400" b="0">
              <a:solidFill>
                <a:srgbClr val="FFFFFF"/>
              </a:solidFill>
              <a:effectLst/>
              <a:latin typeface="Courier New" panose="02070309020205020404" pitchFamily="49" charset="0"/>
            </a:endParaRPr>
          </a:p>
        </p:txBody>
      </p:sp>
      <p:sp>
        <p:nvSpPr>
          <p:cNvPr id="3" name="hybrid">
            <a:extLst>
              <a:ext uri="{FF2B5EF4-FFF2-40B4-BE49-F238E27FC236}">
                <a16:creationId xmlns:a16="http://schemas.microsoft.com/office/drawing/2014/main" id="{9A44A8D0-D681-A19C-DACC-12D08DBA06CF}"/>
              </a:ext>
            </a:extLst>
          </p:cNvPr>
          <p:cNvSpPr txBox="1"/>
          <p:nvPr/>
        </p:nvSpPr>
        <p:spPr>
          <a:xfrm>
            <a:off x="3824210" y="-1420157"/>
            <a:ext cx="8253046" cy="1323439"/>
          </a:xfrm>
          <a:prstGeom prst="rect">
            <a:avLst/>
          </a:prstGeom>
          <a:noFill/>
        </p:spPr>
        <p:txBody>
          <a:bodyPr wrap="square" rtlCol="0">
            <a:spAutoFit/>
          </a:bodyPr>
          <a:lstStyle/>
          <a:p>
            <a:r>
              <a:rPr lang="en-US" sz="4000" b="1">
                <a:solidFill>
                  <a:schemeClr val="bg1"/>
                </a:solidFill>
              </a:rPr>
              <a:t>ĐỒ THỊ LAI</a:t>
            </a:r>
          </a:p>
          <a:p>
            <a:r>
              <a:rPr lang="en-US" sz="4000" b="1">
                <a:solidFill>
                  <a:schemeClr val="bg1"/>
                </a:solidFill>
              </a:rPr>
              <a:t>(HYBRID COMPUTATIONAL GRAPH)</a:t>
            </a:r>
          </a:p>
        </p:txBody>
      </p:sp>
    </p:spTree>
    <p:extLst>
      <p:ext uri="{BB962C8B-B14F-4D97-AF65-F5344CB8AC3E}">
        <p14:creationId xmlns:p14="http://schemas.microsoft.com/office/powerpoint/2010/main" val="207675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B0C7F-4892-C922-6932-CAC567F5DA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C13634C-90E9-4F1E-5B9B-8602C1A500D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p>
        </p:txBody>
      </p:sp>
      <p:sp>
        <p:nvSpPr>
          <p:cNvPr id="3" name="Freeform 3">
            <a:extLst>
              <a:ext uri="{FF2B5EF4-FFF2-40B4-BE49-F238E27FC236}">
                <a16:creationId xmlns:a16="http://schemas.microsoft.com/office/drawing/2014/main" id="{4445FCF9-1275-35A5-E07D-0069A70BA529}"/>
              </a:ext>
            </a:extLst>
          </p:cNvPr>
          <p:cNvSpPr/>
          <p:nvPr/>
        </p:nvSpPr>
        <p:spPr>
          <a:xfrm rot="16200000">
            <a:off x="2510046" y="29237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C9EF46E3-E7AB-0DF9-B2F1-9D46F06AAEDF}"/>
              </a:ext>
            </a:extLst>
          </p:cNvPr>
          <p:cNvSpPr/>
          <p:nvPr/>
        </p:nvSpPr>
        <p:spPr>
          <a:xfrm rot="5400000">
            <a:off x="13149626" y="2923704"/>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B5BCD1DA-BFC2-5BE7-54BE-4822FD790193}"/>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6">
            <a:extLst>
              <a:ext uri="{FF2B5EF4-FFF2-40B4-BE49-F238E27FC236}">
                <a16:creationId xmlns:a16="http://schemas.microsoft.com/office/drawing/2014/main" id="{B285922B-DFF8-D2E3-CBDA-8853C7216A44}"/>
              </a:ext>
            </a:extLst>
          </p:cNvPr>
          <p:cNvSpPr txBox="1"/>
          <p:nvPr/>
        </p:nvSpPr>
        <p:spPr>
          <a:xfrm>
            <a:off x="224000" y="7863541"/>
            <a:ext cx="7559277" cy="497380"/>
          </a:xfrm>
          <a:prstGeom prst="rect">
            <a:avLst/>
          </a:prstGeom>
        </p:spPr>
        <p:txBody>
          <a:bodyPr lIns="0" tIns="0" rIns="0" bIns="0" rtlCol="0" anchor="t">
            <a:spAutoFit/>
          </a:bodyPr>
          <a:lstStyle/>
          <a:p>
            <a:pPr algn="ctr">
              <a:lnSpc>
                <a:spcPts val="4160"/>
              </a:lnSpc>
            </a:pP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Linh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hoạt</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và</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hiệu</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suất</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0" name="TextBox 16">
            <a:extLst>
              <a:ext uri="{FF2B5EF4-FFF2-40B4-BE49-F238E27FC236}">
                <a16:creationId xmlns:a16="http://schemas.microsoft.com/office/drawing/2014/main" id="{590A37C5-1875-316B-A5AA-8AD4BDE537BE}"/>
              </a:ext>
            </a:extLst>
          </p:cNvPr>
          <p:cNvSpPr txBox="1"/>
          <p:nvPr/>
        </p:nvSpPr>
        <p:spPr>
          <a:xfrm>
            <a:off x="111807" y="9150524"/>
            <a:ext cx="7559277" cy="512320"/>
          </a:xfrm>
          <a:prstGeom prst="rect">
            <a:avLst/>
          </a:prstGeom>
        </p:spPr>
        <p:txBody>
          <a:bodyPr lIns="0" tIns="0" rIns="0" bIns="0" rtlCol="0" anchor="t">
            <a:spAutoFit/>
          </a:bodyPr>
          <a:lstStyle/>
          <a:p>
            <a:pPr algn="ctr">
              <a:lnSpc>
                <a:spcPts val="4160"/>
              </a:lnSpc>
            </a:pPr>
            <a:r>
              <a:rPr lang="en-US" sz="3200" b="1" i="0" err="1">
                <a:solidFill>
                  <a:srgbClr val="01FFFF"/>
                </a:solidFill>
                <a:effectLst/>
                <a:latin typeface="Arial" panose="020B0604020202020204" pitchFamily="34" charset="0"/>
                <a:cs typeface="Arial" panose="020B0604020202020204" pitchFamily="34" charset="0"/>
              </a:rPr>
              <a:t>Phát</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triển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linh</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hoạt</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1" name="TextBox 16">
            <a:extLst>
              <a:ext uri="{FF2B5EF4-FFF2-40B4-BE49-F238E27FC236}">
                <a16:creationId xmlns:a16="http://schemas.microsoft.com/office/drawing/2014/main" id="{E7F4FC4A-16B2-E4D4-787A-3DE4DF43E89B}"/>
              </a:ext>
            </a:extLst>
          </p:cNvPr>
          <p:cNvSpPr txBox="1"/>
          <p:nvPr/>
        </p:nvSpPr>
        <p:spPr>
          <a:xfrm>
            <a:off x="10774680" y="7683738"/>
            <a:ext cx="7559277" cy="497380"/>
          </a:xfrm>
          <a:prstGeom prst="rect">
            <a:avLst/>
          </a:prstGeom>
        </p:spPr>
        <p:txBody>
          <a:bodyPr lIns="0" tIns="0" rIns="0" bIns="0" rtlCol="0" anchor="t">
            <a:spAutoFit/>
          </a:bodyPr>
          <a:lstStyle/>
          <a:p>
            <a:pPr algn="ctr">
              <a:lnSpc>
                <a:spcPts val="4160"/>
              </a:lnSpc>
            </a:pP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Độ</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phức</a:t>
            </a:r>
            <a:r>
              <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 </a:t>
            </a:r>
            <a:r>
              <a:rPr lang="en-US" sz="3200" b="1" err="1">
                <a:solidFill>
                  <a:srgbClr val="01FFFF"/>
                </a:solidFill>
                <a:latin typeface="Arial" panose="020B0604020202020204" pitchFamily="34" charset="0"/>
                <a:ea typeface="Cambria" panose="02040503050406030204" pitchFamily="18" charset="0"/>
                <a:cs typeface="Arial" panose="020B0604020202020204" pitchFamily="34" charset="0"/>
                <a:sym typeface="HK Modular"/>
              </a:rPr>
              <a:t>tạp</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33" name="line1">
            <a:extLst>
              <a:ext uri="{FF2B5EF4-FFF2-40B4-BE49-F238E27FC236}">
                <a16:creationId xmlns:a16="http://schemas.microsoft.com/office/drawing/2014/main" id="{4FED996C-08BE-9C3B-9558-441B5B6A6046}"/>
              </a:ext>
            </a:extLst>
          </p:cNvPr>
          <p:cNvSpPr/>
          <p:nvPr/>
        </p:nvSpPr>
        <p:spPr>
          <a:xfrm rot="5400000">
            <a:off x="3433791" y="10180059"/>
            <a:ext cx="12045401" cy="971147"/>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5" name="hybrid">
            <a:extLst>
              <a:ext uri="{FF2B5EF4-FFF2-40B4-BE49-F238E27FC236}">
                <a16:creationId xmlns:a16="http://schemas.microsoft.com/office/drawing/2014/main" id="{9B215000-483D-D6DE-C754-C35B0C3C260A}"/>
              </a:ext>
            </a:extLst>
          </p:cNvPr>
          <p:cNvSpPr txBox="1"/>
          <p:nvPr/>
        </p:nvSpPr>
        <p:spPr>
          <a:xfrm>
            <a:off x="3824210" y="147410"/>
            <a:ext cx="8253046" cy="1323439"/>
          </a:xfrm>
          <a:prstGeom prst="rect">
            <a:avLst/>
          </a:prstGeom>
          <a:noFill/>
        </p:spPr>
        <p:txBody>
          <a:bodyPr wrap="square" rtlCol="0">
            <a:spAutoFit/>
          </a:bodyPr>
          <a:lstStyle/>
          <a:p>
            <a:r>
              <a:rPr lang="en-US" sz="4000" b="1">
                <a:solidFill>
                  <a:schemeClr val="bg1"/>
                </a:solidFill>
              </a:rPr>
              <a:t>ĐỒ THỊ LAI</a:t>
            </a:r>
          </a:p>
          <a:p>
            <a:r>
              <a:rPr lang="en-US" sz="4000" b="1">
                <a:solidFill>
                  <a:schemeClr val="bg1"/>
                </a:solidFill>
              </a:rPr>
              <a:t>(HYBRID COMPUTATIONAL GRAPH)</a:t>
            </a:r>
          </a:p>
        </p:txBody>
      </p:sp>
      <p:sp>
        <p:nvSpPr>
          <p:cNvPr id="6" name="Freeform 17">
            <a:extLst>
              <a:ext uri="{FF2B5EF4-FFF2-40B4-BE49-F238E27FC236}">
                <a16:creationId xmlns:a16="http://schemas.microsoft.com/office/drawing/2014/main" id="{0273B0BB-7122-A83A-BC2D-DD58DBF6D6D1}"/>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6">
            <a:extLst>
              <a:ext uri="{FF2B5EF4-FFF2-40B4-BE49-F238E27FC236}">
                <a16:creationId xmlns:a16="http://schemas.microsoft.com/office/drawing/2014/main" id="{725182A9-A837-34CB-9A65-CBF23416670F}"/>
              </a:ext>
            </a:extLst>
          </p:cNvPr>
          <p:cNvSpPr txBox="1"/>
          <p:nvPr/>
        </p:nvSpPr>
        <p:spPr>
          <a:xfrm>
            <a:off x="10751701" y="9142131"/>
            <a:ext cx="7559277" cy="497380"/>
          </a:xfrm>
          <a:prstGeom prst="rect">
            <a:avLst/>
          </a:prstGeom>
        </p:spPr>
        <p:txBody>
          <a:bodyPr lIns="0" tIns="0" rIns="0" bIns="0" rtlCol="0" anchor="t">
            <a:spAutoFit/>
          </a:bodyPr>
          <a:lstStyle/>
          <a:p>
            <a:pPr algn="ctr">
              <a:lnSpc>
                <a:spcPts val="4160"/>
              </a:lnSpc>
            </a:pPr>
            <a:r>
              <a:rPr lang="en-US" sz="3200" b="1" i="0" err="1">
                <a:solidFill>
                  <a:srgbClr val="01FFFF"/>
                </a:solidFill>
                <a:effectLst/>
                <a:latin typeface="Arial" panose="020B0604020202020204" pitchFamily="34" charset="0"/>
                <a:cs typeface="Arial" panose="020B0604020202020204" pitchFamily="34" charset="0"/>
              </a:rPr>
              <a:t>Hỗ</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trợ</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và</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ổn</a:t>
            </a:r>
            <a:r>
              <a:rPr lang="en-US" sz="3200" b="1" i="0">
                <a:solidFill>
                  <a:srgbClr val="01FFFF"/>
                </a:solidFill>
                <a:effectLst/>
                <a:latin typeface="Arial" panose="020B0604020202020204" pitchFamily="34" charset="0"/>
                <a:cs typeface="Arial" panose="020B0604020202020204" pitchFamily="34" charset="0"/>
              </a:rPr>
              <a:t> </a:t>
            </a:r>
            <a:r>
              <a:rPr lang="en-US" sz="3200" b="1" i="0" err="1">
                <a:solidFill>
                  <a:srgbClr val="01FFFF"/>
                </a:solidFill>
                <a:effectLst/>
                <a:latin typeface="Arial" panose="020B0604020202020204" pitchFamily="34" charset="0"/>
                <a:cs typeface="Arial" panose="020B0604020202020204" pitchFamily="34" charset="0"/>
              </a:rPr>
              <a:t>định</a:t>
            </a:r>
            <a:endParaRPr lang="en-US" sz="3200" b="1">
              <a:solidFill>
                <a:srgbClr val="01FFFF"/>
              </a:solidFill>
              <a:latin typeface="Arial" panose="020B0604020202020204" pitchFamily="34" charset="0"/>
              <a:ea typeface="Cambria" panose="02040503050406030204" pitchFamily="18" charset="0"/>
              <a:cs typeface="Arial" panose="020B0604020202020204" pitchFamily="34" charset="0"/>
              <a:sym typeface="HK Modular"/>
            </a:endParaRPr>
          </a:p>
        </p:txBody>
      </p:sp>
      <p:sp>
        <p:nvSpPr>
          <p:cNvPr id="11" name="Hộp Văn bản 10">
            <a:extLst>
              <a:ext uri="{FF2B5EF4-FFF2-40B4-BE49-F238E27FC236}">
                <a16:creationId xmlns:a16="http://schemas.microsoft.com/office/drawing/2014/main" id="{6DE21FA5-B543-2896-7505-E45B22ECE28E}"/>
              </a:ext>
            </a:extLst>
          </p:cNvPr>
          <p:cNvSpPr txBox="1"/>
          <p:nvPr/>
        </p:nvSpPr>
        <p:spPr>
          <a:xfrm>
            <a:off x="195728" y="1758462"/>
            <a:ext cx="17896544" cy="1384995"/>
          </a:xfrm>
          <a:prstGeom prst="rect">
            <a:avLst/>
          </a:prstGeom>
          <a:noFill/>
        </p:spPr>
        <p:txBody>
          <a:bodyPr wrap="square" rtlCol="0">
            <a:spAutoFit/>
          </a:bodyPr>
          <a:lstStyle/>
          <a:p>
            <a:pPr algn="ctr"/>
            <a:r>
              <a:rPr lang="vi-VN" sz="2800" b="0" i="0">
                <a:solidFill>
                  <a:srgbClr val="E2E5E9"/>
                </a:solidFill>
                <a:effectLst/>
                <a:latin typeface="Cambria" panose="02040503050406030204" pitchFamily="18" charset="0"/>
                <a:ea typeface="Cambria" panose="02040503050406030204" pitchFamily="18" charset="0"/>
              </a:rPr>
              <a:t>Một số </a:t>
            </a:r>
            <a:r>
              <a:rPr lang="vi-VN" sz="2800" b="0" i="0" err="1">
                <a:solidFill>
                  <a:srgbClr val="E2E5E9"/>
                </a:solidFill>
                <a:effectLst/>
                <a:latin typeface="Cambria" panose="02040503050406030204" pitchFamily="18" charset="0"/>
                <a:ea typeface="Cambria" panose="02040503050406030204" pitchFamily="18" charset="0"/>
              </a:rPr>
              <a:t>framework</a:t>
            </a:r>
            <a:r>
              <a:rPr lang="vi-VN" sz="2800" b="0" i="0">
                <a:solidFill>
                  <a:srgbClr val="E2E5E9"/>
                </a:solidFill>
                <a:effectLst/>
                <a:latin typeface="Cambria" panose="02040503050406030204" pitchFamily="18" charset="0"/>
                <a:ea typeface="Cambria" panose="02040503050406030204" pitchFamily="18" charset="0"/>
              </a:rPr>
              <a:t> hiện đại, như </a:t>
            </a:r>
            <a:r>
              <a:rPr lang="vi-VN" sz="2800" b="0" i="0" err="1">
                <a:solidFill>
                  <a:srgbClr val="E2E5E9"/>
                </a:solidFill>
                <a:effectLst/>
                <a:latin typeface="Cambria" panose="02040503050406030204" pitchFamily="18" charset="0"/>
                <a:ea typeface="Cambria" panose="02040503050406030204" pitchFamily="18" charset="0"/>
              </a:rPr>
              <a:t>PyTorch</a:t>
            </a:r>
            <a:r>
              <a:rPr lang="vi-VN" sz="2800" b="0" i="0">
                <a:solidFill>
                  <a:srgbClr val="E2E5E9"/>
                </a:solidFill>
                <a:effectLst/>
                <a:latin typeface="Cambria" panose="02040503050406030204" pitchFamily="18" charset="0"/>
                <a:ea typeface="Cambria" panose="02040503050406030204" pitchFamily="18" charset="0"/>
              </a:rPr>
              <a:t> JIT hoặc </a:t>
            </a:r>
            <a:r>
              <a:rPr lang="vi-VN" sz="2800" b="0" i="0" err="1">
                <a:solidFill>
                  <a:srgbClr val="E2E5E9"/>
                </a:solidFill>
                <a:effectLst/>
                <a:latin typeface="Cambria" panose="02040503050406030204" pitchFamily="18" charset="0"/>
                <a:ea typeface="Cambria" panose="02040503050406030204" pitchFamily="18" charset="0"/>
              </a:rPr>
              <a:t>TensorFlow</a:t>
            </a:r>
            <a:r>
              <a:rPr lang="vi-VN" sz="2800" b="0" i="0">
                <a:solidFill>
                  <a:srgbClr val="E2E5E9"/>
                </a:solidFill>
                <a:effectLst/>
                <a:latin typeface="Cambria" panose="02040503050406030204" pitchFamily="18" charset="0"/>
                <a:ea typeface="Cambria" panose="02040503050406030204" pitchFamily="18" charset="0"/>
              </a:rPr>
              <a:t> 2.x với chế độ </a:t>
            </a:r>
            <a:r>
              <a:rPr lang="vi-VN" sz="2800" b="0" i="0" err="1">
                <a:solidFill>
                  <a:srgbClr val="E2E5E9"/>
                </a:solidFill>
                <a:effectLst/>
                <a:latin typeface="Cambria" panose="02040503050406030204" pitchFamily="18" charset="0"/>
                <a:ea typeface="Cambria" panose="02040503050406030204" pitchFamily="18" charset="0"/>
              </a:rPr>
              <a:t>AutoGraph</a:t>
            </a:r>
            <a:r>
              <a:rPr lang="vi-VN" sz="2800" b="0" i="0">
                <a:solidFill>
                  <a:srgbClr val="E2E5E9"/>
                </a:solidFill>
                <a:effectLst/>
                <a:latin typeface="Cambria" panose="02040503050406030204" pitchFamily="18" charset="0"/>
                <a:ea typeface="Cambria" panose="02040503050406030204" pitchFamily="18" charset="0"/>
              </a:rPr>
              <a:t>, cố gắng kết hợp ưu điểm của </a:t>
            </a:r>
            <a:r>
              <a:rPr lang="vi-VN" sz="2800" b="0" i="0" err="1">
                <a:solidFill>
                  <a:srgbClr val="E2E5E9"/>
                </a:solidFill>
                <a:effectLst/>
                <a:latin typeface="Cambria" panose="02040503050406030204" pitchFamily="18" charset="0"/>
                <a:ea typeface="Cambria" panose="02040503050406030204" pitchFamily="18" charset="0"/>
              </a:rPr>
              <a:t>static</a:t>
            </a:r>
            <a:r>
              <a:rPr lang="vi-VN" sz="2800" b="0" i="0">
                <a:solidFill>
                  <a:srgbClr val="E2E5E9"/>
                </a:solidFill>
                <a:effectLst/>
                <a:latin typeface="Cambria" panose="02040503050406030204" pitchFamily="18" charset="0"/>
                <a:ea typeface="Cambria" panose="02040503050406030204" pitchFamily="18" charset="0"/>
              </a:rPr>
              <a:t> và </a:t>
            </a:r>
            <a:r>
              <a:rPr lang="vi-VN" sz="2800" b="0" i="0" err="1">
                <a:solidFill>
                  <a:srgbClr val="E2E5E9"/>
                </a:solidFill>
                <a:effectLst/>
                <a:latin typeface="Cambria" panose="02040503050406030204" pitchFamily="18" charset="0"/>
                <a:ea typeface="Cambria" panose="02040503050406030204" pitchFamily="18" charset="0"/>
              </a:rPr>
              <a:t>dynamic</a:t>
            </a:r>
            <a:r>
              <a:rPr lang="vi-VN" sz="2800" b="0" i="0">
                <a:solidFill>
                  <a:srgbClr val="E2E5E9"/>
                </a:solidFill>
                <a:effectLst/>
                <a:latin typeface="Cambria" panose="02040503050406030204" pitchFamily="18" charset="0"/>
                <a:ea typeface="Cambria" panose="02040503050406030204" pitchFamily="18" charset="0"/>
              </a:rPr>
              <a:t> </a:t>
            </a:r>
            <a:r>
              <a:rPr lang="vi-VN" sz="2800" b="0" i="0" err="1">
                <a:solidFill>
                  <a:srgbClr val="E2E5E9"/>
                </a:solidFill>
                <a:effectLst/>
                <a:latin typeface="Cambria" panose="02040503050406030204" pitchFamily="18" charset="0"/>
                <a:ea typeface="Cambria" panose="02040503050406030204" pitchFamily="18" charset="0"/>
              </a:rPr>
              <a:t>graph</a:t>
            </a:r>
            <a:r>
              <a:rPr lang="vi-VN" sz="2800" b="0" i="0">
                <a:solidFill>
                  <a:srgbClr val="E2E5E9"/>
                </a:solidFill>
                <a:effectLst/>
                <a:latin typeface="Cambria" panose="02040503050406030204" pitchFamily="18" charset="0"/>
                <a:ea typeface="Cambria" panose="02040503050406030204" pitchFamily="18" charset="0"/>
              </a:rPr>
              <a:t>. Cho phép xây dựng động trong thời gian chạy nhưng sau đó “</a:t>
            </a:r>
            <a:r>
              <a:rPr lang="vi-VN" sz="2800" b="0" i="0" err="1">
                <a:solidFill>
                  <a:srgbClr val="E2E5E9"/>
                </a:solidFill>
                <a:effectLst/>
                <a:latin typeface="Cambria" panose="02040503050406030204" pitchFamily="18" charset="0"/>
                <a:ea typeface="Cambria" panose="02040503050406030204" pitchFamily="18" charset="0"/>
              </a:rPr>
              <a:t>tracing</a:t>
            </a:r>
            <a:r>
              <a:rPr lang="vi-VN" sz="2800" b="0" i="0">
                <a:solidFill>
                  <a:srgbClr val="E2E5E9"/>
                </a:solidFill>
                <a:effectLst/>
                <a:latin typeface="Cambria" panose="02040503050406030204" pitchFamily="18" charset="0"/>
                <a:ea typeface="Cambria" panose="02040503050406030204" pitchFamily="18" charset="0"/>
              </a:rPr>
              <a:t>” hoặc “</a:t>
            </a:r>
            <a:r>
              <a:rPr lang="vi-VN" sz="2800" b="0" i="0" err="1">
                <a:solidFill>
                  <a:srgbClr val="E2E5E9"/>
                </a:solidFill>
                <a:effectLst/>
                <a:latin typeface="Cambria" panose="02040503050406030204" pitchFamily="18" charset="0"/>
                <a:ea typeface="Cambria" panose="02040503050406030204" pitchFamily="18" charset="0"/>
              </a:rPr>
              <a:t>compiling</a:t>
            </a:r>
            <a:r>
              <a:rPr lang="vi-VN" sz="2800" b="0" i="0">
                <a:solidFill>
                  <a:srgbClr val="E2E5E9"/>
                </a:solidFill>
                <a:effectLst/>
                <a:latin typeface="Cambria" panose="02040503050406030204" pitchFamily="18" charset="0"/>
                <a:ea typeface="Cambria" panose="02040503050406030204" pitchFamily="18" charset="0"/>
              </a:rPr>
              <a:t>” đồ thị lại nhằm tối ưu hóa hiệu năng.</a:t>
            </a:r>
            <a:endParaRPr lang="en-US" sz="2800">
              <a:latin typeface="Cambria" panose="02040503050406030204" pitchFamily="18" charset="0"/>
              <a:ea typeface="Cambria" panose="02040503050406030204" pitchFamily="18" charset="0"/>
            </a:endParaRPr>
          </a:p>
        </p:txBody>
      </p:sp>
      <p:sp>
        <p:nvSpPr>
          <p:cNvPr id="12" name="Hộp Văn bản 11">
            <a:extLst>
              <a:ext uri="{FF2B5EF4-FFF2-40B4-BE49-F238E27FC236}">
                <a16:creationId xmlns:a16="http://schemas.microsoft.com/office/drawing/2014/main" id="{077CB997-AFE7-F728-CB9A-EE2C090516DC}"/>
              </a:ext>
            </a:extLst>
          </p:cNvPr>
          <p:cNvSpPr txBox="1"/>
          <p:nvPr/>
        </p:nvSpPr>
        <p:spPr>
          <a:xfrm>
            <a:off x="2311933" y="6434031"/>
            <a:ext cx="3024554" cy="769441"/>
          </a:xfrm>
          <a:prstGeom prst="rect">
            <a:avLst/>
          </a:prstGeom>
          <a:noFill/>
        </p:spPr>
        <p:txBody>
          <a:bodyPr wrap="square" rtlCol="0">
            <a:spAutoFit/>
          </a:bodyPr>
          <a:lstStyle/>
          <a:p>
            <a:pPr algn="ctr"/>
            <a:r>
              <a:rPr lang="vi-VN" sz="4400" b="1">
                <a:solidFill>
                  <a:schemeClr val="bg1"/>
                </a:solidFill>
                <a:latin typeface="Arial" panose="020B0604020202020204" pitchFamily="34" charset="0"/>
                <a:cs typeface="Arial" panose="020B0604020202020204" pitchFamily="34" charset="0"/>
              </a:rPr>
              <a:t>Ư</a:t>
            </a:r>
            <a:r>
              <a:rPr lang="en-US" sz="4400" b="1">
                <a:solidFill>
                  <a:schemeClr val="bg1"/>
                </a:solidFill>
                <a:latin typeface="Arial" panose="020B0604020202020204" pitchFamily="34" charset="0"/>
                <a:cs typeface="Arial" panose="020B0604020202020204" pitchFamily="34" charset="0"/>
              </a:rPr>
              <a:t>u </a:t>
            </a:r>
            <a:r>
              <a:rPr lang="en-US" sz="4400" b="1" err="1">
                <a:solidFill>
                  <a:schemeClr val="bg1"/>
                </a:solidFill>
                <a:latin typeface="Arial" panose="020B0604020202020204" pitchFamily="34" charset="0"/>
                <a:cs typeface="Arial" panose="020B0604020202020204" pitchFamily="34" charset="0"/>
              </a:rPr>
              <a:t>điểm</a:t>
            </a:r>
            <a:endParaRPr lang="en-US" sz="4400" b="1">
              <a:solidFill>
                <a:schemeClr val="bg1"/>
              </a:solidFill>
              <a:latin typeface="Arial" panose="020B0604020202020204" pitchFamily="34" charset="0"/>
              <a:cs typeface="Arial" panose="020B0604020202020204" pitchFamily="34" charset="0"/>
            </a:endParaRPr>
          </a:p>
        </p:txBody>
      </p:sp>
      <p:sp>
        <p:nvSpPr>
          <p:cNvPr id="14" name="Hộp Văn bản 13">
            <a:extLst>
              <a:ext uri="{FF2B5EF4-FFF2-40B4-BE49-F238E27FC236}">
                <a16:creationId xmlns:a16="http://schemas.microsoft.com/office/drawing/2014/main" id="{6587E1EE-D162-B2B8-2B87-B50FF767B989}"/>
              </a:ext>
            </a:extLst>
          </p:cNvPr>
          <p:cNvSpPr txBox="1"/>
          <p:nvPr/>
        </p:nvSpPr>
        <p:spPr>
          <a:xfrm>
            <a:off x="12668308" y="6433790"/>
            <a:ext cx="3726062" cy="769441"/>
          </a:xfrm>
          <a:prstGeom prst="rect">
            <a:avLst/>
          </a:prstGeom>
          <a:noFill/>
        </p:spPr>
        <p:txBody>
          <a:bodyPr wrap="square" rtlCol="0">
            <a:spAutoFit/>
          </a:bodyPr>
          <a:lstStyle/>
          <a:p>
            <a:pPr algn="ctr"/>
            <a:r>
              <a:rPr lang="en-US" sz="4400" b="1" err="1">
                <a:solidFill>
                  <a:schemeClr val="bg1"/>
                </a:solidFill>
                <a:latin typeface="Arial" panose="020B0604020202020204" pitchFamily="34" charset="0"/>
                <a:cs typeface="Arial" panose="020B0604020202020204" pitchFamily="34" charset="0"/>
              </a:rPr>
              <a:t>Nhược</a:t>
            </a:r>
            <a:r>
              <a:rPr lang="en-US" sz="4400" b="1">
                <a:solidFill>
                  <a:schemeClr val="bg1"/>
                </a:solidFill>
                <a:latin typeface="Arial" panose="020B0604020202020204" pitchFamily="34" charset="0"/>
                <a:cs typeface="Arial" panose="020B0604020202020204" pitchFamily="34" charset="0"/>
              </a:rPr>
              <a:t> </a:t>
            </a:r>
            <a:r>
              <a:rPr lang="en-US" sz="4400" b="1" err="1">
                <a:solidFill>
                  <a:schemeClr val="bg1"/>
                </a:solidFill>
                <a:latin typeface="Arial" panose="020B0604020202020204" pitchFamily="34" charset="0"/>
                <a:cs typeface="Arial" panose="020B0604020202020204" pitchFamily="34" charset="0"/>
              </a:rPr>
              <a:t>điểm</a:t>
            </a:r>
            <a:endParaRPr lang="en-US" sz="4400" b="1">
              <a:solidFill>
                <a:schemeClr val="bg1"/>
              </a:solidFill>
              <a:latin typeface="Arial" panose="020B0604020202020204" pitchFamily="34" charset="0"/>
              <a:cs typeface="Arial" panose="020B0604020202020204" pitchFamily="34" charset="0"/>
            </a:endParaRPr>
          </a:p>
        </p:txBody>
      </p:sp>
      <p:sp>
        <p:nvSpPr>
          <p:cNvPr id="4" name="dynamic">
            <a:extLst>
              <a:ext uri="{FF2B5EF4-FFF2-40B4-BE49-F238E27FC236}">
                <a16:creationId xmlns:a16="http://schemas.microsoft.com/office/drawing/2014/main" id="{68A19DEC-F510-5DAD-FA3C-ED8B7587688D}"/>
              </a:ext>
            </a:extLst>
          </p:cNvPr>
          <p:cNvSpPr txBox="1"/>
          <p:nvPr/>
        </p:nvSpPr>
        <p:spPr>
          <a:xfrm>
            <a:off x="3824210" y="-1474187"/>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Tree>
    <p:extLst>
      <p:ext uri="{BB962C8B-B14F-4D97-AF65-F5344CB8AC3E}">
        <p14:creationId xmlns:p14="http://schemas.microsoft.com/office/powerpoint/2010/main" val="2462817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18BDC-5528-AAC9-AE12-E484B90AE85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9F985B-9D45-7D0F-19A4-7C2FDE62BF6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6824" b="-40953"/>
            </a:stretch>
          </a:blipFill>
        </p:spPr>
        <p:txBody>
          <a:bodyPr/>
          <a:lstStyle/>
          <a:p>
            <a:endParaRPr lang="en-US">
              <a:solidFill>
                <a:schemeClr val="bg1"/>
              </a:solidFill>
            </a:endParaRPr>
          </a:p>
        </p:txBody>
      </p:sp>
      <p:sp>
        <p:nvSpPr>
          <p:cNvPr id="17" name="Freeform 17">
            <a:extLst>
              <a:ext uri="{FF2B5EF4-FFF2-40B4-BE49-F238E27FC236}">
                <a16:creationId xmlns:a16="http://schemas.microsoft.com/office/drawing/2014/main" id="{2D804ED0-8F44-2F69-B54F-0EF387C37E12}"/>
              </a:ext>
            </a:extLst>
          </p:cNvPr>
          <p:cNvSpPr/>
          <p:nvPr/>
        </p:nvSpPr>
        <p:spPr>
          <a:xfrm>
            <a:off x="-4153354" y="275211"/>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static">
            <a:extLst>
              <a:ext uri="{FF2B5EF4-FFF2-40B4-BE49-F238E27FC236}">
                <a16:creationId xmlns:a16="http://schemas.microsoft.com/office/drawing/2014/main" id="{CA63A705-7C7B-B422-A81E-B167EFD2DA50}"/>
              </a:ext>
            </a:extLst>
          </p:cNvPr>
          <p:cNvSpPr txBox="1"/>
          <p:nvPr/>
        </p:nvSpPr>
        <p:spPr>
          <a:xfrm>
            <a:off x="3824210" y="304648"/>
            <a:ext cx="8253046" cy="1323439"/>
          </a:xfrm>
          <a:prstGeom prst="rect">
            <a:avLst/>
          </a:prstGeom>
          <a:noFill/>
        </p:spPr>
        <p:txBody>
          <a:bodyPr wrap="square" rtlCol="0">
            <a:spAutoFit/>
          </a:bodyPr>
          <a:lstStyle/>
          <a:p>
            <a:r>
              <a:rPr lang="en-US" sz="4000" b="1">
                <a:solidFill>
                  <a:schemeClr val="bg1"/>
                </a:solidFill>
              </a:rPr>
              <a:t>ĐỒ THỊ LAI</a:t>
            </a:r>
          </a:p>
          <a:p>
            <a:r>
              <a:rPr lang="en-US" sz="4000" b="1">
                <a:solidFill>
                  <a:schemeClr val="bg1"/>
                </a:solidFill>
              </a:rPr>
              <a:t>(HYBRID COMPUTATIONAL GRAPH)</a:t>
            </a:r>
          </a:p>
        </p:txBody>
      </p:sp>
      <p:sp>
        <p:nvSpPr>
          <p:cNvPr id="35" name="dynamic">
            <a:extLst>
              <a:ext uri="{FF2B5EF4-FFF2-40B4-BE49-F238E27FC236}">
                <a16:creationId xmlns:a16="http://schemas.microsoft.com/office/drawing/2014/main" id="{5E7C5A40-1652-1B43-7757-B869F9846CE2}"/>
              </a:ext>
            </a:extLst>
          </p:cNvPr>
          <p:cNvSpPr txBox="1"/>
          <p:nvPr/>
        </p:nvSpPr>
        <p:spPr>
          <a:xfrm>
            <a:off x="3824210" y="-1474187"/>
            <a:ext cx="8253046" cy="1323439"/>
          </a:xfrm>
          <a:prstGeom prst="rect">
            <a:avLst/>
          </a:prstGeom>
          <a:noFill/>
        </p:spPr>
        <p:txBody>
          <a:bodyPr wrap="square" rtlCol="0">
            <a:spAutoFit/>
          </a:bodyPr>
          <a:lstStyle/>
          <a:p>
            <a:r>
              <a:rPr lang="en-US" sz="4000" b="1">
                <a:solidFill>
                  <a:schemeClr val="bg1"/>
                </a:solidFill>
              </a:rPr>
              <a:t>ĐỒ THỊ TÍNH TOÁN ĐỘNG</a:t>
            </a:r>
          </a:p>
          <a:p>
            <a:r>
              <a:rPr lang="en-US" sz="4000" b="1">
                <a:solidFill>
                  <a:schemeClr val="bg1"/>
                </a:solidFill>
              </a:rPr>
              <a:t>(DYNAMIC COMPUTATIONAL GRAPH)</a:t>
            </a:r>
          </a:p>
        </p:txBody>
      </p:sp>
      <p:sp>
        <p:nvSpPr>
          <p:cNvPr id="36" name="Freeform 17">
            <a:extLst>
              <a:ext uri="{FF2B5EF4-FFF2-40B4-BE49-F238E27FC236}">
                <a16:creationId xmlns:a16="http://schemas.microsoft.com/office/drawing/2014/main" id="{B27B1FAA-F45C-3600-F501-1F4D6FBB6C88}"/>
              </a:ext>
            </a:extLst>
          </p:cNvPr>
          <p:cNvSpPr/>
          <p:nvPr/>
        </p:nvSpPr>
        <p:spPr>
          <a:xfrm>
            <a:off x="13402143" y="238430"/>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Hộp Văn bản 5">
            <a:extLst>
              <a:ext uri="{FF2B5EF4-FFF2-40B4-BE49-F238E27FC236}">
                <a16:creationId xmlns:a16="http://schemas.microsoft.com/office/drawing/2014/main" id="{4009DD3F-5F00-3175-B98E-F6748C637484}"/>
              </a:ext>
            </a:extLst>
          </p:cNvPr>
          <p:cNvSpPr txBox="1"/>
          <p:nvPr/>
        </p:nvSpPr>
        <p:spPr>
          <a:xfrm>
            <a:off x="344774" y="1975681"/>
            <a:ext cx="17598452" cy="461665"/>
          </a:xfrm>
          <a:prstGeom prst="rect">
            <a:avLst/>
          </a:prstGeom>
          <a:noFill/>
        </p:spPr>
        <p:txBody>
          <a:bodyPr wrap="square" rtlCol="0">
            <a:spAutoFit/>
          </a:bodyPr>
          <a:lstStyle/>
          <a:p>
            <a:r>
              <a:rPr lang="en-US" sz="2400">
                <a:solidFill>
                  <a:schemeClr val="bg1"/>
                </a:solidFill>
              </a:rPr>
              <a:t>Các </a:t>
            </a:r>
            <a:r>
              <a:rPr lang="en-US" sz="2400" err="1">
                <a:solidFill>
                  <a:schemeClr val="bg1"/>
                </a:solidFill>
              </a:rPr>
              <a:t>thư</a:t>
            </a:r>
            <a:r>
              <a:rPr lang="en-US" sz="2400">
                <a:solidFill>
                  <a:schemeClr val="bg1"/>
                </a:solidFill>
              </a:rPr>
              <a:t> </a:t>
            </a:r>
            <a:r>
              <a:rPr lang="en-US" sz="2400" err="1">
                <a:solidFill>
                  <a:schemeClr val="bg1"/>
                </a:solidFill>
              </a:rPr>
              <a:t>viện</a:t>
            </a:r>
            <a:r>
              <a:rPr lang="en-US" sz="2400">
                <a:solidFill>
                  <a:schemeClr val="bg1"/>
                </a:solidFill>
              </a:rPr>
              <a:t> </a:t>
            </a:r>
            <a:r>
              <a:rPr lang="en-US" sz="2400" err="1">
                <a:solidFill>
                  <a:schemeClr val="bg1"/>
                </a:solidFill>
              </a:rPr>
              <a:t>hỗ</a:t>
            </a:r>
            <a:r>
              <a:rPr lang="en-US" sz="2400">
                <a:solidFill>
                  <a:schemeClr val="bg1"/>
                </a:solidFill>
              </a:rPr>
              <a:t> </a:t>
            </a:r>
            <a:r>
              <a:rPr lang="en-US" sz="2400" err="1">
                <a:solidFill>
                  <a:schemeClr val="bg1"/>
                </a:solidFill>
              </a:rPr>
              <a:t>trợ</a:t>
            </a:r>
            <a:r>
              <a:rPr lang="en-US" sz="2400">
                <a:solidFill>
                  <a:schemeClr val="bg1"/>
                </a:solidFill>
              </a:rPr>
              <a:t> </a:t>
            </a:r>
            <a:r>
              <a:rPr lang="en-US" sz="2400" err="1">
                <a:solidFill>
                  <a:schemeClr val="bg1"/>
                </a:solidFill>
              </a:rPr>
              <a:t>như</a:t>
            </a:r>
            <a:r>
              <a:rPr lang="en-US" sz="2400">
                <a:solidFill>
                  <a:schemeClr val="bg1"/>
                </a:solidFill>
              </a:rPr>
              <a:t> </a:t>
            </a:r>
            <a:r>
              <a:rPr lang="vi-VN" sz="2400" err="1">
                <a:solidFill>
                  <a:schemeClr val="bg1"/>
                </a:solidFill>
              </a:rPr>
              <a:t>Apache</a:t>
            </a:r>
            <a:r>
              <a:rPr lang="vi-VN" sz="2400">
                <a:solidFill>
                  <a:schemeClr val="bg1"/>
                </a:solidFill>
              </a:rPr>
              <a:t> </a:t>
            </a:r>
            <a:r>
              <a:rPr lang="vi-VN" sz="2400" err="1">
                <a:solidFill>
                  <a:schemeClr val="bg1"/>
                </a:solidFill>
              </a:rPr>
              <a:t>MXNet</a:t>
            </a:r>
            <a:r>
              <a:rPr lang="vi-VN" sz="2400">
                <a:solidFill>
                  <a:schemeClr val="bg1"/>
                </a:solidFill>
              </a:rPr>
              <a:t> </a:t>
            </a:r>
            <a:r>
              <a:rPr lang="vi-VN" sz="2400" err="1">
                <a:solidFill>
                  <a:schemeClr val="bg1"/>
                </a:solidFill>
              </a:rPr>
              <a:t>Gluon</a:t>
            </a:r>
            <a:r>
              <a:rPr lang="vi-VN" sz="2400">
                <a:solidFill>
                  <a:schemeClr val="bg1"/>
                </a:solidFill>
              </a:rPr>
              <a:t> (</a:t>
            </a:r>
            <a:r>
              <a:rPr lang="vi-VN" sz="2400" err="1">
                <a:solidFill>
                  <a:schemeClr val="bg1"/>
                </a:solidFill>
              </a:rPr>
              <a:t>HybridBlock</a:t>
            </a:r>
            <a:r>
              <a:rPr lang="vi-VN" sz="2400">
                <a:solidFill>
                  <a:schemeClr val="bg1"/>
                </a:solidFill>
              </a:rPr>
              <a:t>), </a:t>
            </a:r>
            <a:r>
              <a:rPr lang="vi-VN" sz="2400" err="1">
                <a:solidFill>
                  <a:schemeClr val="bg1"/>
                </a:solidFill>
              </a:rPr>
              <a:t>PyTorch</a:t>
            </a:r>
            <a:r>
              <a:rPr lang="vi-VN" sz="2400">
                <a:solidFill>
                  <a:schemeClr val="bg1"/>
                </a:solidFill>
              </a:rPr>
              <a:t> + </a:t>
            </a:r>
            <a:r>
              <a:rPr lang="vi-VN" sz="2400" err="1">
                <a:solidFill>
                  <a:schemeClr val="bg1"/>
                </a:solidFill>
              </a:rPr>
              <a:t>TorchScript</a:t>
            </a:r>
            <a:r>
              <a:rPr lang="vi-VN" sz="2400">
                <a:solidFill>
                  <a:schemeClr val="bg1"/>
                </a:solidFill>
              </a:rPr>
              <a:t>, JANUS (</a:t>
            </a:r>
            <a:r>
              <a:rPr lang="vi-VN" sz="2400" err="1">
                <a:solidFill>
                  <a:schemeClr val="bg1"/>
                </a:solidFill>
              </a:rPr>
              <a:t>via</a:t>
            </a:r>
            <a:r>
              <a:rPr lang="vi-VN" sz="2400">
                <a:solidFill>
                  <a:schemeClr val="bg1"/>
                </a:solidFill>
              </a:rPr>
              <a:t> </a:t>
            </a:r>
            <a:r>
              <a:rPr lang="vi-VN" sz="2400" err="1">
                <a:solidFill>
                  <a:schemeClr val="bg1"/>
                </a:solidFill>
              </a:rPr>
              <a:t>GluonCV</a:t>
            </a:r>
            <a:r>
              <a:rPr lang="vi-VN" sz="2400">
                <a:solidFill>
                  <a:schemeClr val="bg1"/>
                </a:solidFill>
              </a:rPr>
              <a:t> / </a:t>
            </a:r>
            <a:r>
              <a:rPr lang="vi-VN" sz="2400" err="1">
                <a:solidFill>
                  <a:schemeClr val="bg1"/>
                </a:solidFill>
              </a:rPr>
              <a:t>MXNet</a:t>
            </a:r>
            <a:r>
              <a:rPr lang="vi-VN" sz="2400">
                <a:solidFill>
                  <a:schemeClr val="bg1"/>
                </a:solidFill>
              </a:rPr>
              <a:t> + </a:t>
            </a:r>
            <a:r>
              <a:rPr lang="vi-VN" sz="2400" err="1">
                <a:solidFill>
                  <a:schemeClr val="bg1"/>
                </a:solidFill>
              </a:rPr>
              <a:t>Python</a:t>
            </a:r>
            <a:r>
              <a:rPr lang="vi-VN" sz="2400">
                <a:solidFill>
                  <a:schemeClr val="bg1"/>
                </a:solidFill>
              </a:rPr>
              <a:t>), </a:t>
            </a:r>
            <a:r>
              <a:rPr lang="vi-VN" sz="2400" err="1">
                <a:solidFill>
                  <a:schemeClr val="bg1"/>
                </a:solidFill>
              </a:rPr>
              <a:t>Ecto</a:t>
            </a:r>
            <a:endParaRPr lang="vi-VN" sz="2400">
              <a:solidFill>
                <a:schemeClr val="bg1"/>
              </a:solidFill>
            </a:endParaRPr>
          </a:p>
        </p:txBody>
      </p:sp>
      <p:sp>
        <p:nvSpPr>
          <p:cNvPr id="11" name="Hộp Văn bản 10">
            <a:extLst>
              <a:ext uri="{FF2B5EF4-FFF2-40B4-BE49-F238E27FC236}">
                <a16:creationId xmlns:a16="http://schemas.microsoft.com/office/drawing/2014/main" id="{322B38C7-F768-E172-63AD-6ECB81799880}"/>
              </a:ext>
            </a:extLst>
          </p:cNvPr>
          <p:cNvSpPr txBox="1"/>
          <p:nvPr/>
        </p:nvSpPr>
        <p:spPr>
          <a:xfrm>
            <a:off x="344774" y="2676353"/>
            <a:ext cx="16579122" cy="8217634"/>
          </a:xfrm>
          <a:prstGeom prst="rect">
            <a:avLst/>
          </a:prstGeom>
          <a:noFill/>
        </p:spPr>
        <p:txBody>
          <a:bodyPr wrap="square" rtlCol="0">
            <a:spAutoFit/>
          </a:bodyPr>
          <a:lstStyle/>
          <a:p>
            <a:pPr>
              <a:buNone/>
            </a:pPr>
            <a:r>
              <a:rPr lang="vi-VN" sz="2400" b="0" err="1">
                <a:solidFill>
                  <a:srgbClr val="569CD6"/>
                </a:solidFill>
                <a:effectLst/>
                <a:latin typeface="Courier New" panose="02070309020205020404" pitchFamily="49" charset="0"/>
              </a:rPr>
              <a:t>import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torch</a:t>
            </a:r>
            <a:endParaRPr lang="vi-VN" sz="2400" b="0">
              <a:solidFill>
                <a:srgbClr val="FFFFFF"/>
              </a:solidFill>
              <a:effectLst/>
              <a:latin typeface="Courier New" panose="02070309020205020404" pitchFamily="49" charset="0"/>
            </a:endParaRPr>
          </a:p>
          <a:p>
            <a:pPr>
              <a:buNone/>
            </a:pPr>
            <a:r>
              <a:rPr lang="vi-VN" sz="2400" b="0" err="1">
                <a:solidFill>
                  <a:srgbClr val="569CD6"/>
                </a:solidFill>
                <a:effectLst/>
                <a:latin typeface="Courier New" panose="02070309020205020404" pitchFamily="49" charset="0"/>
              </a:rPr>
              <a:t>import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torch.nn</a:t>
            </a: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as</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nn</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err="1">
                <a:solidFill>
                  <a:srgbClr val="569CD6"/>
                </a:solidFill>
                <a:effectLst/>
                <a:latin typeface="Courier New" panose="02070309020205020404" pitchFamily="49" charset="0"/>
              </a:rPr>
              <a:t>class</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SimpleModule</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nn.Module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def</a:t>
            </a:r>
            <a:r>
              <a:rPr lang="vi-VN" sz="2400" b="0">
                <a:solidFill>
                  <a:srgbClr val="FFFFFF"/>
                </a:solidFill>
                <a:effectLst/>
                <a:latin typeface="Courier New" panose="02070309020205020404" pitchFamily="49" charset="0"/>
              </a:rPr>
              <a:t> __</a:t>
            </a:r>
            <a:r>
              <a:rPr lang="vi-VN" sz="2400" b="0" err="1">
                <a:solidFill>
                  <a:srgbClr val="FFFFFF"/>
                </a:solidFill>
                <a:effectLst/>
                <a:latin typeface="Courier New" panose="02070309020205020404" pitchFamily="49" charset="0"/>
              </a:rPr>
              <a:t>init</a:t>
            </a:r>
            <a:r>
              <a:rPr lang="vi-VN" sz="2400" b="0">
                <a:solidFill>
                  <a:srgbClr val="FFFFFF"/>
                </a:solidFill>
                <a:effectLst/>
                <a:latin typeface="Courier New" panose="02070309020205020404" pitchFamily="49" charset="0"/>
              </a:rPr>
              <a:t>__(</a:t>
            </a:r>
            <a:r>
              <a:rPr lang="vi-VN" sz="2400" b="0" err="1">
                <a:solidFill>
                  <a:srgbClr val="9CDCFE"/>
                </a:solidFill>
                <a:effectLst/>
                <a:latin typeface="Courier New" panose="02070309020205020404" pitchFamily="49" charset="0"/>
              </a:rPr>
              <a:t>self</a:t>
            </a:r>
            <a:r>
              <a:rPr lang="vi-VN" sz="2400" b="0">
                <a:solidFill>
                  <a:srgbClr val="FFFFFF"/>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super</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.__</a:t>
            </a:r>
            <a:r>
              <a:rPr lang="vi-VN" sz="2400" b="0" err="1">
                <a:solidFill>
                  <a:srgbClr val="FFFFFF"/>
                </a:solidFill>
                <a:effectLst/>
                <a:latin typeface="Courier New" panose="02070309020205020404" pitchFamily="49" charset="0"/>
              </a:rPr>
              <a:t>init</a:t>
            </a:r>
            <a:r>
              <a:rPr lang="vi-VN" sz="2400" b="0">
                <a:solidFill>
                  <a:srgbClr val="FFFFFF"/>
                </a:solidFill>
                <a:effectLst/>
                <a:latin typeface="Courier New" panose="02070309020205020404" pitchFamily="49" charset="0"/>
              </a:rPr>
              <a:t>__</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self</a:t>
            </a:r>
            <a:r>
              <a:rPr lang="vi-VN" sz="2400" b="0" err="1">
                <a:solidFill>
                  <a:srgbClr val="FFFFFF"/>
                </a:solidFill>
                <a:effectLst/>
                <a:latin typeface="Courier New" panose="02070309020205020404" pitchFamily="49" charset="0"/>
              </a:rPr>
              <a:t>.w</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nn.Parameter</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torch.tensor</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3.0</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def</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forward</a:t>
            </a:r>
            <a:r>
              <a:rPr lang="vi-VN" sz="2400" b="0">
                <a:solidFill>
                  <a:srgbClr val="FFFFFF"/>
                </a:solidFill>
                <a:effectLst/>
                <a:latin typeface="Courier New" panose="02070309020205020404" pitchFamily="49" charset="0"/>
              </a:rPr>
              <a:t>(</a:t>
            </a:r>
            <a:r>
              <a:rPr lang="vi-VN" sz="2400" b="0" err="1">
                <a:solidFill>
                  <a:srgbClr val="9CDCFE"/>
                </a:solidFill>
                <a:effectLst/>
                <a:latin typeface="Courier New" panose="02070309020205020404" pitchFamily="49" charset="0"/>
              </a:rPr>
              <a:t>self</a:t>
            </a:r>
            <a:r>
              <a:rPr lang="vi-VN" sz="2400" b="0">
                <a:solidFill>
                  <a:srgbClr val="FFFFFF"/>
                </a:solidFill>
                <a:effectLst/>
                <a:latin typeface="Courier New" panose="02070309020205020404" pitchFamily="49" charset="0"/>
              </a:rPr>
              <a:t>, </a:t>
            </a:r>
            <a:r>
              <a:rPr lang="vi-VN" sz="2400" b="0">
                <a:solidFill>
                  <a:srgbClr val="9CDCFE"/>
                </a:solidFill>
                <a:effectLst/>
                <a:latin typeface="Courier New" panose="02070309020205020404" pitchFamily="49" charset="0"/>
              </a:rPr>
              <a:t>x</a:t>
            </a:r>
            <a:r>
              <a:rPr lang="vi-VN" sz="2400" b="0">
                <a:solidFill>
                  <a:srgbClr val="FFFFFF"/>
                </a:solidFill>
                <a:effectLst/>
                <a:latin typeface="Courier New" panose="02070309020205020404" pitchFamily="49" charset="0"/>
              </a:rPr>
              <a:t>)</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        </a:t>
            </a:r>
            <a:r>
              <a:rPr lang="vi-VN" sz="2400" b="0" err="1">
                <a:solidFill>
                  <a:srgbClr val="569CD6"/>
                </a:solidFill>
                <a:effectLst/>
                <a:latin typeface="Courier New" panose="02070309020205020404" pitchFamily="49" charset="0"/>
              </a:rPr>
              <a:t>return</a:t>
            </a:r>
            <a:r>
              <a:rPr lang="vi-VN" sz="2400" b="0">
                <a:solidFill>
                  <a:srgbClr val="FFFFFF"/>
                </a:solidFill>
                <a:effectLst/>
                <a:latin typeface="Courier New" panose="02070309020205020404" pitchFamily="49" charset="0"/>
              </a:rPr>
              <a:t> x * </a:t>
            </a:r>
            <a:r>
              <a:rPr lang="vi-VN" sz="2400" b="0" err="1">
                <a:solidFill>
                  <a:srgbClr val="569CD6"/>
                </a:solidFill>
                <a:effectLst/>
                <a:latin typeface="Courier New" panose="02070309020205020404" pitchFamily="49" charset="0"/>
              </a:rPr>
              <a:t>self</a:t>
            </a:r>
            <a:r>
              <a:rPr lang="vi-VN" sz="2400" b="0" err="1">
                <a:solidFill>
                  <a:srgbClr val="FFFFFF"/>
                </a:solidFill>
                <a:effectLst/>
                <a:latin typeface="Courier New" panose="02070309020205020404" pitchFamily="49" charset="0"/>
              </a:rPr>
              <a:t>.w</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err="1">
                <a:solidFill>
                  <a:srgbClr val="FFFFFF"/>
                </a:solidFill>
                <a:effectLst/>
                <a:latin typeface="Courier New" panose="02070309020205020404" pitchFamily="49" charset="0"/>
              </a:rPr>
              <a:t>model</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SimpleModule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scripted</a:t>
            </a:r>
            <a:r>
              <a:rPr lang="vi-VN" sz="2400" b="0">
                <a:solidFill>
                  <a:srgbClr val="FFFFFF"/>
                </a:solidFill>
                <a:effectLst/>
                <a:latin typeface="Courier New" panose="02070309020205020404" pitchFamily="49" charset="0"/>
              </a:rPr>
              <a:t> = </a:t>
            </a:r>
            <a:r>
              <a:rPr lang="vi-VN" sz="2400" b="0" err="1">
                <a:solidFill>
                  <a:srgbClr val="FFFFFF"/>
                </a:solidFill>
                <a:effectLst/>
                <a:latin typeface="Courier New" panose="02070309020205020404" pitchFamily="49" charset="0"/>
              </a:rPr>
              <a:t>torch.jit.trace</a:t>
            </a:r>
            <a:r>
              <a:rPr lang="vi-VN" sz="2400" b="0">
                <a:solidFill>
                  <a:srgbClr val="FFFF00"/>
                </a:solidFill>
                <a:effectLst/>
                <a:latin typeface="Courier New" panose="02070309020205020404" pitchFamily="49" charset="0"/>
              </a:rPr>
              <a:t>(</a:t>
            </a:r>
            <a:r>
              <a:rPr lang="vi-VN" sz="2400" b="0" err="1">
                <a:solidFill>
                  <a:srgbClr val="FFFFFF"/>
                </a:solidFill>
                <a:effectLst/>
                <a:latin typeface="Courier New" panose="02070309020205020404" pitchFamily="49" charset="0"/>
              </a:rPr>
              <a:t>model</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torch.tensor</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2.0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Tạo </a:t>
            </a:r>
            <a:r>
              <a:rPr lang="vi-VN" sz="2400" b="0" err="1">
                <a:solidFill>
                  <a:srgbClr val="608B4E"/>
                </a:solidFill>
                <a:effectLst/>
                <a:latin typeface="Courier New" panose="02070309020205020404" pitchFamily="49" charset="0"/>
              </a:rPr>
              <a:t>static</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graph</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a:solidFill>
                  <a:srgbClr val="FFFFFF"/>
                </a:solidFill>
                <a:effectLst/>
                <a:latin typeface="Courier New" panose="02070309020205020404" pitchFamily="49" charset="0"/>
              </a:rPr>
              <a:t>x = </a:t>
            </a:r>
            <a:r>
              <a:rPr lang="vi-VN" sz="2400" b="0" err="1">
                <a:solidFill>
                  <a:srgbClr val="FFFFFF"/>
                </a:solidFill>
                <a:effectLst/>
                <a:latin typeface="Courier New" panose="02070309020205020404" pitchFamily="49" charset="0"/>
              </a:rPr>
              <a:t>torch.tensor</a:t>
            </a:r>
            <a:r>
              <a:rPr lang="vi-VN" sz="2400" b="0">
                <a:solidFill>
                  <a:srgbClr val="FFFF00"/>
                </a:solidFill>
                <a:effectLst/>
                <a:latin typeface="Courier New" panose="02070309020205020404" pitchFamily="49" charset="0"/>
              </a:rPr>
              <a:t>(</a:t>
            </a:r>
            <a:r>
              <a:rPr lang="vi-VN" sz="2400" b="0">
                <a:solidFill>
                  <a:srgbClr val="569CD6"/>
                </a:solidFill>
                <a:effectLst/>
                <a:latin typeface="Courier New" panose="02070309020205020404" pitchFamily="49" charset="0"/>
              </a:rPr>
              <a:t>2.0</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requires_grad</a:t>
            </a:r>
            <a:r>
              <a:rPr lang="vi-VN" sz="2400" b="0">
                <a:solidFill>
                  <a:srgbClr val="FFFFFF"/>
                </a:solidFill>
                <a:effectLst/>
                <a:latin typeface="Courier New" panose="02070309020205020404" pitchFamily="49" charset="0"/>
              </a:rPr>
              <a:t>=</a:t>
            </a:r>
            <a:r>
              <a:rPr lang="vi-VN" sz="2400" b="0" err="1">
                <a:solidFill>
                  <a:srgbClr val="569CD6"/>
                </a:solidFill>
                <a:effectLst/>
                <a:latin typeface="Courier New" panose="02070309020205020404" pitchFamily="49" charset="0"/>
              </a:rPr>
              <a:t>True</a:t>
            </a:r>
            <a:r>
              <a:rPr lang="vi-VN" sz="2400" b="0">
                <a:solidFill>
                  <a:srgbClr val="FFFF00"/>
                </a:solidFill>
                <a:effectLst/>
                <a:latin typeface="Courier New" panose="02070309020205020404" pitchFamily="49" charset="0"/>
              </a:rPr>
              <a:t>)</a:t>
            </a:r>
            <a:endParaRPr lang="vi-VN" sz="2400" b="0">
              <a:solidFill>
                <a:srgbClr val="FFFFFF"/>
              </a:solidFill>
              <a:effectLst/>
              <a:latin typeface="Courier New" panose="02070309020205020404" pitchFamily="49" charset="0"/>
            </a:endParaRPr>
          </a:p>
          <a:p>
            <a:pPr>
              <a:buNone/>
            </a:pPr>
            <a:r>
              <a:rPr lang="vi-VN" sz="2400" b="0">
                <a:solidFill>
                  <a:srgbClr val="FFFFFF"/>
                </a:solidFill>
                <a:effectLst/>
                <a:latin typeface="Courier New" panose="02070309020205020404" pitchFamily="49" charset="0"/>
              </a:rPr>
              <a:t>y = </a:t>
            </a:r>
            <a:r>
              <a:rPr lang="vi-VN" sz="2400" b="0" err="1">
                <a:solidFill>
                  <a:srgbClr val="FFFFFF"/>
                </a:solidFill>
                <a:effectLst/>
                <a:latin typeface="Courier New" panose="02070309020205020404" pitchFamily="49" charset="0"/>
              </a:rPr>
              <a:t>scripted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x</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Forward</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y.backward</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Backward</a:t>
            </a:r>
            <a:endParaRPr lang="vi-VN" sz="2400" b="0">
              <a:solidFill>
                <a:srgbClr val="FFFFFF"/>
              </a:solidFill>
              <a:effectLst/>
              <a:latin typeface="Courier New" panose="02070309020205020404" pitchFamily="49" charset="0"/>
            </a:endParaRPr>
          </a:p>
          <a:p>
            <a:pPr>
              <a:buNone/>
            </a:pPr>
            <a:br>
              <a:rPr lang="vi-VN" sz="2400" b="0">
                <a:solidFill>
                  <a:srgbClr val="FFFFFF"/>
                </a:solidFill>
                <a:effectLst/>
                <a:latin typeface="Courier New" panose="02070309020205020404" pitchFamily="49" charset="0"/>
              </a:rPr>
            </a:b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"y ="</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y.item</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y = 6.0</a:t>
            </a:r>
            <a:endParaRPr lang="vi-VN" sz="2400" b="0">
              <a:solidFill>
                <a:srgbClr val="FFFFFF"/>
              </a:solidFill>
              <a:effectLst/>
              <a:latin typeface="Courier New" panose="02070309020205020404" pitchFamily="49" charset="0"/>
            </a:endParaRPr>
          </a:p>
          <a:p>
            <a:pPr>
              <a:buNone/>
            </a:pPr>
            <a:r>
              <a:rPr lang="vi-VN" sz="2400" b="0" err="1">
                <a:solidFill>
                  <a:srgbClr val="FFFFFF"/>
                </a:solidFill>
                <a:effectLst/>
                <a:latin typeface="Courier New" panose="02070309020205020404" pitchFamily="49" charset="0"/>
              </a:rPr>
              <a:t>print</a:t>
            </a:r>
            <a:r>
              <a:rPr lang="vi-VN" sz="2400" b="0">
                <a:solidFill>
                  <a:srgbClr val="FFFF00"/>
                </a:solidFill>
                <a:effectLst/>
                <a:latin typeface="Courier New" panose="02070309020205020404" pitchFamily="49" charset="0"/>
              </a:rPr>
              <a:t>(</a:t>
            </a:r>
            <a:r>
              <a:rPr lang="vi-VN" sz="2400" b="0">
                <a:solidFill>
                  <a:srgbClr val="CE9178"/>
                </a:solidFill>
                <a:effectLst/>
                <a:latin typeface="Courier New" panose="02070309020205020404" pitchFamily="49" charset="0"/>
              </a:rPr>
              <a:t>"</a:t>
            </a:r>
            <a:r>
              <a:rPr lang="vi-VN" sz="2400" b="0" err="1">
                <a:solidFill>
                  <a:srgbClr val="CE9178"/>
                </a:solidFill>
                <a:effectLst/>
                <a:latin typeface="Courier New" panose="02070309020205020404" pitchFamily="49" charset="0"/>
              </a:rPr>
              <a:t>dy</a:t>
            </a:r>
            <a:r>
              <a:rPr lang="vi-VN" sz="2400" b="0">
                <a:solidFill>
                  <a:srgbClr val="CE9178"/>
                </a:solidFill>
                <a:effectLst/>
                <a:latin typeface="Courier New" panose="02070309020205020404" pitchFamily="49" charset="0"/>
              </a:rPr>
              <a:t>/</a:t>
            </a:r>
            <a:r>
              <a:rPr lang="vi-VN" sz="2400" b="0" err="1">
                <a:solidFill>
                  <a:srgbClr val="CE9178"/>
                </a:solidFill>
                <a:effectLst/>
                <a:latin typeface="Courier New" panose="02070309020205020404" pitchFamily="49" charset="0"/>
              </a:rPr>
              <a:t>dw</a:t>
            </a:r>
            <a:r>
              <a:rPr lang="vi-VN" sz="2400" b="0">
                <a:solidFill>
                  <a:srgbClr val="CE9178"/>
                </a:solidFill>
                <a:effectLst/>
                <a:latin typeface="Courier New" panose="02070309020205020404" pitchFamily="49" charset="0"/>
              </a:rPr>
              <a:t> ="</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err="1">
                <a:solidFill>
                  <a:srgbClr val="FFFFFF"/>
                </a:solidFill>
                <a:effectLst/>
                <a:latin typeface="Courier New" panose="02070309020205020404" pitchFamily="49" charset="0"/>
              </a:rPr>
              <a:t>model.w.grad.item</a:t>
            </a:r>
            <a:r>
              <a:rPr lang="vi-VN" sz="2400" b="0">
                <a:solidFill>
                  <a:srgbClr val="FFFF00"/>
                </a:solidFill>
                <a:effectLst/>
                <a:latin typeface="Courier New" panose="02070309020205020404" pitchFamily="49" charset="0"/>
              </a:rPr>
              <a:t>())</a:t>
            </a:r>
            <a:r>
              <a:rPr lang="vi-VN" sz="2400" b="0">
                <a:solidFill>
                  <a:srgbClr val="FFFFFF"/>
                </a:solidFill>
                <a:effectLst/>
                <a:latin typeface="Courier New" panose="02070309020205020404" pitchFamily="49" charset="0"/>
              </a:rPr>
              <a:t>  </a:t>
            </a:r>
            <a:r>
              <a:rPr lang="vi-VN" sz="2400" b="0">
                <a:solidFill>
                  <a:srgbClr val="608B4E"/>
                </a:solidFill>
                <a:effectLst/>
                <a:latin typeface="Courier New" panose="02070309020205020404" pitchFamily="49" charset="0"/>
              </a:rPr>
              <a:t># </a:t>
            </a:r>
            <a:r>
              <a:rPr lang="vi-VN" sz="2400" b="0" err="1">
                <a:solidFill>
                  <a:srgbClr val="608B4E"/>
                </a:solidFill>
                <a:effectLst/>
                <a:latin typeface="Courier New" panose="02070309020205020404" pitchFamily="49" charset="0"/>
              </a:rPr>
              <a:t>dy</a:t>
            </a:r>
            <a:r>
              <a:rPr lang="vi-VN" sz="2400" b="0">
                <a:solidFill>
                  <a:srgbClr val="608B4E"/>
                </a:solidFill>
                <a:effectLst/>
                <a:latin typeface="Courier New" panose="02070309020205020404" pitchFamily="49" charset="0"/>
              </a:rPr>
              <a:t>/</a:t>
            </a:r>
            <a:r>
              <a:rPr lang="vi-VN" sz="2400" b="0" err="1">
                <a:solidFill>
                  <a:srgbClr val="608B4E"/>
                </a:solidFill>
                <a:effectLst/>
                <a:latin typeface="Courier New" panose="02070309020205020404" pitchFamily="49" charset="0"/>
              </a:rPr>
              <a:t>dw</a:t>
            </a:r>
            <a:r>
              <a:rPr lang="vi-VN" sz="2400" b="0">
                <a:solidFill>
                  <a:srgbClr val="608B4E"/>
                </a:solidFill>
                <a:effectLst/>
                <a:latin typeface="Courier New" panose="02070309020205020404" pitchFamily="49" charset="0"/>
              </a:rPr>
              <a:t> = 2.0</a:t>
            </a:r>
            <a:endParaRPr lang="vi-VN" sz="2400" b="0">
              <a:solidFill>
                <a:srgbClr val="FFFFFF"/>
              </a:solidFill>
              <a:effectLst/>
              <a:latin typeface="Courier New" panose="02070309020205020404" pitchFamily="49" charset="0"/>
            </a:endParaRPr>
          </a:p>
          <a:p>
            <a:br>
              <a:rPr lang="vi-VN" sz="2400" b="0">
                <a:solidFill>
                  <a:srgbClr val="FFFFFF"/>
                </a:solidFill>
                <a:effectLst/>
                <a:latin typeface="Courier New" panose="02070309020205020404" pitchFamily="49" charset="0"/>
              </a:rPr>
            </a:br>
            <a:endParaRPr lang="vi-VN" sz="2400" b="0">
              <a:solidFill>
                <a:srgbClr val="FFFFFF"/>
              </a:solidFill>
              <a:effectLst/>
              <a:latin typeface="Courier New" panose="02070309020205020404" pitchFamily="49" charset="0"/>
            </a:endParaRPr>
          </a:p>
        </p:txBody>
      </p:sp>
    </p:spTree>
    <p:extLst>
      <p:ext uri="{BB962C8B-B14F-4D97-AF65-F5344CB8AC3E}">
        <p14:creationId xmlns:p14="http://schemas.microsoft.com/office/powerpoint/2010/main" val="1456815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91F40-000C-C62D-9C87-FCF37245DCAD}"/>
            </a:ext>
          </a:extLst>
        </p:cNvPr>
        <p:cNvGrpSpPr/>
        <p:nvPr/>
      </p:nvGrpSpPr>
      <p:grpSpPr>
        <a:xfrm>
          <a:off x="0" y="0"/>
          <a:ext cx="0" cy="0"/>
          <a:chOff x="0" y="0"/>
          <a:chExt cx="0" cy="0"/>
        </a:xfrm>
      </p:grpSpPr>
      <p:sp>
        <p:nvSpPr>
          <p:cNvPr id="2" name="Freeform 101">
            <a:extLst>
              <a:ext uri="{FF2B5EF4-FFF2-40B4-BE49-F238E27FC236}">
                <a16:creationId xmlns:a16="http://schemas.microsoft.com/office/drawing/2014/main" id="{A518A859-C57C-1D4A-145E-97B0EF5D07E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8765" r="-11111" b="-48765"/>
            </a:stretch>
          </a:blipFill>
        </p:spPr>
        <p:txBody>
          <a:bodyPr/>
          <a:lstStyle/>
          <a:p>
            <a:endParaRPr lang="en-US"/>
          </a:p>
        </p:txBody>
      </p:sp>
      <p:sp>
        <p:nvSpPr>
          <p:cNvPr id="55" name="Freeform 8">
            <a:extLst>
              <a:ext uri="{FF2B5EF4-FFF2-40B4-BE49-F238E27FC236}">
                <a16:creationId xmlns:a16="http://schemas.microsoft.com/office/drawing/2014/main" id="{4FF10A4E-A10C-0D96-993B-739D2138BA6D}"/>
              </a:ext>
            </a:extLst>
          </p:cNvPr>
          <p:cNvSpPr/>
          <p:nvPr/>
        </p:nvSpPr>
        <p:spPr>
          <a:xfrm rot="10076906">
            <a:off x="3821860" y="7323848"/>
            <a:ext cx="16379230" cy="5926303"/>
          </a:xfrm>
          <a:custGeom>
            <a:avLst/>
            <a:gdLst/>
            <a:ahLst/>
            <a:cxnLst/>
            <a:rect l="l" t="t" r="r" b="b"/>
            <a:pathLst>
              <a:path w="16379230" h="5926303">
                <a:moveTo>
                  <a:pt x="0" y="0"/>
                </a:moveTo>
                <a:lnTo>
                  <a:pt x="16379230" y="0"/>
                </a:lnTo>
                <a:lnTo>
                  <a:pt x="16379230" y="5926304"/>
                </a:lnTo>
                <a:lnTo>
                  <a:pt x="0" y="5926304"/>
                </a:lnTo>
                <a:lnTo>
                  <a:pt x="0" y="0"/>
                </a:lnTo>
                <a:close/>
              </a:path>
            </a:pathLst>
          </a:custGeom>
          <a:blipFill>
            <a:blip r:embed="rId4">
              <a:alphaModFix amt="6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57E93535-6E7B-EF4A-74F6-7DB133BA0013}"/>
              </a:ext>
            </a:extLst>
          </p:cNvPr>
          <p:cNvSpPr/>
          <p:nvPr/>
        </p:nvSpPr>
        <p:spPr>
          <a:xfrm rot="5400000">
            <a:off x="0" y="-5526479"/>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633E512A-5A55-4860-B7B8-AA54D344B86C}"/>
              </a:ext>
            </a:extLst>
          </p:cNvPr>
          <p:cNvSpPr/>
          <p:nvPr/>
        </p:nvSpPr>
        <p:spPr>
          <a:xfrm rot="12420019" flipH="1">
            <a:off x="13844868" y="-1982585"/>
            <a:ext cx="7367001" cy="4843803"/>
          </a:xfrm>
          <a:custGeom>
            <a:avLst/>
            <a:gdLst/>
            <a:ahLst/>
            <a:cxnLst/>
            <a:rect l="l" t="t" r="r" b="b"/>
            <a:pathLst>
              <a:path w="7367001" h="4843803">
                <a:moveTo>
                  <a:pt x="7367001" y="0"/>
                </a:moveTo>
                <a:lnTo>
                  <a:pt x="0" y="0"/>
                </a:lnTo>
                <a:lnTo>
                  <a:pt x="0" y="4843803"/>
                </a:lnTo>
                <a:lnTo>
                  <a:pt x="7367001" y="4843803"/>
                </a:lnTo>
                <a:lnTo>
                  <a:pt x="736700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a:extLst>
              <a:ext uri="{FF2B5EF4-FFF2-40B4-BE49-F238E27FC236}">
                <a16:creationId xmlns:a16="http://schemas.microsoft.com/office/drawing/2014/main" id="{1CD8C168-15CB-A261-1736-E30F36AE7B1B}"/>
              </a:ext>
            </a:extLst>
          </p:cNvPr>
          <p:cNvSpPr txBox="1"/>
          <p:nvPr/>
        </p:nvSpPr>
        <p:spPr>
          <a:xfrm>
            <a:off x="6259637" y="4420236"/>
            <a:ext cx="8986983" cy="1597232"/>
          </a:xfrm>
          <a:prstGeom prst="rect">
            <a:avLst/>
          </a:prstGeom>
        </p:spPr>
        <p:txBody>
          <a:bodyPr lIns="0" tIns="0" rIns="0" bIns="0" rtlCol="0" anchor="t">
            <a:spAutoFit/>
          </a:bodyPr>
          <a:lstStyle/>
          <a:p>
            <a:pPr algn="r">
              <a:lnSpc>
                <a:spcPts val="6480"/>
              </a:lnSpc>
            </a:pPr>
            <a:r>
              <a:rPr lang="en-US" sz="5400">
                <a:solidFill>
                  <a:srgbClr val="FFFFFF"/>
                </a:solidFill>
                <a:latin typeface="HK Modular"/>
                <a:ea typeface="HK Modular"/>
                <a:cs typeface="HK Modular"/>
                <a:sym typeface="HK Modular"/>
              </a:rPr>
              <a:t>COMPUTATIONAL</a:t>
            </a:r>
          </a:p>
          <a:p>
            <a:pPr algn="r">
              <a:lnSpc>
                <a:spcPts val="6480"/>
              </a:lnSpc>
            </a:pPr>
            <a:r>
              <a:rPr lang="en-US" sz="5400">
                <a:solidFill>
                  <a:srgbClr val="FFFFFF"/>
                </a:solidFill>
                <a:latin typeface="HK Modular"/>
                <a:ea typeface="HK Modular"/>
                <a:cs typeface="HK Modular"/>
                <a:sym typeface="HK Modular"/>
              </a:rPr>
              <a:t>GRAPH LÀ GÌ?</a:t>
            </a:r>
          </a:p>
        </p:txBody>
      </p:sp>
      <p:grpSp>
        <p:nvGrpSpPr>
          <p:cNvPr id="10" name="node1">
            <a:extLst>
              <a:ext uri="{FF2B5EF4-FFF2-40B4-BE49-F238E27FC236}">
                <a16:creationId xmlns:a16="http://schemas.microsoft.com/office/drawing/2014/main" id="{6022BE23-538A-C909-86D8-E638FFE48179}"/>
              </a:ext>
            </a:extLst>
          </p:cNvPr>
          <p:cNvGrpSpPr/>
          <p:nvPr/>
        </p:nvGrpSpPr>
        <p:grpSpPr>
          <a:xfrm>
            <a:off x="540328" y="2286019"/>
            <a:ext cx="1301010" cy="1301010"/>
            <a:chOff x="8493495" y="4492995"/>
            <a:chExt cx="1301010" cy="1301010"/>
          </a:xfrm>
        </p:grpSpPr>
        <p:sp>
          <p:nvSpPr>
            <p:cNvPr id="11" name="Hình Bầu dục 10">
              <a:extLst>
                <a:ext uri="{FF2B5EF4-FFF2-40B4-BE49-F238E27FC236}">
                  <a16:creationId xmlns:a16="http://schemas.microsoft.com/office/drawing/2014/main" id="{76458BB0-47BC-8BE6-0FB2-4D6DB692D961}"/>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3">
              <a:extLst>
                <a:ext uri="{FF2B5EF4-FFF2-40B4-BE49-F238E27FC236}">
                  <a16:creationId xmlns:a16="http://schemas.microsoft.com/office/drawing/2014/main" id="{30A33214-83FA-A42C-860F-89D7295D9400}"/>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13" name="node2">
            <a:extLst>
              <a:ext uri="{FF2B5EF4-FFF2-40B4-BE49-F238E27FC236}">
                <a16:creationId xmlns:a16="http://schemas.microsoft.com/office/drawing/2014/main" id="{BB259A29-3106-3D4D-F2E6-FC341845FB8E}"/>
              </a:ext>
            </a:extLst>
          </p:cNvPr>
          <p:cNvGrpSpPr/>
          <p:nvPr/>
        </p:nvGrpSpPr>
        <p:grpSpPr>
          <a:xfrm>
            <a:off x="3198556" y="2286019"/>
            <a:ext cx="1301010" cy="1301010"/>
            <a:chOff x="8493495" y="4492995"/>
            <a:chExt cx="1301010" cy="1301010"/>
          </a:xfrm>
        </p:grpSpPr>
        <p:sp>
          <p:nvSpPr>
            <p:cNvPr id="14" name="Hình Bầu dục 13">
              <a:extLst>
                <a:ext uri="{FF2B5EF4-FFF2-40B4-BE49-F238E27FC236}">
                  <a16:creationId xmlns:a16="http://schemas.microsoft.com/office/drawing/2014/main" id="{75CBD47F-C184-A38F-A07F-CDB5FEFBFAA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3">
              <a:extLst>
                <a:ext uri="{FF2B5EF4-FFF2-40B4-BE49-F238E27FC236}">
                  <a16:creationId xmlns:a16="http://schemas.microsoft.com/office/drawing/2014/main" id="{22D7569A-F757-FD4E-BA07-289A59B32670}"/>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16" name="node3">
            <a:extLst>
              <a:ext uri="{FF2B5EF4-FFF2-40B4-BE49-F238E27FC236}">
                <a16:creationId xmlns:a16="http://schemas.microsoft.com/office/drawing/2014/main" id="{76DC8311-F505-82C5-2446-CE85E6C2F1EE}"/>
              </a:ext>
            </a:extLst>
          </p:cNvPr>
          <p:cNvGrpSpPr/>
          <p:nvPr/>
        </p:nvGrpSpPr>
        <p:grpSpPr>
          <a:xfrm>
            <a:off x="5508752" y="2316511"/>
            <a:ext cx="1301010" cy="1301010"/>
            <a:chOff x="8493495" y="4492995"/>
            <a:chExt cx="1301010" cy="1301010"/>
          </a:xfrm>
        </p:grpSpPr>
        <p:sp>
          <p:nvSpPr>
            <p:cNvPr id="17" name="Hình Bầu dục 16">
              <a:extLst>
                <a:ext uri="{FF2B5EF4-FFF2-40B4-BE49-F238E27FC236}">
                  <a16:creationId xmlns:a16="http://schemas.microsoft.com/office/drawing/2014/main" id="{62B6F644-0FD4-3B8D-DFFE-CEFEC07D3CB0}"/>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3">
              <a:extLst>
                <a:ext uri="{FF2B5EF4-FFF2-40B4-BE49-F238E27FC236}">
                  <a16:creationId xmlns:a16="http://schemas.microsoft.com/office/drawing/2014/main" id="{0A8F8F19-588B-4786-DB59-45E778566C46}"/>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Z</a:t>
              </a:r>
            </a:p>
          </p:txBody>
        </p:sp>
      </p:grpSp>
      <p:grpSp>
        <p:nvGrpSpPr>
          <p:cNvPr id="21" name="node4">
            <a:extLst>
              <a:ext uri="{FF2B5EF4-FFF2-40B4-BE49-F238E27FC236}">
                <a16:creationId xmlns:a16="http://schemas.microsoft.com/office/drawing/2014/main" id="{E553EB11-739E-912B-E4D1-4504469D8389}"/>
              </a:ext>
            </a:extLst>
          </p:cNvPr>
          <p:cNvGrpSpPr/>
          <p:nvPr/>
        </p:nvGrpSpPr>
        <p:grpSpPr>
          <a:xfrm>
            <a:off x="4417261" y="4944822"/>
            <a:ext cx="1301010" cy="2093649"/>
            <a:chOff x="8493495" y="4492995"/>
            <a:chExt cx="1301010" cy="2093649"/>
          </a:xfrm>
        </p:grpSpPr>
        <p:sp>
          <p:nvSpPr>
            <p:cNvPr id="22" name="Hình Bầu dục 21">
              <a:extLst>
                <a:ext uri="{FF2B5EF4-FFF2-40B4-BE49-F238E27FC236}">
                  <a16:creationId xmlns:a16="http://schemas.microsoft.com/office/drawing/2014/main" id="{ACB332D8-97E9-0F3C-D07B-27FF6B6D5DA8}"/>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3">
              <a:extLst>
                <a:ext uri="{FF2B5EF4-FFF2-40B4-BE49-F238E27FC236}">
                  <a16:creationId xmlns:a16="http://schemas.microsoft.com/office/drawing/2014/main" id="{BBB7F519-FC1C-EE08-6D62-5D6FD7D8362A}"/>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24" name="node5">
            <a:extLst>
              <a:ext uri="{FF2B5EF4-FFF2-40B4-BE49-F238E27FC236}">
                <a16:creationId xmlns:a16="http://schemas.microsoft.com/office/drawing/2014/main" id="{B269F199-F628-D469-CAA7-8CD317B06E46}"/>
              </a:ext>
            </a:extLst>
          </p:cNvPr>
          <p:cNvGrpSpPr/>
          <p:nvPr/>
        </p:nvGrpSpPr>
        <p:grpSpPr>
          <a:xfrm>
            <a:off x="1897546" y="7268688"/>
            <a:ext cx="1301010" cy="1301010"/>
            <a:chOff x="12636015" y="7725518"/>
            <a:chExt cx="1301010" cy="1301010"/>
          </a:xfrm>
        </p:grpSpPr>
        <p:sp>
          <p:nvSpPr>
            <p:cNvPr id="25" name="Hình Bầu dục 24">
              <a:extLst>
                <a:ext uri="{FF2B5EF4-FFF2-40B4-BE49-F238E27FC236}">
                  <a16:creationId xmlns:a16="http://schemas.microsoft.com/office/drawing/2014/main" id="{8E34E089-F988-76B2-FBD2-0287D5B50C85}"/>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3">
              <a:extLst>
                <a:ext uri="{FF2B5EF4-FFF2-40B4-BE49-F238E27FC236}">
                  <a16:creationId xmlns:a16="http://schemas.microsoft.com/office/drawing/2014/main" id="{F8691EC9-70B5-E79B-E17C-2D4D946888D3}"/>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cxnSp>
        <p:nvCxnSpPr>
          <p:cNvPr id="27" name="edge4">
            <a:extLst>
              <a:ext uri="{FF2B5EF4-FFF2-40B4-BE49-F238E27FC236}">
                <a16:creationId xmlns:a16="http://schemas.microsoft.com/office/drawing/2014/main" id="{91A8519A-168D-DA48-7976-EA7C7EF72EAB}"/>
              </a:ext>
            </a:extLst>
          </p:cNvPr>
          <p:cNvCxnSpPr>
            <a:cxnSpLocks/>
          </p:cNvCxnSpPr>
          <p:nvPr/>
        </p:nvCxnSpPr>
        <p:spPr>
          <a:xfrm flipH="1">
            <a:off x="3116885" y="6184842"/>
            <a:ext cx="1466352" cy="129070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dge3">
            <a:extLst>
              <a:ext uri="{FF2B5EF4-FFF2-40B4-BE49-F238E27FC236}">
                <a16:creationId xmlns:a16="http://schemas.microsoft.com/office/drawing/2014/main" id="{FAC56761-F793-7A05-B1E6-1E86E31F2725}"/>
              </a:ext>
            </a:extLst>
          </p:cNvPr>
          <p:cNvCxnSpPr>
            <a:cxnSpLocks/>
          </p:cNvCxnSpPr>
          <p:nvPr/>
        </p:nvCxnSpPr>
        <p:spPr>
          <a:xfrm flipH="1">
            <a:off x="5508752" y="3705441"/>
            <a:ext cx="516779" cy="131549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dge2">
            <a:extLst>
              <a:ext uri="{FF2B5EF4-FFF2-40B4-BE49-F238E27FC236}">
                <a16:creationId xmlns:a16="http://schemas.microsoft.com/office/drawing/2014/main" id="{FF81635A-E99D-9193-F7E1-626C1599446D}"/>
              </a:ext>
            </a:extLst>
          </p:cNvPr>
          <p:cNvCxnSpPr>
            <a:cxnSpLocks/>
          </p:cNvCxnSpPr>
          <p:nvPr/>
        </p:nvCxnSpPr>
        <p:spPr>
          <a:xfrm>
            <a:off x="3968131" y="3671676"/>
            <a:ext cx="615106" cy="134925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dge1">
            <a:extLst>
              <a:ext uri="{FF2B5EF4-FFF2-40B4-BE49-F238E27FC236}">
                <a16:creationId xmlns:a16="http://schemas.microsoft.com/office/drawing/2014/main" id="{729AAAA6-8A3D-F6F5-C072-F9C1894988D4}"/>
              </a:ext>
            </a:extLst>
          </p:cNvPr>
          <p:cNvCxnSpPr>
            <a:cxnSpLocks/>
          </p:cNvCxnSpPr>
          <p:nvPr/>
        </p:nvCxnSpPr>
        <p:spPr>
          <a:xfrm>
            <a:off x="1190832" y="3690960"/>
            <a:ext cx="1100899" cy="355598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dge4">
            <a:extLst>
              <a:ext uri="{FF2B5EF4-FFF2-40B4-BE49-F238E27FC236}">
                <a16:creationId xmlns:a16="http://schemas.microsoft.com/office/drawing/2014/main" id="{A88528EC-F243-2CA2-8E3D-38295CE23D35}"/>
              </a:ext>
            </a:extLst>
          </p:cNvPr>
          <p:cNvCxnSpPr>
            <a:cxnSpLocks/>
          </p:cNvCxnSpPr>
          <p:nvPr/>
        </p:nvCxnSpPr>
        <p:spPr>
          <a:xfrm>
            <a:off x="2548051" y="8569698"/>
            <a:ext cx="0" cy="122200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92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79ECE"/>
        </a:solidFill>
        <a:effectLst/>
      </p:bgPr>
    </p:bg>
    <p:spTree>
      <p:nvGrpSpPr>
        <p:cNvPr id="1" name="">
          <a:extLst>
            <a:ext uri="{FF2B5EF4-FFF2-40B4-BE49-F238E27FC236}">
              <a16:creationId xmlns:a16="http://schemas.microsoft.com/office/drawing/2014/main" id="{7B835B5F-EEB8-82DA-E42A-F32851CAEC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2D6EB3-24E4-4E99-2880-DAC634E4CBE6}"/>
              </a:ext>
            </a:extLst>
          </p:cNvPr>
          <p:cNvSpPr/>
          <p:nvPr/>
        </p:nvSpPr>
        <p:spPr>
          <a:xfrm rot="5400000" flipV="1">
            <a:off x="0" y="-4947578"/>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8DE9A359-15A9-164B-DBF7-1E7482E21608}"/>
              </a:ext>
            </a:extLst>
          </p:cNvPr>
          <p:cNvSpPr/>
          <p:nvPr/>
        </p:nvSpPr>
        <p:spPr>
          <a:xfrm rot="5400000" flipV="1">
            <a:off x="0" y="-4658127"/>
            <a:ext cx="18288000" cy="18288000"/>
          </a:xfrm>
          <a:custGeom>
            <a:avLst/>
            <a:gdLst/>
            <a:ahLst/>
            <a:cxnLst/>
            <a:rect l="l" t="t" r="r" b="b"/>
            <a:pathLst>
              <a:path w="18288000" h="18288000">
                <a:moveTo>
                  <a:pt x="0" y="18288000"/>
                </a:moveTo>
                <a:lnTo>
                  <a:pt x="18288000" y="18288000"/>
                </a:lnTo>
                <a:lnTo>
                  <a:pt x="18288000" y="0"/>
                </a:lnTo>
                <a:lnTo>
                  <a:pt x="0" y="0"/>
                </a:lnTo>
                <a:lnTo>
                  <a:pt x="0" y="182880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019DC40D-4208-565C-D82C-36EC86EAA59D}"/>
              </a:ext>
            </a:extLst>
          </p:cNvPr>
          <p:cNvSpPr/>
          <p:nvPr/>
        </p:nvSpPr>
        <p:spPr>
          <a:xfrm rot="5400000">
            <a:off x="0" y="-5237029"/>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a:extLst>
              <a:ext uri="{FF2B5EF4-FFF2-40B4-BE49-F238E27FC236}">
                <a16:creationId xmlns:a16="http://schemas.microsoft.com/office/drawing/2014/main" id="{5F353C51-29C7-06E9-0280-D731217E36FA}"/>
              </a:ext>
            </a:extLst>
          </p:cNvPr>
          <p:cNvGrpSpPr/>
          <p:nvPr/>
        </p:nvGrpSpPr>
        <p:grpSpPr>
          <a:xfrm>
            <a:off x="611562" y="7354544"/>
            <a:ext cx="2336435" cy="2336435"/>
            <a:chOff x="0" y="0"/>
            <a:chExt cx="4902228" cy="4902228"/>
          </a:xfrm>
        </p:grpSpPr>
        <p:pic>
          <p:nvPicPr>
            <p:cNvPr id="7" name="Picture 7">
              <a:extLst>
                <a:ext uri="{FF2B5EF4-FFF2-40B4-BE49-F238E27FC236}">
                  <a16:creationId xmlns:a16="http://schemas.microsoft.com/office/drawing/2014/main" id="{1F0B9385-D84F-3AE8-3627-4E7CB01B0E6F}"/>
                </a:ext>
              </a:extLst>
            </p:cNvPr>
            <p:cNvPicPr>
              <a:picLocks noChangeAspect="1"/>
            </p:cNvPicPr>
            <p:nvPr/>
          </p:nvPicPr>
          <p:blipFill>
            <a:blip r:embed="rId4"/>
            <a:srcRect l="16666" r="16666"/>
            <a:stretch>
              <a:fillRect/>
            </a:stretch>
          </p:blipFill>
          <p:spPr>
            <a:xfrm>
              <a:off x="0" y="0"/>
              <a:ext cx="4902228" cy="4902228"/>
            </a:xfrm>
            <a:prstGeom prst="rect">
              <a:avLst/>
            </a:prstGeom>
          </p:spPr>
        </p:pic>
      </p:grpSp>
      <p:grpSp>
        <p:nvGrpSpPr>
          <p:cNvPr id="8" name="Group 8">
            <a:extLst>
              <a:ext uri="{FF2B5EF4-FFF2-40B4-BE49-F238E27FC236}">
                <a16:creationId xmlns:a16="http://schemas.microsoft.com/office/drawing/2014/main" id="{9FB91D32-C4FA-8DE6-4DDA-F08280753D04}"/>
              </a:ext>
            </a:extLst>
          </p:cNvPr>
          <p:cNvGrpSpPr/>
          <p:nvPr/>
        </p:nvGrpSpPr>
        <p:grpSpPr>
          <a:xfrm>
            <a:off x="3257653" y="4634685"/>
            <a:ext cx="2336435" cy="2336435"/>
            <a:chOff x="0" y="0"/>
            <a:chExt cx="4902228" cy="4902228"/>
          </a:xfrm>
        </p:grpSpPr>
        <p:pic>
          <p:nvPicPr>
            <p:cNvPr id="9" name="Picture 9">
              <a:extLst>
                <a:ext uri="{FF2B5EF4-FFF2-40B4-BE49-F238E27FC236}">
                  <a16:creationId xmlns:a16="http://schemas.microsoft.com/office/drawing/2014/main" id="{7467546F-61F0-9807-0B01-E7BE29F67F57}"/>
                </a:ext>
              </a:extLst>
            </p:cNvPr>
            <p:cNvPicPr>
              <a:picLocks noChangeAspect="1"/>
            </p:cNvPicPr>
            <p:nvPr/>
          </p:nvPicPr>
          <p:blipFill>
            <a:blip r:embed="rId5"/>
            <a:srcRect l="16666" r="16666"/>
            <a:stretch>
              <a:fillRect/>
            </a:stretch>
          </p:blipFill>
          <p:spPr>
            <a:xfrm>
              <a:off x="0" y="0"/>
              <a:ext cx="4902228" cy="4902228"/>
            </a:xfrm>
            <a:prstGeom prst="rect">
              <a:avLst/>
            </a:prstGeom>
          </p:spPr>
        </p:pic>
      </p:grpSp>
      <p:pic>
        <p:nvPicPr>
          <p:cNvPr id="10" name="Picture 10">
            <a:extLst>
              <a:ext uri="{FF2B5EF4-FFF2-40B4-BE49-F238E27FC236}">
                <a16:creationId xmlns:a16="http://schemas.microsoft.com/office/drawing/2014/main" id="{20E362E9-575E-B3D4-BD40-5B792BB4D250}"/>
              </a:ext>
            </a:extLst>
          </p:cNvPr>
          <p:cNvPicPr>
            <a:picLocks noChangeAspect="1"/>
          </p:cNvPicPr>
          <p:nvPr/>
        </p:nvPicPr>
        <p:blipFill>
          <a:blip r:embed="rId6"/>
          <a:srcRect/>
          <a:stretch>
            <a:fillRect/>
          </a:stretch>
        </p:blipFill>
        <p:spPr>
          <a:xfrm>
            <a:off x="3292541" y="7400782"/>
            <a:ext cx="2336435" cy="2336435"/>
          </a:xfrm>
          <a:prstGeom prst="rect">
            <a:avLst/>
          </a:prstGeom>
        </p:spPr>
      </p:pic>
      <p:sp>
        <p:nvSpPr>
          <p:cNvPr id="11" name="Freeform 11">
            <a:extLst>
              <a:ext uri="{FF2B5EF4-FFF2-40B4-BE49-F238E27FC236}">
                <a16:creationId xmlns:a16="http://schemas.microsoft.com/office/drawing/2014/main" id="{0F43391D-DE67-0A12-1B03-FAA0397F2CAC}"/>
              </a:ext>
            </a:extLst>
          </p:cNvPr>
          <p:cNvSpPr/>
          <p:nvPr/>
        </p:nvSpPr>
        <p:spPr>
          <a:xfrm>
            <a:off x="0" y="0"/>
            <a:ext cx="5250905" cy="4114800"/>
          </a:xfrm>
          <a:custGeom>
            <a:avLst/>
            <a:gdLst/>
            <a:ahLst/>
            <a:cxnLst/>
            <a:rect l="l" t="t" r="r" b="b"/>
            <a:pathLst>
              <a:path w="5250905" h="4114800">
                <a:moveTo>
                  <a:pt x="0" y="0"/>
                </a:moveTo>
                <a:lnTo>
                  <a:pt x="5250905" y="0"/>
                </a:lnTo>
                <a:lnTo>
                  <a:pt x="525090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12" name="Picture 12">
            <a:extLst>
              <a:ext uri="{FF2B5EF4-FFF2-40B4-BE49-F238E27FC236}">
                <a16:creationId xmlns:a16="http://schemas.microsoft.com/office/drawing/2014/main" id="{F4389CCB-4113-9933-52C3-F762A4D2C825}"/>
              </a:ext>
            </a:extLst>
          </p:cNvPr>
          <p:cNvPicPr>
            <a:picLocks noChangeAspect="1"/>
          </p:cNvPicPr>
          <p:nvPr/>
        </p:nvPicPr>
        <p:blipFill>
          <a:blip r:embed="rId6"/>
          <a:srcRect/>
          <a:stretch>
            <a:fillRect/>
          </a:stretch>
        </p:blipFill>
        <p:spPr>
          <a:xfrm>
            <a:off x="611562" y="4634685"/>
            <a:ext cx="2336435" cy="2336435"/>
          </a:xfrm>
          <a:prstGeom prst="rect">
            <a:avLst/>
          </a:prstGeom>
        </p:spPr>
      </p:pic>
      <p:grpSp>
        <p:nvGrpSpPr>
          <p:cNvPr id="13" name="Group 13">
            <a:extLst>
              <a:ext uri="{FF2B5EF4-FFF2-40B4-BE49-F238E27FC236}">
                <a16:creationId xmlns:a16="http://schemas.microsoft.com/office/drawing/2014/main" id="{55CB391F-2FA1-C408-6865-20E710CC953A}"/>
              </a:ext>
            </a:extLst>
          </p:cNvPr>
          <p:cNvGrpSpPr/>
          <p:nvPr/>
        </p:nvGrpSpPr>
        <p:grpSpPr>
          <a:xfrm>
            <a:off x="5973520" y="7419815"/>
            <a:ext cx="2336435" cy="2336435"/>
            <a:chOff x="0" y="0"/>
            <a:chExt cx="4902228" cy="4902228"/>
          </a:xfrm>
        </p:grpSpPr>
        <p:pic>
          <p:nvPicPr>
            <p:cNvPr id="14" name="Picture 14">
              <a:extLst>
                <a:ext uri="{FF2B5EF4-FFF2-40B4-BE49-F238E27FC236}">
                  <a16:creationId xmlns:a16="http://schemas.microsoft.com/office/drawing/2014/main" id="{A6552636-CEE5-1360-5839-5F05A457F25B}"/>
                </a:ext>
              </a:extLst>
            </p:cNvPr>
            <p:cNvPicPr>
              <a:picLocks noChangeAspect="1"/>
            </p:cNvPicPr>
            <p:nvPr/>
          </p:nvPicPr>
          <p:blipFill>
            <a:blip r:embed="rId9"/>
            <a:srcRect l="16687" r="16687"/>
            <a:stretch>
              <a:fillRect/>
            </a:stretch>
          </p:blipFill>
          <p:spPr>
            <a:xfrm>
              <a:off x="0" y="0"/>
              <a:ext cx="4902228" cy="4902228"/>
            </a:xfrm>
            <a:prstGeom prst="rect">
              <a:avLst/>
            </a:prstGeom>
          </p:spPr>
        </p:pic>
      </p:grpSp>
      <p:grpSp>
        <p:nvGrpSpPr>
          <p:cNvPr id="15" name="Group 15">
            <a:extLst>
              <a:ext uri="{FF2B5EF4-FFF2-40B4-BE49-F238E27FC236}">
                <a16:creationId xmlns:a16="http://schemas.microsoft.com/office/drawing/2014/main" id="{7F618AA8-4C44-F218-35DB-61849FD82856}"/>
              </a:ext>
            </a:extLst>
          </p:cNvPr>
          <p:cNvGrpSpPr/>
          <p:nvPr/>
        </p:nvGrpSpPr>
        <p:grpSpPr>
          <a:xfrm>
            <a:off x="8687774" y="4656987"/>
            <a:ext cx="2336435" cy="2336435"/>
            <a:chOff x="0" y="0"/>
            <a:chExt cx="4902228" cy="4902228"/>
          </a:xfrm>
        </p:grpSpPr>
        <p:pic>
          <p:nvPicPr>
            <p:cNvPr id="16" name="Picture 16">
              <a:extLst>
                <a:ext uri="{FF2B5EF4-FFF2-40B4-BE49-F238E27FC236}">
                  <a16:creationId xmlns:a16="http://schemas.microsoft.com/office/drawing/2014/main" id="{D642C611-D206-5A61-1449-21BE3143F07E}"/>
                </a:ext>
              </a:extLst>
            </p:cNvPr>
            <p:cNvPicPr>
              <a:picLocks noChangeAspect="1"/>
            </p:cNvPicPr>
            <p:nvPr/>
          </p:nvPicPr>
          <p:blipFill>
            <a:blip r:embed="rId10"/>
            <a:srcRect l="23624" r="23624"/>
            <a:stretch>
              <a:fillRect/>
            </a:stretch>
          </p:blipFill>
          <p:spPr>
            <a:xfrm>
              <a:off x="0" y="0"/>
              <a:ext cx="4902228" cy="4902228"/>
            </a:xfrm>
            <a:prstGeom prst="rect">
              <a:avLst/>
            </a:prstGeom>
          </p:spPr>
        </p:pic>
      </p:grpSp>
      <p:pic>
        <p:nvPicPr>
          <p:cNvPr id="17" name="Picture 17">
            <a:extLst>
              <a:ext uri="{FF2B5EF4-FFF2-40B4-BE49-F238E27FC236}">
                <a16:creationId xmlns:a16="http://schemas.microsoft.com/office/drawing/2014/main" id="{43D6737E-4F31-44FC-1541-E43245EDB2AE}"/>
              </a:ext>
            </a:extLst>
          </p:cNvPr>
          <p:cNvPicPr>
            <a:picLocks noChangeAspect="1"/>
          </p:cNvPicPr>
          <p:nvPr/>
        </p:nvPicPr>
        <p:blipFill>
          <a:blip r:embed="rId6"/>
          <a:srcRect/>
          <a:stretch>
            <a:fillRect/>
          </a:stretch>
        </p:blipFill>
        <p:spPr>
          <a:xfrm>
            <a:off x="8654499" y="7400781"/>
            <a:ext cx="2336435" cy="2336435"/>
          </a:xfrm>
          <a:prstGeom prst="rect">
            <a:avLst/>
          </a:prstGeom>
        </p:spPr>
      </p:pic>
      <p:pic>
        <p:nvPicPr>
          <p:cNvPr id="18" name="Picture 18">
            <a:extLst>
              <a:ext uri="{FF2B5EF4-FFF2-40B4-BE49-F238E27FC236}">
                <a16:creationId xmlns:a16="http://schemas.microsoft.com/office/drawing/2014/main" id="{60914617-5EC0-2B0A-54F4-07017CAEB2D4}"/>
              </a:ext>
            </a:extLst>
          </p:cNvPr>
          <p:cNvPicPr>
            <a:picLocks noChangeAspect="1"/>
          </p:cNvPicPr>
          <p:nvPr/>
        </p:nvPicPr>
        <p:blipFill>
          <a:blip r:embed="rId6"/>
          <a:srcRect/>
          <a:stretch>
            <a:fillRect/>
          </a:stretch>
        </p:blipFill>
        <p:spPr>
          <a:xfrm>
            <a:off x="5975207" y="4634684"/>
            <a:ext cx="2336435" cy="2336435"/>
          </a:xfrm>
          <a:prstGeom prst="rect">
            <a:avLst/>
          </a:prstGeom>
        </p:spPr>
      </p:pic>
      <p:sp>
        <p:nvSpPr>
          <p:cNvPr id="19" name="Freeform 19">
            <a:extLst>
              <a:ext uri="{FF2B5EF4-FFF2-40B4-BE49-F238E27FC236}">
                <a16:creationId xmlns:a16="http://schemas.microsoft.com/office/drawing/2014/main" id="{F2424C82-8F76-EFE9-1ED0-7542B93EDF81}"/>
              </a:ext>
            </a:extLst>
          </p:cNvPr>
          <p:cNvSpPr/>
          <p:nvPr/>
        </p:nvSpPr>
        <p:spPr>
          <a:xfrm>
            <a:off x="3752359" y="7853405"/>
            <a:ext cx="1416798" cy="1549183"/>
          </a:xfrm>
          <a:custGeom>
            <a:avLst/>
            <a:gdLst/>
            <a:ahLst/>
            <a:cxnLst/>
            <a:rect l="l" t="t" r="r" b="b"/>
            <a:pathLst>
              <a:path w="2229508" h="2437832">
                <a:moveTo>
                  <a:pt x="0" y="0"/>
                </a:moveTo>
                <a:lnTo>
                  <a:pt x="2229508" y="0"/>
                </a:lnTo>
                <a:lnTo>
                  <a:pt x="2229508" y="2437832"/>
                </a:lnTo>
                <a:lnTo>
                  <a:pt x="0" y="24378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EA24127F-E35C-8715-58B0-28DB231BFDE2}"/>
              </a:ext>
            </a:extLst>
          </p:cNvPr>
          <p:cNvSpPr/>
          <p:nvPr/>
        </p:nvSpPr>
        <p:spPr>
          <a:xfrm>
            <a:off x="6351339" y="4962538"/>
            <a:ext cx="1584170" cy="1725334"/>
          </a:xfrm>
          <a:custGeom>
            <a:avLst/>
            <a:gdLst/>
            <a:ahLst/>
            <a:cxnLst/>
            <a:rect l="l" t="t" r="r" b="b"/>
            <a:pathLst>
              <a:path w="2492888" h="2715027">
                <a:moveTo>
                  <a:pt x="0" y="0"/>
                </a:moveTo>
                <a:lnTo>
                  <a:pt x="2492888" y="0"/>
                </a:lnTo>
                <a:lnTo>
                  <a:pt x="2492888" y="2715027"/>
                </a:lnTo>
                <a:lnTo>
                  <a:pt x="0" y="27150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A56F9B79-4964-3225-CE37-EE2C96BD7B62}"/>
              </a:ext>
            </a:extLst>
          </p:cNvPr>
          <p:cNvSpPr/>
          <p:nvPr/>
        </p:nvSpPr>
        <p:spPr>
          <a:xfrm>
            <a:off x="915121" y="4888271"/>
            <a:ext cx="1710331" cy="1873868"/>
          </a:xfrm>
          <a:custGeom>
            <a:avLst/>
            <a:gdLst/>
            <a:ahLst/>
            <a:cxnLst/>
            <a:rect l="l" t="t" r="r" b="b"/>
            <a:pathLst>
              <a:path w="2691419" h="2948765">
                <a:moveTo>
                  <a:pt x="0" y="0"/>
                </a:moveTo>
                <a:lnTo>
                  <a:pt x="2691418" y="0"/>
                </a:lnTo>
                <a:lnTo>
                  <a:pt x="2691418" y="2948766"/>
                </a:lnTo>
                <a:lnTo>
                  <a:pt x="0" y="294876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Freeform 22">
            <a:extLst>
              <a:ext uri="{FF2B5EF4-FFF2-40B4-BE49-F238E27FC236}">
                <a16:creationId xmlns:a16="http://schemas.microsoft.com/office/drawing/2014/main" id="{DE5D6CFE-C464-CF78-3D08-92F914C879F1}"/>
              </a:ext>
            </a:extLst>
          </p:cNvPr>
          <p:cNvSpPr/>
          <p:nvPr/>
        </p:nvSpPr>
        <p:spPr>
          <a:xfrm>
            <a:off x="9045076" y="7922300"/>
            <a:ext cx="1621830" cy="1480288"/>
          </a:xfrm>
          <a:custGeom>
            <a:avLst/>
            <a:gdLst/>
            <a:ahLst/>
            <a:cxnLst/>
            <a:rect l="l" t="t" r="r" b="b"/>
            <a:pathLst>
              <a:path w="2552151" h="2329417">
                <a:moveTo>
                  <a:pt x="0" y="0"/>
                </a:moveTo>
                <a:lnTo>
                  <a:pt x="2552150" y="0"/>
                </a:lnTo>
                <a:lnTo>
                  <a:pt x="2552150" y="2329418"/>
                </a:lnTo>
                <a:lnTo>
                  <a:pt x="0" y="232941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406DD2EB-6DDE-2E81-3467-DEAEC4A63C10}"/>
              </a:ext>
            </a:extLst>
          </p:cNvPr>
          <p:cNvSpPr/>
          <p:nvPr/>
        </p:nvSpPr>
        <p:spPr>
          <a:xfrm flipH="1" flipV="1">
            <a:off x="13037095" y="6172200"/>
            <a:ext cx="5250905" cy="4114800"/>
          </a:xfrm>
          <a:custGeom>
            <a:avLst/>
            <a:gdLst/>
            <a:ahLst/>
            <a:cxnLst/>
            <a:rect l="l" t="t" r="r" b="b"/>
            <a:pathLst>
              <a:path w="5250905" h="4114800">
                <a:moveTo>
                  <a:pt x="5250905" y="4114800"/>
                </a:moveTo>
                <a:lnTo>
                  <a:pt x="0" y="4114800"/>
                </a:lnTo>
                <a:lnTo>
                  <a:pt x="0" y="0"/>
                </a:lnTo>
                <a:lnTo>
                  <a:pt x="5250905" y="0"/>
                </a:lnTo>
                <a:lnTo>
                  <a:pt x="5250905" y="411480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9" name="Nhóm 28">
            <a:extLst>
              <a:ext uri="{FF2B5EF4-FFF2-40B4-BE49-F238E27FC236}">
                <a16:creationId xmlns:a16="http://schemas.microsoft.com/office/drawing/2014/main" id="{40947B62-6CBF-A2C6-C9B6-C4024CD68C5E}"/>
              </a:ext>
            </a:extLst>
          </p:cNvPr>
          <p:cNvGrpSpPr/>
          <p:nvPr/>
        </p:nvGrpSpPr>
        <p:grpSpPr>
          <a:xfrm>
            <a:off x="6872288" y="441084"/>
            <a:ext cx="11415712" cy="3185976"/>
            <a:chOff x="6872288" y="441084"/>
            <a:chExt cx="11415712" cy="3185976"/>
          </a:xfrm>
        </p:grpSpPr>
        <p:sp>
          <p:nvSpPr>
            <p:cNvPr id="25" name="Hộp Văn bản 24">
              <a:extLst>
                <a:ext uri="{FF2B5EF4-FFF2-40B4-BE49-F238E27FC236}">
                  <a16:creationId xmlns:a16="http://schemas.microsoft.com/office/drawing/2014/main" id="{727BA15C-D34A-B696-9ECE-29DEDBC1FA41}"/>
                </a:ext>
              </a:extLst>
            </p:cNvPr>
            <p:cNvSpPr txBox="1"/>
            <p:nvPr/>
          </p:nvSpPr>
          <p:spPr>
            <a:xfrm>
              <a:off x="6872288" y="487739"/>
              <a:ext cx="11415712" cy="3139321"/>
            </a:xfrm>
            <a:prstGeom prst="rect">
              <a:avLst/>
            </a:prstGeom>
            <a:noFill/>
          </p:spPr>
          <p:txBody>
            <a:bodyPr wrap="square" rtlCol="0">
              <a:spAutoFit/>
            </a:bodyPr>
            <a:lstStyle/>
            <a:p>
              <a:pPr algn="r"/>
              <a:r>
                <a:rPr lang="en-US" sz="6600" err="1">
                  <a:solidFill>
                    <a:schemeClr val="bg1"/>
                  </a:solidFill>
                  <a:latin typeface="HK Modular" panose="020B0604020202020204" charset="0"/>
                </a:rPr>
                <a:t>ung</a:t>
              </a:r>
              <a:r>
                <a:rPr lang="en-US" sz="6600">
                  <a:solidFill>
                    <a:schemeClr val="bg1"/>
                  </a:solidFill>
                  <a:latin typeface="HK Modular" panose="020B0604020202020204" charset="0"/>
                </a:rPr>
                <a:t> dung</a:t>
              </a:r>
            </a:p>
            <a:p>
              <a:pPr algn="r"/>
              <a:r>
                <a:rPr lang="en-US" sz="6600" err="1">
                  <a:solidFill>
                    <a:schemeClr val="bg1"/>
                  </a:solidFill>
                  <a:latin typeface="HK Modular" panose="020B0604020202020204" charset="0"/>
                </a:rPr>
                <a:t>trong</a:t>
              </a:r>
              <a:endParaRPr lang="en-US" sz="6600">
                <a:solidFill>
                  <a:schemeClr val="bg1"/>
                </a:solidFill>
                <a:latin typeface="HK Modular" panose="020B0604020202020204" charset="0"/>
              </a:endParaRPr>
            </a:p>
            <a:p>
              <a:pPr algn="r"/>
              <a:r>
                <a:rPr lang="en-US" sz="6600">
                  <a:solidFill>
                    <a:schemeClr val="bg1"/>
                  </a:solidFill>
                  <a:latin typeface="HK Modular" panose="020B0604020202020204" charset="0"/>
                </a:rPr>
                <a:t>Neural-network</a:t>
              </a:r>
            </a:p>
          </p:txBody>
        </p:sp>
        <p:pic>
          <p:nvPicPr>
            <p:cNvPr id="26" name="Hình ảnh 25">
              <a:extLst>
                <a:ext uri="{FF2B5EF4-FFF2-40B4-BE49-F238E27FC236}">
                  <a16:creationId xmlns:a16="http://schemas.microsoft.com/office/drawing/2014/main" id="{02D057D8-5A0A-E3FB-189E-050CD1ACB2AA}"/>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13127113" flipH="1">
              <a:off x="13134855" y="492248"/>
              <a:ext cx="355264" cy="354075"/>
            </a:xfrm>
            <a:prstGeom prst="rect">
              <a:avLst/>
            </a:prstGeom>
          </p:spPr>
        </p:pic>
        <p:pic>
          <p:nvPicPr>
            <p:cNvPr id="27" name="Hình ảnh 26">
              <a:extLst>
                <a:ext uri="{FF2B5EF4-FFF2-40B4-BE49-F238E27FC236}">
                  <a16:creationId xmlns:a16="http://schemas.microsoft.com/office/drawing/2014/main" id="{246C45F2-8F3A-FD46-A4F1-86AE3C6ED8FA}"/>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foregroundMark x1="87671" y1="72414" x2="80822" y2="86207"/>
                        </a14:backgroundRemoval>
                      </a14:imgEffect>
                    </a14:imgLayer>
                  </a14:imgProps>
                </a:ext>
              </a:extLst>
            </a:blip>
            <a:stretch>
              <a:fillRect/>
            </a:stretch>
          </p:blipFill>
          <p:spPr>
            <a:xfrm rot="668398" flipH="1">
              <a:off x="12996173" y="441084"/>
              <a:ext cx="244353" cy="269170"/>
            </a:xfrm>
            <a:prstGeom prst="rect">
              <a:avLst/>
            </a:prstGeom>
          </p:spPr>
        </p:pic>
        <p:sp>
          <p:nvSpPr>
            <p:cNvPr id="28" name="TextBox 3">
              <a:extLst>
                <a:ext uri="{FF2B5EF4-FFF2-40B4-BE49-F238E27FC236}">
                  <a16:creationId xmlns:a16="http://schemas.microsoft.com/office/drawing/2014/main" id="{3315B57F-CCD2-C307-2641-53B433960EBF}"/>
                </a:ext>
              </a:extLst>
            </p:cNvPr>
            <p:cNvSpPr txBox="1"/>
            <p:nvPr/>
          </p:nvSpPr>
          <p:spPr>
            <a:xfrm>
              <a:off x="16224025" y="973563"/>
              <a:ext cx="257152"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FFFFFF"/>
                  </a:solidFill>
                  <a:latin typeface="HK Modular"/>
                  <a:ea typeface="HK Modular"/>
                  <a:cs typeface="HK Modular"/>
                  <a:sym typeface="HK Modular"/>
                </a:rPr>
                <a:t>.</a:t>
              </a:r>
            </a:p>
          </p:txBody>
        </p:sp>
      </p:grpSp>
    </p:spTree>
    <p:extLst>
      <p:ext uri="{BB962C8B-B14F-4D97-AF65-F5344CB8AC3E}">
        <p14:creationId xmlns:p14="http://schemas.microsoft.com/office/powerpoint/2010/main" val="153167368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99382"/>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6666" b="-6666"/>
            </a:stretch>
          </a:blipFill>
        </p:spPr>
        <p:txBody>
          <a:bodyPr/>
          <a:lstStyle/>
          <a:p>
            <a:endParaRPr lang="en-US"/>
          </a:p>
        </p:txBody>
      </p:sp>
      <p:sp>
        <p:nvSpPr>
          <p:cNvPr id="12" name="TextBox 12"/>
          <p:cNvSpPr txBox="1"/>
          <p:nvPr/>
        </p:nvSpPr>
        <p:spPr>
          <a:xfrm>
            <a:off x="216238" y="435653"/>
            <a:ext cx="10092885" cy="2183931"/>
          </a:xfrm>
          <a:prstGeom prst="rect">
            <a:avLst/>
          </a:prstGeom>
        </p:spPr>
        <p:txBody>
          <a:bodyPr wrap="square" lIns="0" tIns="0" rIns="0" bIns="0" rtlCol="0" anchor="t">
            <a:spAutoFit/>
          </a:bodyPr>
          <a:lstStyle/>
          <a:p>
            <a:pPr algn="l">
              <a:lnSpc>
                <a:spcPts val="8959"/>
              </a:lnSpc>
            </a:pPr>
            <a:r>
              <a:rPr lang="en-US" sz="6399" err="1">
                <a:solidFill>
                  <a:srgbClr val="FFFFFF"/>
                </a:solidFill>
                <a:latin typeface="HK Modular"/>
                <a:ea typeface="HK Modular"/>
                <a:cs typeface="HK Modular"/>
                <a:sym typeface="HK Modular"/>
              </a:rPr>
              <a:t>Tông</a:t>
            </a:r>
            <a:r>
              <a:rPr lang="en-US" sz="6399">
                <a:solidFill>
                  <a:srgbClr val="FFFFFF"/>
                </a:solidFill>
                <a:latin typeface="HK Modular"/>
                <a:ea typeface="HK Modular"/>
                <a:cs typeface="HK Modular"/>
                <a:sym typeface="HK Modular"/>
              </a:rPr>
              <a:t> </a:t>
            </a:r>
            <a:r>
              <a:rPr lang="en-US" sz="6399" err="1">
                <a:solidFill>
                  <a:srgbClr val="FFFFFF"/>
                </a:solidFill>
                <a:latin typeface="HK Modular"/>
                <a:ea typeface="HK Modular"/>
                <a:cs typeface="HK Modular"/>
                <a:sym typeface="HK Modular"/>
              </a:rPr>
              <a:t>quan</a:t>
            </a:r>
            <a:r>
              <a:rPr lang="en-US" sz="6399">
                <a:solidFill>
                  <a:srgbClr val="FFFFFF"/>
                </a:solidFill>
                <a:latin typeface="HK Modular"/>
                <a:ea typeface="HK Modular"/>
                <a:cs typeface="HK Modular"/>
                <a:sym typeface="HK Modular"/>
              </a:rPr>
              <a:t> </a:t>
            </a:r>
            <a:r>
              <a:rPr lang="en-US" sz="6399" err="1">
                <a:solidFill>
                  <a:srgbClr val="FFFFFF"/>
                </a:solidFill>
                <a:latin typeface="HK Modular"/>
                <a:ea typeface="HK Modular"/>
                <a:cs typeface="HK Modular"/>
                <a:sym typeface="HK Modular"/>
              </a:rPr>
              <a:t>vê</a:t>
            </a:r>
            <a:r>
              <a:rPr lang="en-US" sz="6399">
                <a:solidFill>
                  <a:srgbClr val="FFFFFF"/>
                </a:solidFill>
                <a:latin typeface="HK Modular"/>
                <a:ea typeface="HK Modular"/>
                <a:cs typeface="HK Modular"/>
                <a:sym typeface="HK Modular"/>
              </a:rPr>
              <a:t> </a:t>
            </a:r>
          </a:p>
          <a:p>
            <a:pPr algn="l">
              <a:lnSpc>
                <a:spcPts val="8959"/>
              </a:lnSpc>
            </a:pPr>
            <a:r>
              <a:rPr lang="en-US" sz="6399">
                <a:solidFill>
                  <a:srgbClr val="FFFFFF"/>
                </a:solidFill>
                <a:latin typeface="HK Modular"/>
                <a:ea typeface="HK Modular"/>
                <a:cs typeface="HK Modular"/>
                <a:sym typeface="HK Modular"/>
              </a:rPr>
              <a:t>neural-network</a:t>
            </a:r>
          </a:p>
        </p:txBody>
      </p:sp>
      <p:sp>
        <p:nvSpPr>
          <p:cNvPr id="22" name="Hộp Văn bản 21">
            <a:extLst>
              <a:ext uri="{FF2B5EF4-FFF2-40B4-BE49-F238E27FC236}">
                <a16:creationId xmlns:a16="http://schemas.microsoft.com/office/drawing/2014/main" id="{40B37993-2C32-02CE-85AC-43B4A0AC0591}"/>
              </a:ext>
            </a:extLst>
          </p:cNvPr>
          <p:cNvSpPr txBox="1"/>
          <p:nvPr/>
        </p:nvSpPr>
        <p:spPr>
          <a:xfrm>
            <a:off x="11850273" y="3772503"/>
            <a:ext cx="5744103" cy="1200329"/>
          </a:xfrm>
          <a:prstGeom prst="rect">
            <a:avLst/>
          </a:prstGeom>
          <a:noFill/>
        </p:spPr>
        <p:txBody>
          <a:bodyPr wrap="square" rtlCol="0">
            <a:spAutoFit/>
          </a:bodyPr>
          <a:lstStyle/>
          <a:p>
            <a:pPr algn="ctr"/>
            <a:r>
              <a:rPr lang="en-US" sz="3600" b="1" i="0">
                <a:solidFill>
                  <a:schemeClr val="bg1"/>
                </a:solidFill>
                <a:effectLst/>
                <a:latin typeface="Times New Roman" panose="02020603050405020304" pitchFamily="18" charset="0"/>
                <a:cs typeface="Times New Roman" panose="02020603050405020304" pitchFamily="18" charset="0"/>
              </a:rPr>
              <a:t>Warren Sturgis McCulloch</a:t>
            </a:r>
          </a:p>
          <a:p>
            <a:pPr algn="ctr"/>
            <a:r>
              <a:rPr lang="en-US" sz="3600" b="1">
                <a:solidFill>
                  <a:schemeClr val="bg1"/>
                </a:solidFill>
                <a:latin typeface="Times New Roman" panose="02020603050405020304" pitchFamily="18" charset="0"/>
                <a:cs typeface="Times New Roman" panose="02020603050405020304" pitchFamily="18" charset="0"/>
              </a:rPr>
              <a:t>(1898-1969)</a:t>
            </a:r>
            <a:endParaRPr lang="en-US" sz="3600" b="1" i="0">
              <a:solidFill>
                <a:schemeClr val="bg1"/>
              </a:solidFill>
              <a:effectLst/>
              <a:latin typeface="Times New Roman" panose="02020603050405020304" pitchFamily="18" charset="0"/>
              <a:cs typeface="Times New Roman" panose="02020603050405020304" pitchFamily="18" charset="0"/>
            </a:endParaRPr>
          </a:p>
        </p:txBody>
      </p:sp>
      <p:pic>
        <p:nvPicPr>
          <p:cNvPr id="1026" name="Picture 2" descr="Warren Sturgis McCulloch Interview - YouTube">
            <a:extLst>
              <a:ext uri="{FF2B5EF4-FFF2-40B4-BE49-F238E27FC236}">
                <a16:creationId xmlns:a16="http://schemas.microsoft.com/office/drawing/2014/main" id="{239D1316-B1E0-8913-DDE6-446D63A229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2" r="2500"/>
          <a:stretch/>
        </p:blipFill>
        <p:spPr bwMode="auto">
          <a:xfrm>
            <a:off x="12727604" y="526854"/>
            <a:ext cx="3989443" cy="32456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C82C4BC-DC41-0AAA-F361-ACD1712BC1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5" t="11789" r="-1525" b="29056"/>
          <a:stretch/>
        </p:blipFill>
        <p:spPr bwMode="auto">
          <a:xfrm>
            <a:off x="9574119" y="4945324"/>
            <a:ext cx="3933171" cy="3426525"/>
          </a:xfrm>
          <a:prstGeom prst="rect">
            <a:avLst/>
          </a:prstGeom>
          <a:noFill/>
          <a:extLst>
            <a:ext uri="{909E8E84-426E-40DD-AFC4-6F175D3DCCD1}">
              <a14:hiddenFill xmlns:a14="http://schemas.microsoft.com/office/drawing/2010/main">
                <a:solidFill>
                  <a:srgbClr val="FFFFFF"/>
                </a:solidFill>
              </a14:hiddenFill>
            </a:ext>
          </a:extLst>
        </p:spPr>
      </p:pic>
      <p:sp>
        <p:nvSpPr>
          <p:cNvPr id="4" name="Hộp Văn bản 3">
            <a:extLst>
              <a:ext uri="{FF2B5EF4-FFF2-40B4-BE49-F238E27FC236}">
                <a16:creationId xmlns:a16="http://schemas.microsoft.com/office/drawing/2014/main" id="{7CB24CC7-A634-81FE-5EE8-738640630EE0}"/>
              </a:ext>
            </a:extLst>
          </p:cNvPr>
          <p:cNvSpPr txBox="1"/>
          <p:nvPr/>
        </p:nvSpPr>
        <p:spPr>
          <a:xfrm>
            <a:off x="8726582" y="8559817"/>
            <a:ext cx="5744103" cy="1200329"/>
          </a:xfrm>
          <a:prstGeom prst="rect">
            <a:avLst/>
          </a:prstGeom>
          <a:noFill/>
        </p:spPr>
        <p:txBody>
          <a:bodyPr wrap="square" rtlCol="0">
            <a:spAutoFit/>
          </a:bodyPr>
          <a:lstStyle/>
          <a:p>
            <a:pPr algn="ctr"/>
            <a:r>
              <a:rPr lang="en-US" sz="3600" b="1" i="0">
                <a:solidFill>
                  <a:schemeClr val="bg1"/>
                </a:solidFill>
                <a:effectLst/>
                <a:latin typeface="Times New Roman" panose="02020603050405020304" pitchFamily="18" charset="0"/>
                <a:cs typeface="Times New Roman" panose="02020603050405020304" pitchFamily="18" charset="0"/>
              </a:rPr>
              <a:t>Walter Harry Pitts, Jr.</a:t>
            </a:r>
          </a:p>
          <a:p>
            <a:pPr algn="ctr"/>
            <a:r>
              <a:rPr lang="en-US" sz="3600" b="1">
                <a:solidFill>
                  <a:schemeClr val="bg1"/>
                </a:solidFill>
                <a:latin typeface="Times New Roman" panose="02020603050405020304" pitchFamily="18" charset="0"/>
                <a:cs typeface="Times New Roman" panose="02020603050405020304" pitchFamily="18" charset="0"/>
              </a:rPr>
              <a:t>(1923-1969)</a:t>
            </a:r>
            <a:endParaRPr lang="en-US" sz="3600" b="1" i="0">
              <a:solidFill>
                <a:schemeClr val="bg1"/>
              </a:solidFill>
              <a:effectLst/>
              <a:latin typeface="Times New Roman" panose="02020603050405020304" pitchFamily="18" charset="0"/>
              <a:cs typeface="Times New Roman" panose="02020603050405020304" pitchFamily="18" charset="0"/>
            </a:endParaRPr>
          </a:p>
        </p:txBody>
      </p:sp>
      <p:sp>
        <p:nvSpPr>
          <p:cNvPr id="5" name="Hộp Văn bản 4">
            <a:extLst>
              <a:ext uri="{FF2B5EF4-FFF2-40B4-BE49-F238E27FC236}">
                <a16:creationId xmlns:a16="http://schemas.microsoft.com/office/drawing/2014/main" id="{F1F3E5C8-411C-26A3-9482-287575FE062A}"/>
              </a:ext>
            </a:extLst>
          </p:cNvPr>
          <p:cNvSpPr txBox="1"/>
          <p:nvPr/>
        </p:nvSpPr>
        <p:spPr>
          <a:xfrm>
            <a:off x="582707" y="7771684"/>
            <a:ext cx="7990078" cy="1200329"/>
          </a:xfrm>
          <a:prstGeom prst="rect">
            <a:avLst/>
          </a:prstGeom>
          <a:noFill/>
        </p:spPr>
        <p:txBody>
          <a:bodyPr wrap="square" rtlCol="0">
            <a:spAutoFit/>
          </a:bodyPr>
          <a:lstStyle/>
          <a:p>
            <a:r>
              <a:rPr lang="en-US" sz="3600" b="1" i="0">
                <a:solidFill>
                  <a:schemeClr val="bg1"/>
                </a:solidFill>
                <a:effectLst/>
                <a:latin typeface="Times New Roman" panose="02020603050405020304" pitchFamily="18" charset="0"/>
                <a:cs typeface="Times New Roman" panose="02020603050405020304" pitchFamily="18" charset="0"/>
              </a:rPr>
              <a:t>“A Logical Calculus of the Ideas Immanent in Nervous Activity” (1943)​</a:t>
            </a:r>
          </a:p>
        </p:txBody>
      </p:sp>
      <p:pic>
        <p:nvPicPr>
          <p:cNvPr id="3" name="Hình ảnh 2">
            <a:extLst>
              <a:ext uri="{FF2B5EF4-FFF2-40B4-BE49-F238E27FC236}">
                <a16:creationId xmlns:a16="http://schemas.microsoft.com/office/drawing/2014/main" id="{E04650F6-787C-3EC6-31BA-ADD81EEDE454}"/>
              </a:ext>
            </a:extLst>
          </p:cNvPr>
          <p:cNvPicPr>
            <a:picLocks noChangeAspect="1"/>
          </p:cNvPicPr>
          <p:nvPr/>
        </p:nvPicPr>
        <p:blipFill>
          <a:blip r:embed="rId5"/>
          <a:stretch>
            <a:fillRect/>
          </a:stretch>
        </p:blipFill>
        <p:spPr>
          <a:xfrm>
            <a:off x="582707" y="3095968"/>
            <a:ext cx="8143875" cy="4495800"/>
          </a:xfrm>
          <a:prstGeom prst="rect">
            <a:avLst/>
          </a:prstGeom>
        </p:spPr>
      </p:pic>
      <p:pic>
        <p:nvPicPr>
          <p:cNvPr id="6" name="Hình ảnh 5">
            <a:extLst>
              <a:ext uri="{FF2B5EF4-FFF2-40B4-BE49-F238E27FC236}">
                <a16:creationId xmlns:a16="http://schemas.microsoft.com/office/drawing/2014/main" id="{669212C4-D9F9-5754-47D4-3B49A7987C0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3127113" flipH="1">
            <a:off x="1393321" y="211316"/>
            <a:ext cx="355264" cy="354075"/>
          </a:xfrm>
          <a:prstGeom prst="rect">
            <a:avLst/>
          </a:prstGeom>
        </p:spPr>
      </p:pic>
      <p:pic>
        <p:nvPicPr>
          <p:cNvPr id="7" name="Hình ảnh 6">
            <a:extLst>
              <a:ext uri="{FF2B5EF4-FFF2-40B4-BE49-F238E27FC236}">
                <a16:creationId xmlns:a16="http://schemas.microsoft.com/office/drawing/2014/main" id="{28682B86-75D7-EC12-5952-4E5BC07920E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17552180" flipH="1">
            <a:off x="7300002" y="237099"/>
            <a:ext cx="244353" cy="2691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7777"/>
            </a:stretch>
          </a:blipFill>
        </p:spPr>
        <p:txBody>
          <a:bodyPr/>
          <a:lstStyle/>
          <a:p>
            <a:r>
              <a:rPr lang="en-US"/>
              <a:t>ds</a:t>
            </a:r>
          </a:p>
        </p:txBody>
      </p:sp>
      <p:sp>
        <p:nvSpPr>
          <p:cNvPr id="4" name="Freeform 4"/>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5400000">
            <a:off x="6892727" y="2638413"/>
            <a:ext cx="4197745" cy="11257290"/>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8">
              <a:alphaModFix amt="50000"/>
            </a:blip>
            <a:stretch>
              <a:fillRect l="-12707" r="-20038"/>
            </a:stretch>
          </a:blipFill>
        </p:spPr>
        <p:txBody>
          <a:bodyPr/>
          <a:lstStyle/>
          <a:p>
            <a:endParaRPr lang="en-US"/>
          </a:p>
        </p:txBody>
      </p:sp>
      <p:sp>
        <p:nvSpPr>
          <p:cNvPr id="16" name="AutoShape 14" descr="Silhueta Mulheres Com Conexões Redes Neurais Cérebro Sistema Inteligência Artificial —  Vetores de Stock">
            <a:extLst>
              <a:ext uri="{FF2B5EF4-FFF2-40B4-BE49-F238E27FC236}">
                <a16:creationId xmlns:a16="http://schemas.microsoft.com/office/drawing/2014/main" id="{83B34455-EF20-91A6-D61F-6674F8FA4D87}"/>
              </a:ext>
            </a:extLst>
          </p:cNvPr>
          <p:cNvSpPr>
            <a:spLocks noChangeAspect="1" noChangeArrowheads="1"/>
          </p:cNvSpPr>
          <p:nvPr/>
        </p:nvSpPr>
        <p:spPr bwMode="auto">
          <a:xfrm>
            <a:off x="8991599" y="4991099"/>
            <a:ext cx="5284839" cy="52848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031" name="Freeform 5">
            <a:extLst>
              <a:ext uri="{FF2B5EF4-FFF2-40B4-BE49-F238E27FC236}">
                <a16:creationId xmlns:a16="http://schemas.microsoft.com/office/drawing/2014/main" id="{B927046C-814F-320E-9662-6699FC313B11}"/>
              </a:ext>
            </a:extLst>
          </p:cNvPr>
          <p:cNvSpPr/>
          <p:nvPr/>
        </p:nvSpPr>
        <p:spPr>
          <a:xfrm rot="-1295157">
            <a:off x="192637" y="142946"/>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32" name="Hình Bầu dục 1031">
            <a:extLst>
              <a:ext uri="{FF2B5EF4-FFF2-40B4-BE49-F238E27FC236}">
                <a16:creationId xmlns:a16="http://schemas.microsoft.com/office/drawing/2014/main" id="{501E6AB3-B2BA-072A-5B0F-B44F55C83B68}"/>
              </a:ext>
            </a:extLst>
          </p:cNvPr>
          <p:cNvSpPr/>
          <p:nvPr/>
        </p:nvSpPr>
        <p:spPr>
          <a:xfrm>
            <a:off x="807438" y="4491853"/>
            <a:ext cx="1151897" cy="115189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Hình Bầu dục 1032">
            <a:extLst>
              <a:ext uri="{FF2B5EF4-FFF2-40B4-BE49-F238E27FC236}">
                <a16:creationId xmlns:a16="http://schemas.microsoft.com/office/drawing/2014/main" id="{3DAF92C3-E03D-A05F-7B94-7C15F250CC3B}"/>
              </a:ext>
            </a:extLst>
          </p:cNvPr>
          <p:cNvSpPr/>
          <p:nvPr/>
        </p:nvSpPr>
        <p:spPr>
          <a:xfrm>
            <a:off x="3990848" y="3312236"/>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35" name="Hình Bầu dục 1034">
            <a:extLst>
              <a:ext uri="{FF2B5EF4-FFF2-40B4-BE49-F238E27FC236}">
                <a16:creationId xmlns:a16="http://schemas.microsoft.com/office/drawing/2014/main" id="{85004062-0B66-5F4E-685E-C8F90C8DBE29}"/>
              </a:ext>
            </a:extLst>
          </p:cNvPr>
          <p:cNvSpPr/>
          <p:nvPr/>
        </p:nvSpPr>
        <p:spPr>
          <a:xfrm>
            <a:off x="3980943" y="5592236"/>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36" name="Hình Bầu dục 1035">
            <a:extLst>
              <a:ext uri="{FF2B5EF4-FFF2-40B4-BE49-F238E27FC236}">
                <a16:creationId xmlns:a16="http://schemas.microsoft.com/office/drawing/2014/main" id="{4156E3A4-98EE-E1A5-6441-4D0FBA2D55BE}"/>
              </a:ext>
            </a:extLst>
          </p:cNvPr>
          <p:cNvSpPr/>
          <p:nvPr/>
        </p:nvSpPr>
        <p:spPr>
          <a:xfrm>
            <a:off x="802485" y="7057569"/>
            <a:ext cx="1151897" cy="115189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Hình Bầu dục 1036">
            <a:extLst>
              <a:ext uri="{FF2B5EF4-FFF2-40B4-BE49-F238E27FC236}">
                <a16:creationId xmlns:a16="http://schemas.microsoft.com/office/drawing/2014/main" id="{DEDCA4EB-67FB-D81A-4C02-DD5AB32841FB}"/>
              </a:ext>
            </a:extLst>
          </p:cNvPr>
          <p:cNvSpPr/>
          <p:nvPr/>
        </p:nvSpPr>
        <p:spPr>
          <a:xfrm>
            <a:off x="4040302" y="8267058"/>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38" name="Hình Bầu dục 1037">
            <a:extLst>
              <a:ext uri="{FF2B5EF4-FFF2-40B4-BE49-F238E27FC236}">
                <a16:creationId xmlns:a16="http://schemas.microsoft.com/office/drawing/2014/main" id="{D914DFA1-9340-4F3B-2891-0E670E6A4B99}"/>
              </a:ext>
            </a:extLst>
          </p:cNvPr>
          <p:cNvSpPr/>
          <p:nvPr/>
        </p:nvSpPr>
        <p:spPr>
          <a:xfrm>
            <a:off x="6819719" y="3339956"/>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39" name="Hình Bầu dục 1038">
            <a:extLst>
              <a:ext uri="{FF2B5EF4-FFF2-40B4-BE49-F238E27FC236}">
                <a16:creationId xmlns:a16="http://schemas.microsoft.com/office/drawing/2014/main" id="{FB21589E-2552-8C2A-30E3-5938FC003123}"/>
              </a:ext>
            </a:extLst>
          </p:cNvPr>
          <p:cNvSpPr/>
          <p:nvPr/>
        </p:nvSpPr>
        <p:spPr>
          <a:xfrm>
            <a:off x="6827307" y="5592236"/>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40" name="Hình Bầu dục 1039">
            <a:extLst>
              <a:ext uri="{FF2B5EF4-FFF2-40B4-BE49-F238E27FC236}">
                <a16:creationId xmlns:a16="http://schemas.microsoft.com/office/drawing/2014/main" id="{6B3919AD-9FD8-EC2A-2D0A-F6F927C6BF4A}"/>
              </a:ext>
            </a:extLst>
          </p:cNvPr>
          <p:cNvSpPr/>
          <p:nvPr/>
        </p:nvSpPr>
        <p:spPr>
          <a:xfrm>
            <a:off x="6815925" y="8267058"/>
            <a:ext cx="1151897" cy="1151897"/>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41" name="Hình Bầu dục 1040">
            <a:extLst>
              <a:ext uri="{FF2B5EF4-FFF2-40B4-BE49-F238E27FC236}">
                <a16:creationId xmlns:a16="http://schemas.microsoft.com/office/drawing/2014/main" id="{E707E46F-37A3-8A59-F3C2-6F13243851C4}"/>
              </a:ext>
            </a:extLst>
          </p:cNvPr>
          <p:cNvSpPr/>
          <p:nvPr/>
        </p:nvSpPr>
        <p:spPr>
          <a:xfrm>
            <a:off x="9926141" y="5617993"/>
            <a:ext cx="1151897" cy="1151897"/>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Đường kết nối Mũi tên Thẳng 1041">
            <a:extLst>
              <a:ext uri="{FF2B5EF4-FFF2-40B4-BE49-F238E27FC236}">
                <a16:creationId xmlns:a16="http://schemas.microsoft.com/office/drawing/2014/main" id="{614A6AE2-3368-1937-DBD9-35B77FAB0149}"/>
              </a:ext>
            </a:extLst>
          </p:cNvPr>
          <p:cNvCxnSpPr>
            <a:cxnSpLocks/>
            <a:stCxn id="1032" idx="6"/>
            <a:endCxn id="1033" idx="2"/>
          </p:cNvCxnSpPr>
          <p:nvPr/>
        </p:nvCxnSpPr>
        <p:spPr>
          <a:xfrm flipV="1">
            <a:off x="1959335" y="3888185"/>
            <a:ext cx="2031513" cy="117961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3" name="Đường kết nối Mũi tên Thẳng 1042">
            <a:extLst>
              <a:ext uri="{FF2B5EF4-FFF2-40B4-BE49-F238E27FC236}">
                <a16:creationId xmlns:a16="http://schemas.microsoft.com/office/drawing/2014/main" id="{7121E555-D7F5-54B3-D896-3D9176388FC4}"/>
              </a:ext>
            </a:extLst>
          </p:cNvPr>
          <p:cNvCxnSpPr>
            <a:cxnSpLocks/>
            <a:stCxn id="1032" idx="6"/>
            <a:endCxn id="1035" idx="2"/>
          </p:cNvCxnSpPr>
          <p:nvPr/>
        </p:nvCxnSpPr>
        <p:spPr>
          <a:xfrm>
            <a:off x="1959335" y="5067802"/>
            <a:ext cx="2021608" cy="1100383"/>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Đường kết nối Mũi tên Thẳng 1043">
            <a:extLst>
              <a:ext uri="{FF2B5EF4-FFF2-40B4-BE49-F238E27FC236}">
                <a16:creationId xmlns:a16="http://schemas.microsoft.com/office/drawing/2014/main" id="{AB7ECCEE-7B23-DF0B-6441-8BD363CE4DD8}"/>
              </a:ext>
            </a:extLst>
          </p:cNvPr>
          <p:cNvCxnSpPr>
            <a:cxnSpLocks/>
            <a:stCxn id="1032" idx="6"/>
            <a:endCxn id="1037" idx="2"/>
          </p:cNvCxnSpPr>
          <p:nvPr/>
        </p:nvCxnSpPr>
        <p:spPr>
          <a:xfrm>
            <a:off x="1959335" y="5067802"/>
            <a:ext cx="2080967" cy="3775205"/>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5" name="Đường kết nối Mũi tên Thẳng 1044">
            <a:extLst>
              <a:ext uri="{FF2B5EF4-FFF2-40B4-BE49-F238E27FC236}">
                <a16:creationId xmlns:a16="http://schemas.microsoft.com/office/drawing/2014/main" id="{307BBE50-CDE8-8F41-F81A-C7E40087678B}"/>
              </a:ext>
            </a:extLst>
          </p:cNvPr>
          <p:cNvCxnSpPr>
            <a:cxnSpLocks/>
            <a:stCxn id="1036" idx="6"/>
            <a:endCxn id="1033" idx="2"/>
          </p:cNvCxnSpPr>
          <p:nvPr/>
        </p:nvCxnSpPr>
        <p:spPr>
          <a:xfrm flipV="1">
            <a:off x="1954382" y="3888185"/>
            <a:ext cx="2036466" cy="3745333"/>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6" name="Đường kết nối Mũi tên Thẳng 1045">
            <a:extLst>
              <a:ext uri="{FF2B5EF4-FFF2-40B4-BE49-F238E27FC236}">
                <a16:creationId xmlns:a16="http://schemas.microsoft.com/office/drawing/2014/main" id="{ABA0E1F4-8E6F-C6C3-7AF3-0B747B88C07D}"/>
              </a:ext>
            </a:extLst>
          </p:cNvPr>
          <p:cNvCxnSpPr>
            <a:stCxn id="1036" idx="6"/>
            <a:endCxn id="1035" idx="2"/>
          </p:cNvCxnSpPr>
          <p:nvPr/>
        </p:nvCxnSpPr>
        <p:spPr>
          <a:xfrm flipV="1">
            <a:off x="1954382" y="6168185"/>
            <a:ext cx="2026561" cy="1465333"/>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7" name="Đường kết nối Mũi tên Thẳng 1046">
            <a:extLst>
              <a:ext uri="{FF2B5EF4-FFF2-40B4-BE49-F238E27FC236}">
                <a16:creationId xmlns:a16="http://schemas.microsoft.com/office/drawing/2014/main" id="{A69A7373-8156-F6BF-3D0B-5989FCB3866D}"/>
              </a:ext>
            </a:extLst>
          </p:cNvPr>
          <p:cNvCxnSpPr>
            <a:stCxn id="1036" idx="6"/>
            <a:endCxn id="1037" idx="2"/>
          </p:cNvCxnSpPr>
          <p:nvPr/>
        </p:nvCxnSpPr>
        <p:spPr>
          <a:xfrm>
            <a:off x="1954382" y="7633518"/>
            <a:ext cx="2085920" cy="1209489"/>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8" name="Đường kết nối Mũi tên Thẳng 1047">
            <a:extLst>
              <a:ext uri="{FF2B5EF4-FFF2-40B4-BE49-F238E27FC236}">
                <a16:creationId xmlns:a16="http://schemas.microsoft.com/office/drawing/2014/main" id="{C17CD95E-AD94-F8BA-121E-021080199D1C}"/>
              </a:ext>
            </a:extLst>
          </p:cNvPr>
          <p:cNvCxnSpPr>
            <a:stCxn id="1033" idx="6"/>
            <a:endCxn id="1038" idx="2"/>
          </p:cNvCxnSpPr>
          <p:nvPr/>
        </p:nvCxnSpPr>
        <p:spPr>
          <a:xfrm>
            <a:off x="5142745" y="3888185"/>
            <a:ext cx="1676974" cy="2772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Đường kết nối Mũi tên Thẳng 1048">
            <a:extLst>
              <a:ext uri="{FF2B5EF4-FFF2-40B4-BE49-F238E27FC236}">
                <a16:creationId xmlns:a16="http://schemas.microsoft.com/office/drawing/2014/main" id="{9FA6E577-31A7-C73C-5A45-F52EA275B5A2}"/>
              </a:ext>
            </a:extLst>
          </p:cNvPr>
          <p:cNvCxnSpPr>
            <a:cxnSpLocks/>
            <a:stCxn id="1033" idx="6"/>
            <a:endCxn id="1039" idx="2"/>
          </p:cNvCxnSpPr>
          <p:nvPr/>
        </p:nvCxnSpPr>
        <p:spPr>
          <a:xfrm>
            <a:off x="5142745" y="3888185"/>
            <a:ext cx="1684562" cy="228000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0" name="Đường kết nối Mũi tên Thẳng 1049">
            <a:extLst>
              <a:ext uri="{FF2B5EF4-FFF2-40B4-BE49-F238E27FC236}">
                <a16:creationId xmlns:a16="http://schemas.microsoft.com/office/drawing/2014/main" id="{8DF488AD-918B-82BA-BE58-772A849AC906}"/>
              </a:ext>
            </a:extLst>
          </p:cNvPr>
          <p:cNvCxnSpPr>
            <a:stCxn id="1033" idx="6"/>
            <a:endCxn id="1040" idx="2"/>
          </p:cNvCxnSpPr>
          <p:nvPr/>
        </p:nvCxnSpPr>
        <p:spPr>
          <a:xfrm>
            <a:off x="5142745" y="3888185"/>
            <a:ext cx="1673180" cy="495482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1" name="Đường kết nối Mũi tên Thẳng 1050">
            <a:extLst>
              <a:ext uri="{FF2B5EF4-FFF2-40B4-BE49-F238E27FC236}">
                <a16:creationId xmlns:a16="http://schemas.microsoft.com/office/drawing/2014/main" id="{9149D6E9-7700-8BE8-2DD1-9AB9E6942410}"/>
              </a:ext>
            </a:extLst>
          </p:cNvPr>
          <p:cNvCxnSpPr>
            <a:cxnSpLocks/>
            <a:stCxn id="1035" idx="6"/>
            <a:endCxn id="1038" idx="2"/>
          </p:cNvCxnSpPr>
          <p:nvPr/>
        </p:nvCxnSpPr>
        <p:spPr>
          <a:xfrm flipV="1">
            <a:off x="5132840" y="3915905"/>
            <a:ext cx="1686879" cy="225228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Đường kết nối Mũi tên Thẳng 1051">
            <a:extLst>
              <a:ext uri="{FF2B5EF4-FFF2-40B4-BE49-F238E27FC236}">
                <a16:creationId xmlns:a16="http://schemas.microsoft.com/office/drawing/2014/main" id="{841E3A8A-BF71-8D5B-5422-90269DFF81B4}"/>
              </a:ext>
            </a:extLst>
          </p:cNvPr>
          <p:cNvCxnSpPr>
            <a:cxnSpLocks/>
            <a:stCxn id="1035" idx="6"/>
            <a:endCxn id="1039" idx="2"/>
          </p:cNvCxnSpPr>
          <p:nvPr/>
        </p:nvCxnSpPr>
        <p:spPr>
          <a:xfrm>
            <a:off x="5132840" y="6168185"/>
            <a:ext cx="1694467"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3" name="Đường kết nối Mũi tên Thẳng 1052">
            <a:extLst>
              <a:ext uri="{FF2B5EF4-FFF2-40B4-BE49-F238E27FC236}">
                <a16:creationId xmlns:a16="http://schemas.microsoft.com/office/drawing/2014/main" id="{8CB80269-620D-A167-9613-29CE1325DDFE}"/>
              </a:ext>
            </a:extLst>
          </p:cNvPr>
          <p:cNvCxnSpPr>
            <a:stCxn id="1035" idx="6"/>
            <a:endCxn id="1040" idx="2"/>
          </p:cNvCxnSpPr>
          <p:nvPr/>
        </p:nvCxnSpPr>
        <p:spPr>
          <a:xfrm>
            <a:off x="5132840" y="6168185"/>
            <a:ext cx="1683085" cy="267482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4" name="Đường kết nối Mũi tên Thẳng 1053">
            <a:extLst>
              <a:ext uri="{FF2B5EF4-FFF2-40B4-BE49-F238E27FC236}">
                <a16:creationId xmlns:a16="http://schemas.microsoft.com/office/drawing/2014/main" id="{B2E9C8EB-BA64-3D09-B2AD-7DB3E1356876}"/>
              </a:ext>
            </a:extLst>
          </p:cNvPr>
          <p:cNvCxnSpPr>
            <a:cxnSpLocks/>
            <a:stCxn id="1037" idx="6"/>
            <a:endCxn id="1038" idx="2"/>
          </p:cNvCxnSpPr>
          <p:nvPr/>
        </p:nvCxnSpPr>
        <p:spPr>
          <a:xfrm flipV="1">
            <a:off x="5192199" y="3915905"/>
            <a:ext cx="1627520" cy="492710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5" name="Đường kết nối Mũi tên Thẳng 1054">
            <a:extLst>
              <a:ext uri="{FF2B5EF4-FFF2-40B4-BE49-F238E27FC236}">
                <a16:creationId xmlns:a16="http://schemas.microsoft.com/office/drawing/2014/main" id="{28083A8D-7B7B-F1B1-99A7-274AA7D9EA96}"/>
              </a:ext>
            </a:extLst>
          </p:cNvPr>
          <p:cNvCxnSpPr>
            <a:stCxn id="1037" idx="6"/>
            <a:endCxn id="1039" idx="2"/>
          </p:cNvCxnSpPr>
          <p:nvPr/>
        </p:nvCxnSpPr>
        <p:spPr>
          <a:xfrm flipV="1">
            <a:off x="5192199" y="6168185"/>
            <a:ext cx="1635108" cy="267482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Đường kết nối Mũi tên Thẳng 1055">
            <a:extLst>
              <a:ext uri="{FF2B5EF4-FFF2-40B4-BE49-F238E27FC236}">
                <a16:creationId xmlns:a16="http://schemas.microsoft.com/office/drawing/2014/main" id="{A678E253-4E87-F087-5ED7-7E8599DE04C7}"/>
              </a:ext>
            </a:extLst>
          </p:cNvPr>
          <p:cNvCxnSpPr>
            <a:stCxn id="1037" idx="6"/>
            <a:endCxn id="1040" idx="2"/>
          </p:cNvCxnSpPr>
          <p:nvPr/>
        </p:nvCxnSpPr>
        <p:spPr>
          <a:xfrm>
            <a:off x="5192199" y="8843007"/>
            <a:ext cx="1623726"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7" name="Đường kết nối Mũi tên Thẳng 1056">
            <a:extLst>
              <a:ext uri="{FF2B5EF4-FFF2-40B4-BE49-F238E27FC236}">
                <a16:creationId xmlns:a16="http://schemas.microsoft.com/office/drawing/2014/main" id="{B692EBF7-DE71-8662-6601-1D8B48AD7385}"/>
              </a:ext>
            </a:extLst>
          </p:cNvPr>
          <p:cNvCxnSpPr>
            <a:stCxn id="1038" idx="6"/>
            <a:endCxn id="1041" idx="2"/>
          </p:cNvCxnSpPr>
          <p:nvPr/>
        </p:nvCxnSpPr>
        <p:spPr>
          <a:xfrm>
            <a:off x="7971616" y="3915905"/>
            <a:ext cx="1954525" cy="227803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8" name="Đường kết nối Mũi tên Thẳng 1057">
            <a:extLst>
              <a:ext uri="{FF2B5EF4-FFF2-40B4-BE49-F238E27FC236}">
                <a16:creationId xmlns:a16="http://schemas.microsoft.com/office/drawing/2014/main" id="{41022E11-F25D-4F0D-8EFC-F363BCC8E4E2}"/>
              </a:ext>
            </a:extLst>
          </p:cNvPr>
          <p:cNvCxnSpPr>
            <a:cxnSpLocks/>
            <a:stCxn id="1039" idx="6"/>
            <a:endCxn id="1041" idx="2"/>
          </p:cNvCxnSpPr>
          <p:nvPr/>
        </p:nvCxnSpPr>
        <p:spPr>
          <a:xfrm>
            <a:off x="7979204" y="6168185"/>
            <a:ext cx="1946937" cy="2575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9" name="Đường kết nối Mũi tên Thẳng 1058">
            <a:extLst>
              <a:ext uri="{FF2B5EF4-FFF2-40B4-BE49-F238E27FC236}">
                <a16:creationId xmlns:a16="http://schemas.microsoft.com/office/drawing/2014/main" id="{670A6F3A-29AA-91E0-331D-A6F48F630508}"/>
              </a:ext>
            </a:extLst>
          </p:cNvPr>
          <p:cNvCxnSpPr>
            <a:stCxn id="1040" idx="6"/>
            <a:endCxn id="1041" idx="2"/>
          </p:cNvCxnSpPr>
          <p:nvPr/>
        </p:nvCxnSpPr>
        <p:spPr>
          <a:xfrm flipV="1">
            <a:off x="7967822" y="6193942"/>
            <a:ext cx="1958319" cy="2649065"/>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68" name="Nhóm 1067">
            <a:extLst>
              <a:ext uri="{FF2B5EF4-FFF2-40B4-BE49-F238E27FC236}">
                <a16:creationId xmlns:a16="http://schemas.microsoft.com/office/drawing/2014/main" id="{CD3FAB99-2B87-D64F-B42C-EBE75279FF12}"/>
              </a:ext>
            </a:extLst>
          </p:cNvPr>
          <p:cNvGrpSpPr/>
          <p:nvPr/>
        </p:nvGrpSpPr>
        <p:grpSpPr>
          <a:xfrm>
            <a:off x="891401" y="1987755"/>
            <a:ext cx="2491004" cy="895751"/>
            <a:chOff x="371887" y="5195874"/>
            <a:chExt cx="2491004" cy="895751"/>
          </a:xfrm>
        </p:grpSpPr>
        <p:sp>
          <p:nvSpPr>
            <p:cNvPr id="1066" name="Hình Bầu dục 1065">
              <a:extLst>
                <a:ext uri="{FF2B5EF4-FFF2-40B4-BE49-F238E27FC236}">
                  <a16:creationId xmlns:a16="http://schemas.microsoft.com/office/drawing/2014/main" id="{0EEF6764-703B-65E6-C575-94BD8B033F54}"/>
                </a:ext>
              </a:extLst>
            </p:cNvPr>
            <p:cNvSpPr/>
            <p:nvPr/>
          </p:nvSpPr>
          <p:spPr>
            <a:xfrm>
              <a:off x="371887" y="5195874"/>
              <a:ext cx="895751" cy="8957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Hộp Văn bản 1066">
              <a:extLst>
                <a:ext uri="{FF2B5EF4-FFF2-40B4-BE49-F238E27FC236}">
                  <a16:creationId xmlns:a16="http://schemas.microsoft.com/office/drawing/2014/main" id="{2AD1F031-2200-AD60-C3EC-A79A18AE9E32}"/>
                </a:ext>
              </a:extLst>
            </p:cNvPr>
            <p:cNvSpPr txBox="1"/>
            <p:nvPr/>
          </p:nvSpPr>
          <p:spPr>
            <a:xfrm>
              <a:off x="1199292" y="5473148"/>
              <a:ext cx="1663599" cy="523220"/>
            </a:xfrm>
            <a:prstGeom prst="rect">
              <a:avLst/>
            </a:prstGeom>
            <a:noFill/>
          </p:spPr>
          <p:txBody>
            <a:bodyPr wrap="square" rtlCol="0">
              <a:spAutoFit/>
            </a:bodyPr>
            <a:lstStyle/>
            <a:p>
              <a:r>
                <a:rPr lang="en-US" sz="2800">
                  <a:solidFill>
                    <a:schemeClr val="bg1"/>
                  </a:solidFill>
                </a:rPr>
                <a:t>: input</a:t>
              </a:r>
            </a:p>
          </p:txBody>
        </p:sp>
      </p:grpSp>
      <p:grpSp>
        <p:nvGrpSpPr>
          <p:cNvPr id="1074" name="Nhóm 1073">
            <a:extLst>
              <a:ext uri="{FF2B5EF4-FFF2-40B4-BE49-F238E27FC236}">
                <a16:creationId xmlns:a16="http://schemas.microsoft.com/office/drawing/2014/main" id="{A278B952-F93E-0050-79A1-1536A973FD5C}"/>
              </a:ext>
            </a:extLst>
          </p:cNvPr>
          <p:cNvGrpSpPr/>
          <p:nvPr/>
        </p:nvGrpSpPr>
        <p:grpSpPr>
          <a:xfrm>
            <a:off x="3606468" y="1987755"/>
            <a:ext cx="3209457" cy="895751"/>
            <a:chOff x="371887" y="6378055"/>
            <a:chExt cx="3209457" cy="895751"/>
          </a:xfrm>
        </p:grpSpPr>
        <p:sp>
          <p:nvSpPr>
            <p:cNvPr id="1069" name="Hình Bầu dục 1068">
              <a:extLst>
                <a:ext uri="{FF2B5EF4-FFF2-40B4-BE49-F238E27FC236}">
                  <a16:creationId xmlns:a16="http://schemas.microsoft.com/office/drawing/2014/main" id="{34F5D650-A220-C057-CF3E-89A476CCB4B8}"/>
                </a:ext>
              </a:extLst>
            </p:cNvPr>
            <p:cNvSpPr/>
            <p:nvPr/>
          </p:nvSpPr>
          <p:spPr>
            <a:xfrm>
              <a:off x="371887" y="6378055"/>
              <a:ext cx="895751" cy="895751"/>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071" name="Hộp Văn bản 1070">
              <a:extLst>
                <a:ext uri="{FF2B5EF4-FFF2-40B4-BE49-F238E27FC236}">
                  <a16:creationId xmlns:a16="http://schemas.microsoft.com/office/drawing/2014/main" id="{FC4AD762-4268-9270-074F-6B3103E141E1}"/>
                </a:ext>
              </a:extLst>
            </p:cNvPr>
            <p:cNvSpPr txBox="1"/>
            <p:nvPr/>
          </p:nvSpPr>
          <p:spPr>
            <a:xfrm>
              <a:off x="1187845" y="6669349"/>
              <a:ext cx="2393499" cy="523220"/>
            </a:xfrm>
            <a:prstGeom prst="rect">
              <a:avLst/>
            </a:prstGeom>
            <a:noFill/>
          </p:spPr>
          <p:txBody>
            <a:bodyPr wrap="square" rtlCol="0">
              <a:spAutoFit/>
            </a:bodyPr>
            <a:lstStyle/>
            <a:p>
              <a:r>
                <a:rPr lang="en-US" sz="2800">
                  <a:solidFill>
                    <a:schemeClr val="bg1"/>
                  </a:solidFill>
                </a:rPr>
                <a:t>: hidden layer</a:t>
              </a:r>
            </a:p>
          </p:txBody>
        </p:sp>
      </p:grpSp>
      <p:grpSp>
        <p:nvGrpSpPr>
          <p:cNvPr id="1075" name="Nhóm 1074">
            <a:extLst>
              <a:ext uri="{FF2B5EF4-FFF2-40B4-BE49-F238E27FC236}">
                <a16:creationId xmlns:a16="http://schemas.microsoft.com/office/drawing/2014/main" id="{480EC01A-2DE7-D605-52B6-384BE7144634}"/>
              </a:ext>
            </a:extLst>
          </p:cNvPr>
          <p:cNvGrpSpPr/>
          <p:nvPr/>
        </p:nvGrpSpPr>
        <p:grpSpPr>
          <a:xfrm>
            <a:off x="6966136" y="1968426"/>
            <a:ext cx="3222212" cy="895751"/>
            <a:chOff x="410466" y="7560236"/>
            <a:chExt cx="3222212" cy="895751"/>
          </a:xfrm>
        </p:grpSpPr>
        <p:sp>
          <p:nvSpPr>
            <p:cNvPr id="1072" name="Hình Bầu dục 1071">
              <a:extLst>
                <a:ext uri="{FF2B5EF4-FFF2-40B4-BE49-F238E27FC236}">
                  <a16:creationId xmlns:a16="http://schemas.microsoft.com/office/drawing/2014/main" id="{EFDD5EBA-24B4-F172-99D9-CCE1F5E17BFE}"/>
                </a:ext>
              </a:extLst>
            </p:cNvPr>
            <p:cNvSpPr/>
            <p:nvPr/>
          </p:nvSpPr>
          <p:spPr>
            <a:xfrm>
              <a:off x="410466" y="7560236"/>
              <a:ext cx="895751" cy="895751"/>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Hộp Văn bản 1072">
              <a:extLst>
                <a:ext uri="{FF2B5EF4-FFF2-40B4-BE49-F238E27FC236}">
                  <a16:creationId xmlns:a16="http://schemas.microsoft.com/office/drawing/2014/main" id="{161963A6-CC2C-D0A8-3A0E-B6BACC11BA58}"/>
                </a:ext>
              </a:extLst>
            </p:cNvPr>
            <p:cNvSpPr txBox="1"/>
            <p:nvPr/>
          </p:nvSpPr>
          <p:spPr>
            <a:xfrm>
              <a:off x="1239179" y="7856839"/>
              <a:ext cx="2393499" cy="523220"/>
            </a:xfrm>
            <a:prstGeom prst="rect">
              <a:avLst/>
            </a:prstGeom>
            <a:noFill/>
          </p:spPr>
          <p:txBody>
            <a:bodyPr wrap="square" rtlCol="0">
              <a:spAutoFit/>
            </a:bodyPr>
            <a:lstStyle/>
            <a:p>
              <a:r>
                <a:rPr lang="en-US" sz="2800">
                  <a:solidFill>
                    <a:schemeClr val="bg1"/>
                  </a:solidFill>
                </a:rPr>
                <a:t>: output</a:t>
              </a:r>
            </a:p>
          </p:txBody>
        </p:sp>
      </p:grpSp>
      <p:pic>
        <p:nvPicPr>
          <p:cNvPr id="1077" name="Hình ảnh 1076">
            <a:extLst>
              <a:ext uri="{FF2B5EF4-FFF2-40B4-BE49-F238E27FC236}">
                <a16:creationId xmlns:a16="http://schemas.microsoft.com/office/drawing/2014/main" id="{50B5C66F-742A-7165-548D-0EC7A9E17A46}"/>
              </a:ext>
            </a:extLst>
          </p:cNvPr>
          <p:cNvPicPr>
            <a:picLocks noChangeAspect="1"/>
          </p:cNvPicPr>
          <p:nvPr/>
        </p:nvPicPr>
        <p:blipFill>
          <a:blip r:embed="rId9">
            <a:extLst>
              <a:ext uri="{28A0092B-C50C-407E-A947-70E740481C1C}">
                <a14:useLocalDpi xmlns:a14="http://schemas.microsoft.com/office/drawing/2010/main" val="0"/>
              </a:ext>
            </a:extLst>
          </a:blip>
          <a:srcRect l="31957" t="-468" r="22663" b="468"/>
          <a:stretch/>
        </p:blipFill>
        <p:spPr>
          <a:xfrm>
            <a:off x="12089848" y="2333982"/>
            <a:ext cx="5763512" cy="7121275"/>
          </a:xfrm>
          <a:prstGeom prst="rect">
            <a:avLst/>
          </a:prstGeom>
        </p:spPr>
      </p:pic>
      <p:grpSp>
        <p:nvGrpSpPr>
          <p:cNvPr id="1083" name="Nhóm 1082">
            <a:extLst>
              <a:ext uri="{FF2B5EF4-FFF2-40B4-BE49-F238E27FC236}">
                <a16:creationId xmlns:a16="http://schemas.microsoft.com/office/drawing/2014/main" id="{981D670C-3104-8A1F-331E-14B160882D5D}"/>
              </a:ext>
            </a:extLst>
          </p:cNvPr>
          <p:cNvGrpSpPr/>
          <p:nvPr/>
        </p:nvGrpSpPr>
        <p:grpSpPr>
          <a:xfrm>
            <a:off x="9826256" y="67558"/>
            <a:ext cx="8221537" cy="1900868"/>
            <a:chOff x="9433041" y="-2768671"/>
            <a:chExt cx="8221537" cy="1900868"/>
          </a:xfrm>
        </p:grpSpPr>
        <p:sp>
          <p:nvSpPr>
            <p:cNvPr id="1084" name="TextBox 3">
              <a:extLst>
                <a:ext uri="{FF2B5EF4-FFF2-40B4-BE49-F238E27FC236}">
                  <a16:creationId xmlns:a16="http://schemas.microsoft.com/office/drawing/2014/main" id="{156D8240-DE68-FF90-7CB0-8ADB22295C32}"/>
                </a:ext>
              </a:extLst>
            </p:cNvPr>
            <p:cNvSpPr txBox="1"/>
            <p:nvPr/>
          </p:nvSpPr>
          <p:spPr>
            <a:xfrm>
              <a:off x="9433041" y="-2500109"/>
              <a:ext cx="8221537" cy="1632306"/>
            </a:xfrm>
            <a:prstGeom prst="rect">
              <a:avLst/>
            </a:prstGeom>
          </p:spPr>
          <p:txBody>
            <a:bodyPr wrap="square" lIns="0" tIns="0" rIns="0" bIns="0" rtlCol="0" anchor="t">
              <a:spAutoFit/>
            </a:bodyPr>
            <a:lstStyle/>
            <a:p>
              <a:pPr marL="0" lvl="0" indent="0" algn="r">
                <a:lnSpc>
                  <a:spcPts val="6480"/>
                </a:lnSpc>
                <a:spcBef>
                  <a:spcPct val="0"/>
                </a:spcBef>
              </a:pPr>
              <a:r>
                <a:rPr lang="en-US" sz="5400">
                  <a:solidFill>
                    <a:srgbClr val="FFFFFF"/>
                  </a:solidFill>
                  <a:latin typeface="HK Modular"/>
                  <a:ea typeface="HK Modular"/>
                  <a:cs typeface="HK Modular"/>
                  <a:sym typeface="HK Modular"/>
                </a:rPr>
                <a:t>CÂU TRUC CUA </a:t>
              </a:r>
            </a:p>
            <a:p>
              <a:pPr marL="0" lvl="0" indent="0" algn="r">
                <a:lnSpc>
                  <a:spcPts val="6480"/>
                </a:lnSpc>
                <a:spcBef>
                  <a:spcPct val="0"/>
                </a:spcBef>
              </a:pPr>
              <a:r>
                <a:rPr lang="en-US" sz="5400">
                  <a:solidFill>
                    <a:srgbClr val="FFFFFF"/>
                  </a:solidFill>
                  <a:latin typeface="HK Modular"/>
                  <a:ea typeface="HK Modular"/>
                  <a:cs typeface="HK Modular"/>
                  <a:sym typeface="HK Modular"/>
                </a:rPr>
                <a:t>Neural-network</a:t>
              </a:r>
            </a:p>
          </p:txBody>
        </p:sp>
        <p:pic>
          <p:nvPicPr>
            <p:cNvPr id="1085" name="Hình ảnh 1084">
              <a:extLst>
                <a:ext uri="{FF2B5EF4-FFF2-40B4-BE49-F238E27FC236}">
                  <a16:creationId xmlns:a16="http://schemas.microsoft.com/office/drawing/2014/main" id="{28E20BA6-4BB2-0730-5B37-23F2573518D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87671" y1="72414" x2="80822" y2="86207"/>
                        </a14:backgroundRemoval>
                      </a14:imgEffect>
                    </a14:imgLayer>
                  </a14:imgProps>
                </a:ext>
              </a:extLst>
            </a:blip>
            <a:stretch>
              <a:fillRect/>
            </a:stretch>
          </p:blipFill>
          <p:spPr>
            <a:xfrm rot="668398" flipH="1">
              <a:off x="12097508" y="-2768671"/>
              <a:ext cx="222176" cy="244741"/>
            </a:xfrm>
            <a:prstGeom prst="rect">
              <a:avLst/>
            </a:prstGeom>
          </p:spPr>
        </p:pic>
        <p:pic>
          <p:nvPicPr>
            <p:cNvPr id="1086" name="Hình ảnh 1085">
              <a:extLst>
                <a:ext uri="{FF2B5EF4-FFF2-40B4-BE49-F238E27FC236}">
                  <a16:creationId xmlns:a16="http://schemas.microsoft.com/office/drawing/2014/main" id="{12F87EF5-E8BC-8BDD-3CDE-0D5D1BE21B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87671" y1="72414" x2="80822" y2="86207"/>
                        </a14:backgroundRemoval>
                      </a14:imgEffect>
                    </a14:imgLayer>
                  </a14:imgProps>
                </a:ext>
              </a:extLst>
            </a:blip>
            <a:stretch>
              <a:fillRect/>
            </a:stretch>
          </p:blipFill>
          <p:spPr>
            <a:xfrm rot="668398" flipH="1">
              <a:off x="14602090" y="-2695744"/>
              <a:ext cx="244353" cy="269170"/>
            </a:xfrm>
            <a:prstGeom prst="rect">
              <a:avLst/>
            </a:prstGeom>
          </p:spPr>
        </p:pic>
        <p:pic>
          <p:nvPicPr>
            <p:cNvPr id="1087" name="Hình ảnh 1086">
              <a:extLst>
                <a:ext uri="{FF2B5EF4-FFF2-40B4-BE49-F238E27FC236}">
                  <a16:creationId xmlns:a16="http://schemas.microsoft.com/office/drawing/2014/main" id="{7115B0B9-2C11-9B2E-BB01-63609CC9F8B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rot="10800000" flipH="1">
              <a:off x="16520126" y="-2761276"/>
              <a:ext cx="400846" cy="399505"/>
            </a:xfrm>
            <a:prstGeom prst="rect">
              <a:avLst/>
            </a:prstGeom>
          </p:spPr>
        </p:pic>
      </p:gr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67FC8-027E-ACDB-9E78-F543E06306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CD4F57-037C-5002-11B7-5A840C1682A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US"/>
              <a:t>ds</a:t>
            </a:r>
          </a:p>
        </p:txBody>
      </p:sp>
      <p:sp>
        <p:nvSpPr>
          <p:cNvPr id="3" name="Freeform 3">
            <a:extLst>
              <a:ext uri="{FF2B5EF4-FFF2-40B4-BE49-F238E27FC236}">
                <a16:creationId xmlns:a16="http://schemas.microsoft.com/office/drawing/2014/main" id="{3C98E129-1670-D16E-7667-16DD5D3B8960}"/>
              </a:ext>
            </a:extLst>
          </p:cNvPr>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F1FD6F68-016D-E1D8-A53A-479B420950FA}"/>
              </a:ext>
            </a:extLst>
          </p:cNvPr>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CF63FEEA-FF86-DAD3-6221-106AA44A7541}"/>
              </a:ext>
            </a:extLst>
          </p:cNvPr>
          <p:cNvSpPr/>
          <p:nvPr/>
        </p:nvSpPr>
        <p:spPr>
          <a:xfrm rot="-1295157">
            <a:off x="970960" y="569621"/>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C3080591-C4C5-5E50-8632-4BA7DB957527}"/>
              </a:ext>
            </a:extLst>
          </p:cNvPr>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7AC18BA9-F0BA-7746-EB67-ACCAF2184DC5}"/>
              </a:ext>
            </a:extLst>
          </p:cNvPr>
          <p:cNvSpPr/>
          <p:nvPr/>
        </p:nvSpPr>
        <p:spPr>
          <a:xfrm rot="-5400000">
            <a:off x="6176993" y="4572403"/>
            <a:ext cx="5400475" cy="12370427"/>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7">
              <a:alphaModFix amt="50000"/>
            </a:blip>
            <a:stretch>
              <a:fillRect l="-12707" r="-20038"/>
            </a:stretch>
          </a:blipFill>
        </p:spPr>
        <p:txBody>
          <a:bodyPr/>
          <a:lstStyle/>
          <a:p>
            <a:endParaRPr lang="en-US"/>
          </a:p>
        </p:txBody>
      </p:sp>
      <p:sp>
        <p:nvSpPr>
          <p:cNvPr id="8" name="Hộp Văn bản 7">
            <a:extLst>
              <a:ext uri="{FF2B5EF4-FFF2-40B4-BE49-F238E27FC236}">
                <a16:creationId xmlns:a16="http://schemas.microsoft.com/office/drawing/2014/main" id="{7EEF3B72-5DFC-E5A0-BC42-026C804EFB13}"/>
              </a:ext>
            </a:extLst>
          </p:cNvPr>
          <p:cNvSpPr txBox="1"/>
          <p:nvPr/>
        </p:nvSpPr>
        <p:spPr>
          <a:xfrm>
            <a:off x="1104466" y="1888306"/>
            <a:ext cx="14782801" cy="1200329"/>
          </a:xfrm>
          <a:prstGeom prst="rect">
            <a:avLst/>
          </a:prstGeom>
          <a:noFill/>
        </p:spPr>
        <p:txBody>
          <a:bodyPr wrap="square" rtlCol="0">
            <a:spAutoFit/>
          </a:bodyPr>
          <a:lstStyle/>
          <a:p>
            <a:r>
              <a:rPr lang="vi-VN" sz="3600">
                <a:solidFill>
                  <a:schemeClr val="bg1"/>
                </a:solidFill>
              </a:rPr>
              <a:t>● Giải thích cách tổ chức tính toán trong </a:t>
            </a:r>
            <a:r>
              <a:rPr lang="vi-VN" sz="3600" err="1">
                <a:solidFill>
                  <a:schemeClr val="bg1"/>
                </a:solidFill>
              </a:rPr>
              <a:t>Neural</a:t>
            </a:r>
            <a:r>
              <a:rPr lang="vi-VN" sz="3600">
                <a:solidFill>
                  <a:schemeClr val="bg1"/>
                </a:solidFill>
              </a:rPr>
              <a:t> </a:t>
            </a:r>
            <a:r>
              <a:rPr lang="vi-VN" sz="3600" err="1">
                <a:solidFill>
                  <a:schemeClr val="bg1"/>
                </a:solidFill>
              </a:rPr>
              <a:t>Network</a:t>
            </a:r>
            <a:r>
              <a:rPr lang="vi-VN" sz="3600">
                <a:solidFill>
                  <a:schemeClr val="bg1"/>
                </a:solidFill>
              </a:rPr>
              <a:t> (theo </a:t>
            </a:r>
            <a:r>
              <a:rPr lang="vi-VN" sz="3600" err="1">
                <a:solidFill>
                  <a:schemeClr val="bg1"/>
                </a:solidFill>
              </a:rPr>
              <a:t>forward</a:t>
            </a:r>
            <a:r>
              <a:rPr lang="vi-VN" sz="3600">
                <a:solidFill>
                  <a:schemeClr val="bg1"/>
                </a:solidFill>
              </a:rPr>
              <a:t> </a:t>
            </a:r>
            <a:r>
              <a:rPr lang="vi-VN" sz="3600" err="1">
                <a:solidFill>
                  <a:schemeClr val="bg1"/>
                </a:solidFill>
              </a:rPr>
              <a:t>pass</a:t>
            </a:r>
            <a:r>
              <a:rPr lang="vi-VN" sz="3600">
                <a:solidFill>
                  <a:schemeClr val="bg1"/>
                </a:solidFill>
              </a:rPr>
              <a:t> hay </a:t>
            </a:r>
            <a:r>
              <a:rPr lang="vi-VN" sz="3600" err="1">
                <a:solidFill>
                  <a:schemeClr val="bg1"/>
                </a:solidFill>
              </a:rPr>
              <a:t>backpropagation</a:t>
            </a:r>
            <a:r>
              <a:rPr lang="vi-VN" sz="3600">
                <a:solidFill>
                  <a:schemeClr val="bg1"/>
                </a:solidFill>
              </a:rPr>
              <a:t> để tính toán được </a:t>
            </a:r>
            <a:r>
              <a:rPr lang="vi-VN" sz="3600" err="1">
                <a:solidFill>
                  <a:schemeClr val="bg1"/>
                </a:solidFill>
              </a:rPr>
              <a:t>output</a:t>
            </a:r>
            <a:r>
              <a:rPr lang="vi-VN" sz="3600">
                <a:solidFill>
                  <a:schemeClr val="bg1"/>
                </a:solidFill>
              </a:rPr>
              <a:t> của </a:t>
            </a:r>
            <a:r>
              <a:rPr lang="vi-VN" sz="3600" err="1">
                <a:solidFill>
                  <a:schemeClr val="bg1"/>
                </a:solidFill>
              </a:rPr>
              <a:t>Network</a:t>
            </a:r>
            <a:r>
              <a:rPr lang="vi-VN" sz="3600">
                <a:solidFill>
                  <a:schemeClr val="bg1"/>
                </a:solidFill>
              </a:rPr>
              <a:t>). </a:t>
            </a:r>
          </a:p>
        </p:txBody>
      </p:sp>
      <p:sp>
        <p:nvSpPr>
          <p:cNvPr id="9" name="Hộp Văn bản 8">
            <a:extLst>
              <a:ext uri="{FF2B5EF4-FFF2-40B4-BE49-F238E27FC236}">
                <a16:creationId xmlns:a16="http://schemas.microsoft.com/office/drawing/2014/main" id="{9FC8F242-60EC-44AA-1774-AB77B9AA1BCF}"/>
              </a:ext>
            </a:extLst>
          </p:cNvPr>
          <p:cNvSpPr txBox="1"/>
          <p:nvPr/>
        </p:nvSpPr>
        <p:spPr>
          <a:xfrm>
            <a:off x="155293" y="159598"/>
            <a:ext cx="14144423" cy="769441"/>
          </a:xfrm>
          <a:prstGeom prst="rect">
            <a:avLst/>
          </a:prstGeom>
          <a:noFill/>
        </p:spPr>
        <p:txBody>
          <a:bodyPr wrap="square" rtlCol="0">
            <a:spAutoFit/>
          </a:bodyPr>
          <a:lstStyle/>
          <a:p>
            <a:r>
              <a:rPr lang="en-US" sz="4400" err="1">
                <a:solidFill>
                  <a:schemeClr val="bg1"/>
                </a:solidFill>
              </a:rPr>
              <a:t>Ứng</a:t>
            </a:r>
            <a:r>
              <a:rPr lang="en-US" sz="4400">
                <a:solidFill>
                  <a:schemeClr val="bg1"/>
                </a:solidFill>
              </a:rPr>
              <a:t> </a:t>
            </a:r>
            <a:r>
              <a:rPr lang="en-US" sz="4400" err="1">
                <a:solidFill>
                  <a:schemeClr val="bg1"/>
                </a:solidFill>
              </a:rPr>
              <a:t>dụng</a:t>
            </a:r>
            <a:r>
              <a:rPr lang="en-US" sz="4400">
                <a:solidFill>
                  <a:schemeClr val="bg1"/>
                </a:solidFill>
              </a:rPr>
              <a:t>  </a:t>
            </a:r>
            <a:r>
              <a:rPr lang="en-US" sz="4400" err="1">
                <a:solidFill>
                  <a:schemeClr val="bg1"/>
                </a:solidFill>
              </a:rPr>
              <a:t>của</a:t>
            </a:r>
            <a:r>
              <a:rPr lang="en-US" sz="4400">
                <a:solidFill>
                  <a:schemeClr val="bg1"/>
                </a:solidFill>
              </a:rPr>
              <a:t> </a:t>
            </a:r>
            <a:r>
              <a:rPr lang="en-US" sz="4400" err="1">
                <a:solidFill>
                  <a:schemeClr val="bg1"/>
                </a:solidFill>
              </a:rPr>
              <a:t>đồ</a:t>
            </a:r>
            <a:r>
              <a:rPr lang="en-US" sz="4400">
                <a:solidFill>
                  <a:schemeClr val="bg1"/>
                </a:solidFill>
              </a:rPr>
              <a:t> </a:t>
            </a:r>
            <a:r>
              <a:rPr lang="en-US" sz="4400" err="1">
                <a:solidFill>
                  <a:schemeClr val="bg1"/>
                </a:solidFill>
              </a:rPr>
              <a:t>thị</a:t>
            </a:r>
            <a:r>
              <a:rPr lang="en-US" sz="4400">
                <a:solidFill>
                  <a:schemeClr val="bg1"/>
                </a:solidFill>
              </a:rPr>
              <a:t> </a:t>
            </a:r>
            <a:r>
              <a:rPr lang="en-US" sz="4400" err="1">
                <a:solidFill>
                  <a:schemeClr val="bg1"/>
                </a:solidFill>
              </a:rPr>
              <a:t>tính</a:t>
            </a:r>
            <a:r>
              <a:rPr lang="en-US" sz="4400">
                <a:solidFill>
                  <a:schemeClr val="bg1"/>
                </a:solidFill>
              </a:rPr>
              <a:t> </a:t>
            </a:r>
            <a:r>
              <a:rPr lang="en-US" sz="4400" err="1">
                <a:solidFill>
                  <a:schemeClr val="bg1"/>
                </a:solidFill>
              </a:rPr>
              <a:t>toán</a:t>
            </a:r>
            <a:r>
              <a:rPr lang="en-US" sz="4400">
                <a:solidFill>
                  <a:schemeClr val="bg1"/>
                </a:solidFill>
              </a:rPr>
              <a:t> </a:t>
            </a:r>
            <a:r>
              <a:rPr lang="en-US" sz="4400" err="1">
                <a:solidFill>
                  <a:schemeClr val="bg1"/>
                </a:solidFill>
              </a:rPr>
              <a:t>trong</a:t>
            </a:r>
            <a:r>
              <a:rPr lang="en-US" sz="4400">
                <a:solidFill>
                  <a:schemeClr val="bg1"/>
                </a:solidFill>
              </a:rPr>
              <a:t> neural network: </a:t>
            </a:r>
          </a:p>
        </p:txBody>
      </p:sp>
      <p:pic>
        <p:nvPicPr>
          <p:cNvPr id="12" name="Hình ảnh 11">
            <a:extLst>
              <a:ext uri="{FF2B5EF4-FFF2-40B4-BE49-F238E27FC236}">
                <a16:creationId xmlns:a16="http://schemas.microsoft.com/office/drawing/2014/main" id="{56BB7947-EEA7-DE59-3B6C-BA2BA4C62947}"/>
              </a:ext>
            </a:extLst>
          </p:cNvPr>
          <p:cNvPicPr>
            <a:picLocks noChangeAspect="1"/>
          </p:cNvPicPr>
          <p:nvPr/>
        </p:nvPicPr>
        <p:blipFill>
          <a:blip r:embed="rId8"/>
          <a:srcRect l="5837" t="6998" r="6560" b="4628"/>
          <a:stretch/>
        </p:blipFill>
        <p:spPr>
          <a:xfrm>
            <a:off x="131663" y="3441095"/>
            <a:ext cx="9454043" cy="5724037"/>
          </a:xfrm>
          <a:prstGeom prst="rect">
            <a:avLst/>
          </a:prstGeom>
        </p:spPr>
      </p:pic>
      <p:pic>
        <p:nvPicPr>
          <p:cNvPr id="15" name="Hình ảnh 14" descr="Ảnh có chứa ảnh chụp màn hình, văn bản, vòng tròn, biểu đồ&#10;&#10;Nội dung do AI tạo ra có thể không chính xác.">
            <a:extLst>
              <a:ext uri="{FF2B5EF4-FFF2-40B4-BE49-F238E27FC236}">
                <a16:creationId xmlns:a16="http://schemas.microsoft.com/office/drawing/2014/main" id="{3CCFD99C-62C0-B536-42EB-2BEDA170394B}"/>
              </a:ext>
            </a:extLst>
          </p:cNvPr>
          <p:cNvPicPr>
            <a:picLocks noChangeAspect="1"/>
          </p:cNvPicPr>
          <p:nvPr/>
        </p:nvPicPr>
        <p:blipFill>
          <a:blip r:embed="rId9">
            <a:extLst>
              <a:ext uri="{28A0092B-C50C-407E-A947-70E740481C1C}">
                <a14:useLocalDpi xmlns:a14="http://schemas.microsoft.com/office/drawing/2010/main" val="0"/>
              </a:ext>
            </a:extLst>
          </a:blip>
          <a:srcRect b="9312"/>
          <a:stretch/>
        </p:blipFill>
        <p:spPr>
          <a:xfrm>
            <a:off x="9859072" y="3810591"/>
            <a:ext cx="7920287" cy="5387048"/>
          </a:xfrm>
          <a:prstGeom prst="rect">
            <a:avLst/>
          </a:prstGeom>
        </p:spPr>
      </p:pic>
    </p:spTree>
    <p:extLst>
      <p:ext uri="{BB962C8B-B14F-4D97-AF65-F5344CB8AC3E}">
        <p14:creationId xmlns:p14="http://schemas.microsoft.com/office/powerpoint/2010/main" val="919369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B7349-9825-D200-ADDB-CAFC5D877DA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56F23D-9991-1886-3724-CCBF8DC81D6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US"/>
              <a:t>ds</a:t>
            </a:r>
          </a:p>
        </p:txBody>
      </p:sp>
      <p:sp>
        <p:nvSpPr>
          <p:cNvPr id="10" name="Freeform 7">
            <a:extLst>
              <a:ext uri="{FF2B5EF4-FFF2-40B4-BE49-F238E27FC236}">
                <a16:creationId xmlns:a16="http://schemas.microsoft.com/office/drawing/2014/main" id="{76000460-CE71-BE5B-EE5C-318F541CCA1C}"/>
              </a:ext>
            </a:extLst>
          </p:cNvPr>
          <p:cNvSpPr/>
          <p:nvPr/>
        </p:nvSpPr>
        <p:spPr>
          <a:xfrm rot="-5400000">
            <a:off x="5458329" y="-196554"/>
            <a:ext cx="5400475" cy="12370427"/>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3">
              <a:alphaModFix amt="50000"/>
            </a:blip>
            <a:stretch>
              <a:fillRect l="-12707" r="-20038"/>
            </a:stretch>
          </a:blipFill>
        </p:spPr>
        <p:txBody>
          <a:bodyPr/>
          <a:lstStyle/>
          <a:p>
            <a:endParaRPr lang="en-US"/>
          </a:p>
        </p:txBody>
      </p:sp>
      <p:sp>
        <p:nvSpPr>
          <p:cNvPr id="3" name="Freeform 3">
            <a:extLst>
              <a:ext uri="{FF2B5EF4-FFF2-40B4-BE49-F238E27FC236}">
                <a16:creationId xmlns:a16="http://schemas.microsoft.com/office/drawing/2014/main" id="{16BB7CBA-7CEA-BD13-A30B-2BA150D7E9DA}"/>
              </a:ext>
            </a:extLst>
          </p:cNvPr>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ABFC55AF-67C7-622E-D312-20479677CC7C}"/>
              </a:ext>
            </a:extLst>
          </p:cNvPr>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A51A9F2A-16DA-E1C8-8F5A-9E145C692C07}"/>
              </a:ext>
            </a:extLst>
          </p:cNvPr>
          <p:cNvSpPr/>
          <p:nvPr/>
        </p:nvSpPr>
        <p:spPr>
          <a:xfrm rot="-1295157">
            <a:off x="1162689" y="669960"/>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4D70B16E-4425-8023-A3BE-8888C88A8796}"/>
              </a:ext>
            </a:extLst>
          </p:cNvPr>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Hộp Văn bản 7">
            <a:extLst>
              <a:ext uri="{FF2B5EF4-FFF2-40B4-BE49-F238E27FC236}">
                <a16:creationId xmlns:a16="http://schemas.microsoft.com/office/drawing/2014/main" id="{0CCCC934-372A-5EBD-6E8D-A4BDB84BEC86}"/>
              </a:ext>
            </a:extLst>
          </p:cNvPr>
          <p:cNvSpPr txBox="1"/>
          <p:nvPr/>
        </p:nvSpPr>
        <p:spPr>
          <a:xfrm>
            <a:off x="147484" y="65187"/>
            <a:ext cx="14782801" cy="646331"/>
          </a:xfrm>
          <a:prstGeom prst="rect">
            <a:avLst/>
          </a:prstGeom>
          <a:noFill/>
        </p:spPr>
        <p:txBody>
          <a:bodyPr wrap="square" rtlCol="0">
            <a:spAutoFit/>
          </a:bodyPr>
          <a:lstStyle/>
          <a:p>
            <a:r>
              <a:rPr lang="en-US" sz="3600" err="1">
                <a:solidFill>
                  <a:schemeClr val="bg1"/>
                </a:solidFill>
              </a:rPr>
              <a:t>Ứng</a:t>
            </a:r>
            <a:r>
              <a:rPr lang="en-US" sz="3600">
                <a:solidFill>
                  <a:schemeClr val="bg1"/>
                </a:solidFill>
              </a:rPr>
              <a:t> </a:t>
            </a:r>
            <a:r>
              <a:rPr lang="en-US" sz="3600" err="1">
                <a:solidFill>
                  <a:schemeClr val="bg1"/>
                </a:solidFill>
              </a:rPr>
              <a:t>dụng</a:t>
            </a:r>
            <a:r>
              <a:rPr lang="en-US" sz="3600">
                <a:solidFill>
                  <a:schemeClr val="bg1"/>
                </a:solidFill>
              </a:rPr>
              <a:t>  </a:t>
            </a:r>
            <a:r>
              <a:rPr lang="en-US" sz="3600" err="1">
                <a:solidFill>
                  <a:schemeClr val="bg1"/>
                </a:solidFill>
              </a:rPr>
              <a:t>của</a:t>
            </a:r>
            <a:r>
              <a:rPr lang="en-US" sz="3600">
                <a:solidFill>
                  <a:schemeClr val="bg1"/>
                </a:solidFill>
              </a:rPr>
              <a:t> </a:t>
            </a:r>
            <a:r>
              <a:rPr lang="en-US" sz="3600" err="1">
                <a:solidFill>
                  <a:schemeClr val="bg1"/>
                </a:solidFill>
              </a:rPr>
              <a:t>đồ</a:t>
            </a:r>
            <a:r>
              <a:rPr lang="en-US" sz="3600">
                <a:solidFill>
                  <a:schemeClr val="bg1"/>
                </a:solidFill>
              </a:rPr>
              <a:t> </a:t>
            </a:r>
            <a:r>
              <a:rPr lang="en-US" sz="3600" err="1">
                <a:solidFill>
                  <a:schemeClr val="bg1"/>
                </a:solidFill>
              </a:rPr>
              <a:t>thị</a:t>
            </a:r>
            <a:r>
              <a:rPr lang="en-US" sz="3600">
                <a:solidFill>
                  <a:schemeClr val="bg1"/>
                </a:solidFill>
              </a:rPr>
              <a:t> </a:t>
            </a:r>
            <a:r>
              <a:rPr lang="en-US" sz="3600" err="1">
                <a:solidFill>
                  <a:schemeClr val="bg1"/>
                </a:solidFill>
              </a:rPr>
              <a:t>tính</a:t>
            </a:r>
            <a:r>
              <a:rPr lang="en-US" sz="3600">
                <a:solidFill>
                  <a:schemeClr val="bg1"/>
                </a:solidFill>
              </a:rPr>
              <a:t> </a:t>
            </a:r>
            <a:r>
              <a:rPr lang="en-US" sz="3600" err="1">
                <a:solidFill>
                  <a:schemeClr val="bg1"/>
                </a:solidFill>
              </a:rPr>
              <a:t>toán</a:t>
            </a:r>
            <a:r>
              <a:rPr lang="en-US" sz="3600">
                <a:solidFill>
                  <a:schemeClr val="bg1"/>
                </a:solidFill>
              </a:rPr>
              <a:t> </a:t>
            </a:r>
            <a:r>
              <a:rPr lang="en-US" sz="3600" err="1">
                <a:solidFill>
                  <a:schemeClr val="bg1"/>
                </a:solidFill>
              </a:rPr>
              <a:t>trong</a:t>
            </a:r>
            <a:r>
              <a:rPr lang="en-US" sz="3600">
                <a:solidFill>
                  <a:schemeClr val="bg1"/>
                </a:solidFill>
              </a:rPr>
              <a:t> neural network: </a:t>
            </a:r>
          </a:p>
        </p:txBody>
      </p:sp>
      <p:sp>
        <p:nvSpPr>
          <p:cNvPr id="9" name="Hộp Văn bản 8">
            <a:extLst>
              <a:ext uri="{FF2B5EF4-FFF2-40B4-BE49-F238E27FC236}">
                <a16:creationId xmlns:a16="http://schemas.microsoft.com/office/drawing/2014/main" id="{2D495708-8C79-2E65-81D3-3CD562125E6C}"/>
              </a:ext>
            </a:extLst>
          </p:cNvPr>
          <p:cNvSpPr txBox="1"/>
          <p:nvPr/>
        </p:nvSpPr>
        <p:spPr>
          <a:xfrm>
            <a:off x="634180" y="1105545"/>
            <a:ext cx="14143704" cy="584775"/>
          </a:xfrm>
          <a:prstGeom prst="rect">
            <a:avLst/>
          </a:prstGeom>
          <a:noFill/>
        </p:spPr>
        <p:txBody>
          <a:bodyPr wrap="square" rtlCol="0">
            <a:spAutoFit/>
          </a:bodyPr>
          <a:lstStyle/>
          <a:p>
            <a:r>
              <a:rPr lang="vi-VN" sz="3200">
                <a:solidFill>
                  <a:schemeClr val="bg1"/>
                </a:solidFill>
              </a:rPr>
              <a:t>● </a:t>
            </a:r>
            <a:r>
              <a:rPr lang="vi-VN" sz="3200" err="1">
                <a:solidFill>
                  <a:schemeClr val="bg1"/>
                </a:solidFill>
              </a:rPr>
              <a:t>Neural</a:t>
            </a:r>
            <a:r>
              <a:rPr lang="vi-VN" sz="3200">
                <a:solidFill>
                  <a:schemeClr val="bg1"/>
                </a:solidFill>
              </a:rPr>
              <a:t> </a:t>
            </a:r>
            <a:r>
              <a:rPr lang="vi-VN" sz="3200" err="1">
                <a:solidFill>
                  <a:schemeClr val="bg1"/>
                </a:solidFill>
              </a:rPr>
              <a:t>Network</a:t>
            </a:r>
            <a:r>
              <a:rPr lang="vi-VN" sz="3200">
                <a:solidFill>
                  <a:schemeClr val="bg1"/>
                </a:solidFill>
              </a:rPr>
              <a:t> là một dạng đặc biệt của </a:t>
            </a:r>
            <a:r>
              <a:rPr lang="vi-VN" sz="3200" err="1">
                <a:solidFill>
                  <a:schemeClr val="bg1"/>
                </a:solidFill>
              </a:rPr>
              <a:t>Computational</a:t>
            </a:r>
            <a:r>
              <a:rPr lang="vi-VN" sz="3200">
                <a:solidFill>
                  <a:schemeClr val="bg1"/>
                </a:solidFill>
              </a:rPr>
              <a:t> </a:t>
            </a:r>
            <a:r>
              <a:rPr lang="vi-VN" sz="3200" err="1">
                <a:solidFill>
                  <a:schemeClr val="bg1"/>
                </a:solidFill>
              </a:rPr>
              <a:t>Graph</a:t>
            </a:r>
            <a:r>
              <a:rPr lang="vi-VN" sz="3200">
                <a:solidFill>
                  <a:schemeClr val="bg1"/>
                </a:solidFill>
              </a:rPr>
              <a:t>. </a:t>
            </a:r>
          </a:p>
        </p:txBody>
      </p:sp>
      <p:pic>
        <p:nvPicPr>
          <p:cNvPr id="11" name="Hình ảnh 10">
            <a:extLst>
              <a:ext uri="{FF2B5EF4-FFF2-40B4-BE49-F238E27FC236}">
                <a16:creationId xmlns:a16="http://schemas.microsoft.com/office/drawing/2014/main" id="{5AE4AE0F-8223-240C-E052-C42420C55986}"/>
              </a:ext>
            </a:extLst>
          </p:cNvPr>
          <p:cNvPicPr>
            <a:picLocks noChangeAspect="1"/>
          </p:cNvPicPr>
          <p:nvPr/>
        </p:nvPicPr>
        <p:blipFill>
          <a:blip r:embed="rId8"/>
          <a:stretch>
            <a:fillRect/>
          </a:stretch>
        </p:blipFill>
        <p:spPr>
          <a:xfrm>
            <a:off x="-10386662" y="946440"/>
            <a:ext cx="8096250" cy="5756586"/>
          </a:xfrm>
          <a:prstGeom prst="rect">
            <a:avLst/>
          </a:prstGeom>
        </p:spPr>
      </p:pic>
      <p:pic>
        <p:nvPicPr>
          <p:cNvPr id="1026" name="Picture 2" descr="Computational graph of the neural network">
            <a:extLst>
              <a:ext uri="{FF2B5EF4-FFF2-40B4-BE49-F238E27FC236}">
                <a16:creationId xmlns:a16="http://schemas.microsoft.com/office/drawing/2014/main" id="{F8AA11C6-EDE3-8A78-C5B3-9857CFAD09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9622" y="2428480"/>
            <a:ext cx="9772149" cy="682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215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089BE-6FBB-DF9D-0284-35DD6522C3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E45438-03C7-BFAA-F1CA-F2CB4188244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US"/>
              <a:t>ds</a:t>
            </a:r>
          </a:p>
        </p:txBody>
      </p:sp>
      <p:sp>
        <p:nvSpPr>
          <p:cNvPr id="4" name="Freeform 4">
            <a:extLst>
              <a:ext uri="{FF2B5EF4-FFF2-40B4-BE49-F238E27FC236}">
                <a16:creationId xmlns:a16="http://schemas.microsoft.com/office/drawing/2014/main" id="{438FE30A-F9A0-721A-AA08-EE6448BE2516}"/>
              </a:ext>
            </a:extLst>
          </p:cNvPr>
          <p:cNvSpPr/>
          <p:nvPr/>
        </p:nvSpPr>
        <p:spPr>
          <a:xfrm>
            <a:off x="15698479" y="-2850660"/>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E45716D-89EF-E614-F529-39BF2A59AC9B}"/>
              </a:ext>
            </a:extLst>
          </p:cNvPr>
          <p:cNvSpPr/>
          <p:nvPr/>
        </p:nvSpPr>
        <p:spPr>
          <a:xfrm rot="-1295157">
            <a:off x="1162689" y="669960"/>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5FB823FA-7DB2-FEAB-96B0-0F4392F94F6D}"/>
              </a:ext>
            </a:extLst>
          </p:cNvPr>
          <p:cNvSpPr/>
          <p:nvPr/>
        </p:nvSpPr>
        <p:spPr>
          <a:xfrm rot="939956">
            <a:off x="10143667" y="8780894"/>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82C4C040-54E7-60DE-0D75-47F02C7C6A55}"/>
              </a:ext>
            </a:extLst>
          </p:cNvPr>
          <p:cNvSpPr/>
          <p:nvPr/>
        </p:nvSpPr>
        <p:spPr>
          <a:xfrm rot="-5400000">
            <a:off x="1928740" y="-289375"/>
            <a:ext cx="5400475" cy="12370427"/>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7">
              <a:alphaModFix amt="50000"/>
            </a:blip>
            <a:stretch>
              <a:fillRect l="-12707" r="-20038"/>
            </a:stretch>
          </a:blipFill>
        </p:spPr>
        <p:txBody>
          <a:bodyPr/>
          <a:lstStyle/>
          <a:p>
            <a:endParaRPr lang="en-US"/>
          </a:p>
        </p:txBody>
      </p:sp>
      <p:sp>
        <p:nvSpPr>
          <p:cNvPr id="8" name="Hộp Văn bản 7">
            <a:extLst>
              <a:ext uri="{FF2B5EF4-FFF2-40B4-BE49-F238E27FC236}">
                <a16:creationId xmlns:a16="http://schemas.microsoft.com/office/drawing/2014/main" id="{8C228F4C-3BC4-E1D4-55D9-B1132D2E6BE3}"/>
              </a:ext>
            </a:extLst>
          </p:cNvPr>
          <p:cNvSpPr txBox="1"/>
          <p:nvPr/>
        </p:nvSpPr>
        <p:spPr>
          <a:xfrm>
            <a:off x="147484" y="65187"/>
            <a:ext cx="14782801" cy="646331"/>
          </a:xfrm>
          <a:prstGeom prst="rect">
            <a:avLst/>
          </a:prstGeom>
          <a:noFill/>
        </p:spPr>
        <p:txBody>
          <a:bodyPr wrap="square" rtlCol="0">
            <a:spAutoFit/>
          </a:bodyPr>
          <a:lstStyle/>
          <a:p>
            <a:r>
              <a:rPr lang="en-US" sz="3600" err="1">
                <a:solidFill>
                  <a:schemeClr val="bg1"/>
                </a:solidFill>
              </a:rPr>
              <a:t>Ứng</a:t>
            </a:r>
            <a:r>
              <a:rPr lang="en-US" sz="3600">
                <a:solidFill>
                  <a:schemeClr val="bg1"/>
                </a:solidFill>
              </a:rPr>
              <a:t> </a:t>
            </a:r>
            <a:r>
              <a:rPr lang="en-US" sz="3600" err="1">
                <a:solidFill>
                  <a:schemeClr val="bg1"/>
                </a:solidFill>
              </a:rPr>
              <a:t>dụng</a:t>
            </a:r>
            <a:r>
              <a:rPr lang="en-US" sz="3600">
                <a:solidFill>
                  <a:schemeClr val="bg1"/>
                </a:solidFill>
              </a:rPr>
              <a:t>  </a:t>
            </a:r>
            <a:r>
              <a:rPr lang="en-US" sz="3600" err="1">
                <a:solidFill>
                  <a:schemeClr val="bg1"/>
                </a:solidFill>
              </a:rPr>
              <a:t>của</a:t>
            </a:r>
            <a:r>
              <a:rPr lang="en-US" sz="3600">
                <a:solidFill>
                  <a:schemeClr val="bg1"/>
                </a:solidFill>
              </a:rPr>
              <a:t> </a:t>
            </a:r>
            <a:r>
              <a:rPr lang="en-US" sz="3600" err="1">
                <a:solidFill>
                  <a:schemeClr val="bg1"/>
                </a:solidFill>
              </a:rPr>
              <a:t>đồ</a:t>
            </a:r>
            <a:r>
              <a:rPr lang="en-US" sz="3600">
                <a:solidFill>
                  <a:schemeClr val="bg1"/>
                </a:solidFill>
              </a:rPr>
              <a:t> </a:t>
            </a:r>
            <a:r>
              <a:rPr lang="en-US" sz="3600" err="1">
                <a:solidFill>
                  <a:schemeClr val="bg1"/>
                </a:solidFill>
              </a:rPr>
              <a:t>thị</a:t>
            </a:r>
            <a:r>
              <a:rPr lang="en-US" sz="3600">
                <a:solidFill>
                  <a:schemeClr val="bg1"/>
                </a:solidFill>
              </a:rPr>
              <a:t> </a:t>
            </a:r>
            <a:r>
              <a:rPr lang="en-US" sz="3600" err="1">
                <a:solidFill>
                  <a:schemeClr val="bg1"/>
                </a:solidFill>
              </a:rPr>
              <a:t>tính</a:t>
            </a:r>
            <a:r>
              <a:rPr lang="en-US" sz="3600">
                <a:solidFill>
                  <a:schemeClr val="bg1"/>
                </a:solidFill>
              </a:rPr>
              <a:t> </a:t>
            </a:r>
            <a:r>
              <a:rPr lang="en-US" sz="3600" err="1">
                <a:solidFill>
                  <a:schemeClr val="bg1"/>
                </a:solidFill>
              </a:rPr>
              <a:t>toán</a:t>
            </a:r>
            <a:r>
              <a:rPr lang="en-US" sz="3600">
                <a:solidFill>
                  <a:schemeClr val="bg1"/>
                </a:solidFill>
              </a:rPr>
              <a:t> </a:t>
            </a:r>
            <a:r>
              <a:rPr lang="en-US" sz="3600" err="1">
                <a:solidFill>
                  <a:schemeClr val="bg1"/>
                </a:solidFill>
              </a:rPr>
              <a:t>trong</a:t>
            </a:r>
            <a:r>
              <a:rPr lang="en-US" sz="3600">
                <a:solidFill>
                  <a:schemeClr val="bg1"/>
                </a:solidFill>
              </a:rPr>
              <a:t> neural network: </a:t>
            </a:r>
            <a:r>
              <a:rPr lang="vi-VN" sz="3600">
                <a:solidFill>
                  <a:schemeClr val="bg1"/>
                </a:solidFill>
              </a:rPr>
              <a:t>. </a:t>
            </a:r>
          </a:p>
        </p:txBody>
      </p:sp>
      <p:sp>
        <p:nvSpPr>
          <p:cNvPr id="11" name="Hộp Văn bản 10">
            <a:extLst>
              <a:ext uri="{FF2B5EF4-FFF2-40B4-BE49-F238E27FC236}">
                <a16:creationId xmlns:a16="http://schemas.microsoft.com/office/drawing/2014/main" id="{C9585CE3-D971-6551-148E-80D7B6B4C0BC}"/>
              </a:ext>
            </a:extLst>
          </p:cNvPr>
          <p:cNvSpPr txBox="1"/>
          <p:nvPr/>
        </p:nvSpPr>
        <p:spPr>
          <a:xfrm>
            <a:off x="677990" y="1457616"/>
            <a:ext cx="7541342" cy="1569660"/>
          </a:xfrm>
          <a:prstGeom prst="rect">
            <a:avLst/>
          </a:prstGeom>
          <a:noFill/>
        </p:spPr>
        <p:txBody>
          <a:bodyPr wrap="square" rtlCol="0">
            <a:spAutoFit/>
          </a:bodyPr>
          <a:lstStyle/>
          <a:p>
            <a:r>
              <a:rPr lang="vi-VN" sz="3200">
                <a:solidFill>
                  <a:schemeClr val="bg1"/>
                </a:solidFill>
              </a:rPr>
              <a:t>● Là công cụ mạnh để đạo hàm theo từng biến. </a:t>
            </a:r>
          </a:p>
          <a:p>
            <a:endParaRPr lang="vi-VN" sz="3200"/>
          </a:p>
        </p:txBody>
      </p:sp>
      <p:sp>
        <p:nvSpPr>
          <p:cNvPr id="12" name="Hộp Văn bản 11">
            <a:extLst>
              <a:ext uri="{FF2B5EF4-FFF2-40B4-BE49-F238E27FC236}">
                <a16:creationId xmlns:a16="http://schemas.microsoft.com/office/drawing/2014/main" id="{65ECB308-5C88-FCE4-640B-E9F72FBBC230}"/>
              </a:ext>
            </a:extLst>
          </p:cNvPr>
          <p:cNvSpPr txBox="1"/>
          <p:nvPr/>
        </p:nvSpPr>
        <p:spPr>
          <a:xfrm>
            <a:off x="10362893" y="1234141"/>
            <a:ext cx="7541343" cy="2092881"/>
          </a:xfrm>
          <a:prstGeom prst="rect">
            <a:avLst/>
          </a:prstGeom>
          <a:noFill/>
        </p:spPr>
        <p:txBody>
          <a:bodyPr wrap="square" rtlCol="0">
            <a:spAutoFit/>
          </a:bodyPr>
          <a:lstStyle/>
          <a:p>
            <a:r>
              <a:rPr lang="vi-VN" sz="2800">
                <a:solidFill>
                  <a:schemeClr val="bg1"/>
                </a:solidFill>
              </a:rPr>
              <a:t>● Trong các bài toán </a:t>
            </a:r>
            <a:r>
              <a:rPr lang="vi-VN" sz="2800" err="1">
                <a:solidFill>
                  <a:schemeClr val="bg1"/>
                </a:solidFill>
              </a:rPr>
              <a:t>network</a:t>
            </a:r>
            <a:r>
              <a:rPr lang="vi-VN" sz="2800">
                <a:solidFill>
                  <a:schemeClr val="bg1"/>
                </a:solidFill>
              </a:rPr>
              <a:t> nhiều lớp, cần phải tính đạo hàm theo từng biến. Để làm việc này hiệu quả hơn, người ta sử dụng thuật toán lan truyền ngược (</a:t>
            </a:r>
            <a:r>
              <a:rPr lang="vi-VN" sz="2800" err="1">
                <a:solidFill>
                  <a:schemeClr val="bg1"/>
                </a:solidFill>
              </a:rPr>
              <a:t>backpropagation</a:t>
            </a:r>
            <a:r>
              <a:rPr lang="vi-VN" sz="2800">
                <a:solidFill>
                  <a:schemeClr val="bg1"/>
                </a:solidFill>
              </a:rPr>
              <a:t>). </a:t>
            </a:r>
          </a:p>
          <a:p>
            <a:endParaRPr lang="vi-VN"/>
          </a:p>
        </p:txBody>
      </p:sp>
      <p:pic>
        <p:nvPicPr>
          <p:cNvPr id="10" name="Hình ảnh 9" descr="Ảnh có chứa ánh sáng, đen và trắng&#10;&#10;Nội dung do AI tạo ra có thể không chính xác.">
            <a:extLst>
              <a:ext uri="{FF2B5EF4-FFF2-40B4-BE49-F238E27FC236}">
                <a16:creationId xmlns:a16="http://schemas.microsoft.com/office/drawing/2014/main" id="{58523D09-2FCA-7D1D-444A-BF65F11760FA}"/>
              </a:ext>
            </a:extLst>
          </p:cNvPr>
          <p:cNvPicPr>
            <a:picLocks noChangeAspect="1"/>
          </p:cNvPicPr>
          <p:nvPr/>
        </p:nvPicPr>
        <p:blipFill>
          <a:blip r:embed="rId8">
            <a:extLst>
              <a:ext uri="{28A0092B-C50C-407E-A947-70E740481C1C}">
                <a14:useLocalDpi xmlns:a14="http://schemas.microsoft.com/office/drawing/2010/main" val="0"/>
              </a:ext>
            </a:extLst>
          </a:blip>
          <a:srcRect l="26131" r="18084"/>
          <a:stretch/>
        </p:blipFill>
        <p:spPr>
          <a:xfrm>
            <a:off x="2460925" y="2945819"/>
            <a:ext cx="10928366" cy="7406368"/>
          </a:xfrm>
          <a:prstGeom prst="rect">
            <a:avLst/>
          </a:prstGeom>
        </p:spPr>
      </p:pic>
    </p:spTree>
    <p:extLst>
      <p:ext uri="{BB962C8B-B14F-4D97-AF65-F5344CB8AC3E}">
        <p14:creationId xmlns:p14="http://schemas.microsoft.com/office/powerpoint/2010/main" val="614598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C66D7-7477-8440-D7BA-0F3A564F5E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C19A11-8110-0291-7323-78F3D61387B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US"/>
              <a:t>ds</a:t>
            </a:r>
          </a:p>
        </p:txBody>
      </p:sp>
      <p:sp>
        <p:nvSpPr>
          <p:cNvPr id="3" name="Freeform 3">
            <a:extLst>
              <a:ext uri="{FF2B5EF4-FFF2-40B4-BE49-F238E27FC236}">
                <a16:creationId xmlns:a16="http://schemas.microsoft.com/office/drawing/2014/main" id="{A351AC07-9532-70D7-02C5-99F8BFE6273A}"/>
              </a:ext>
            </a:extLst>
          </p:cNvPr>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6728BA0D-5D38-4D11-0F80-67B828274035}"/>
              </a:ext>
            </a:extLst>
          </p:cNvPr>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9CA5CEF5-2961-DE0E-CC1E-6821B5BD0BCA}"/>
              </a:ext>
            </a:extLst>
          </p:cNvPr>
          <p:cNvSpPr/>
          <p:nvPr/>
        </p:nvSpPr>
        <p:spPr>
          <a:xfrm rot="-1295157">
            <a:off x="1162689" y="669960"/>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17239B16-4E18-3EFC-AB87-222F905D5108}"/>
              </a:ext>
            </a:extLst>
          </p:cNvPr>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B280F6C9-E9B7-CB73-8807-4CAF15F5A083}"/>
              </a:ext>
            </a:extLst>
          </p:cNvPr>
          <p:cNvSpPr/>
          <p:nvPr/>
        </p:nvSpPr>
        <p:spPr>
          <a:xfrm rot="-5400000">
            <a:off x="8992175" y="4700015"/>
            <a:ext cx="5400475" cy="12370427"/>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7">
              <a:alphaModFix amt="50000"/>
            </a:blip>
            <a:stretch>
              <a:fillRect l="-12707" r="-20038"/>
            </a:stretch>
          </a:blipFill>
        </p:spPr>
        <p:txBody>
          <a:bodyPr/>
          <a:lstStyle/>
          <a:p>
            <a:endParaRPr lang="en-US"/>
          </a:p>
        </p:txBody>
      </p:sp>
      <p:sp>
        <p:nvSpPr>
          <p:cNvPr id="8" name="Hộp Văn bản 7">
            <a:extLst>
              <a:ext uri="{FF2B5EF4-FFF2-40B4-BE49-F238E27FC236}">
                <a16:creationId xmlns:a16="http://schemas.microsoft.com/office/drawing/2014/main" id="{B5668D4F-128C-2946-19C0-98C3244CCEE1}"/>
              </a:ext>
            </a:extLst>
          </p:cNvPr>
          <p:cNvSpPr txBox="1"/>
          <p:nvPr/>
        </p:nvSpPr>
        <p:spPr>
          <a:xfrm>
            <a:off x="147484" y="65187"/>
            <a:ext cx="14782801" cy="646331"/>
          </a:xfrm>
          <a:prstGeom prst="rect">
            <a:avLst/>
          </a:prstGeom>
          <a:noFill/>
        </p:spPr>
        <p:txBody>
          <a:bodyPr wrap="square" rtlCol="0">
            <a:spAutoFit/>
          </a:bodyPr>
          <a:lstStyle/>
          <a:p>
            <a:r>
              <a:rPr lang="en-US" sz="3600" err="1">
                <a:solidFill>
                  <a:schemeClr val="bg1"/>
                </a:solidFill>
              </a:rPr>
              <a:t>Ứng</a:t>
            </a:r>
            <a:r>
              <a:rPr lang="en-US" sz="3600">
                <a:solidFill>
                  <a:schemeClr val="bg1"/>
                </a:solidFill>
              </a:rPr>
              <a:t> </a:t>
            </a:r>
            <a:r>
              <a:rPr lang="en-US" sz="3600" err="1">
                <a:solidFill>
                  <a:schemeClr val="bg1"/>
                </a:solidFill>
              </a:rPr>
              <a:t>dụng</a:t>
            </a:r>
            <a:r>
              <a:rPr lang="en-US" sz="3600">
                <a:solidFill>
                  <a:schemeClr val="bg1"/>
                </a:solidFill>
              </a:rPr>
              <a:t>  </a:t>
            </a:r>
            <a:r>
              <a:rPr lang="en-US" sz="3600" err="1">
                <a:solidFill>
                  <a:schemeClr val="bg1"/>
                </a:solidFill>
              </a:rPr>
              <a:t>của</a:t>
            </a:r>
            <a:r>
              <a:rPr lang="en-US" sz="3600">
                <a:solidFill>
                  <a:schemeClr val="bg1"/>
                </a:solidFill>
              </a:rPr>
              <a:t> </a:t>
            </a:r>
            <a:r>
              <a:rPr lang="en-US" sz="3600" err="1">
                <a:solidFill>
                  <a:schemeClr val="bg1"/>
                </a:solidFill>
              </a:rPr>
              <a:t>đồ</a:t>
            </a:r>
            <a:r>
              <a:rPr lang="en-US" sz="3600">
                <a:solidFill>
                  <a:schemeClr val="bg1"/>
                </a:solidFill>
              </a:rPr>
              <a:t> </a:t>
            </a:r>
            <a:r>
              <a:rPr lang="en-US" sz="3600" err="1">
                <a:solidFill>
                  <a:schemeClr val="bg1"/>
                </a:solidFill>
              </a:rPr>
              <a:t>thị</a:t>
            </a:r>
            <a:r>
              <a:rPr lang="en-US" sz="3600">
                <a:solidFill>
                  <a:schemeClr val="bg1"/>
                </a:solidFill>
              </a:rPr>
              <a:t> </a:t>
            </a:r>
            <a:r>
              <a:rPr lang="en-US" sz="3600" err="1">
                <a:solidFill>
                  <a:schemeClr val="bg1"/>
                </a:solidFill>
              </a:rPr>
              <a:t>tính</a:t>
            </a:r>
            <a:r>
              <a:rPr lang="en-US" sz="3600">
                <a:solidFill>
                  <a:schemeClr val="bg1"/>
                </a:solidFill>
              </a:rPr>
              <a:t> </a:t>
            </a:r>
            <a:r>
              <a:rPr lang="en-US" sz="3600" err="1">
                <a:solidFill>
                  <a:schemeClr val="bg1"/>
                </a:solidFill>
              </a:rPr>
              <a:t>toán</a:t>
            </a:r>
            <a:r>
              <a:rPr lang="en-US" sz="3600">
                <a:solidFill>
                  <a:schemeClr val="bg1"/>
                </a:solidFill>
              </a:rPr>
              <a:t> </a:t>
            </a:r>
            <a:r>
              <a:rPr lang="en-US" sz="3600" err="1">
                <a:solidFill>
                  <a:schemeClr val="bg1"/>
                </a:solidFill>
              </a:rPr>
              <a:t>trong</a:t>
            </a:r>
            <a:r>
              <a:rPr lang="en-US" sz="3600">
                <a:solidFill>
                  <a:schemeClr val="bg1"/>
                </a:solidFill>
              </a:rPr>
              <a:t> neural network: </a:t>
            </a:r>
            <a:r>
              <a:rPr lang="vi-VN" sz="3600">
                <a:solidFill>
                  <a:schemeClr val="bg1"/>
                </a:solidFill>
              </a:rPr>
              <a:t>. </a:t>
            </a:r>
          </a:p>
        </p:txBody>
      </p:sp>
      <p:sp>
        <p:nvSpPr>
          <p:cNvPr id="11" name="Hộp Văn bản 10">
            <a:extLst>
              <a:ext uri="{FF2B5EF4-FFF2-40B4-BE49-F238E27FC236}">
                <a16:creationId xmlns:a16="http://schemas.microsoft.com/office/drawing/2014/main" id="{71F1FE26-1EA8-4198-E198-1B1A7842A100}"/>
              </a:ext>
            </a:extLst>
          </p:cNvPr>
          <p:cNvSpPr txBox="1"/>
          <p:nvPr/>
        </p:nvSpPr>
        <p:spPr>
          <a:xfrm>
            <a:off x="1090280" y="2031574"/>
            <a:ext cx="10654164" cy="1200329"/>
          </a:xfrm>
          <a:prstGeom prst="rect">
            <a:avLst/>
          </a:prstGeom>
          <a:noFill/>
        </p:spPr>
        <p:txBody>
          <a:bodyPr wrap="square" rtlCol="0">
            <a:spAutoFit/>
          </a:bodyPr>
          <a:lstStyle/>
          <a:p>
            <a:r>
              <a:rPr lang="vi-VN" sz="3600">
                <a:solidFill>
                  <a:schemeClr val="bg1"/>
                </a:solidFill>
              </a:rPr>
              <a:t>● </a:t>
            </a:r>
            <a:r>
              <a:rPr lang="vi-VN" sz="3600" err="1">
                <a:solidFill>
                  <a:schemeClr val="bg1"/>
                </a:solidFill>
              </a:rPr>
              <a:t>Parallelization</a:t>
            </a:r>
            <a:r>
              <a:rPr lang="vi-VN" sz="3600">
                <a:solidFill>
                  <a:schemeClr val="bg1"/>
                </a:solidFill>
              </a:rPr>
              <a:t> (tính toán song song) </a:t>
            </a:r>
          </a:p>
          <a:p>
            <a:endParaRPr lang="vi-VN" sz="3600"/>
          </a:p>
        </p:txBody>
      </p:sp>
      <p:pic>
        <p:nvPicPr>
          <p:cNvPr id="10" name="Hình ảnh 9" descr="Ảnh có chứa đen và trắng, đơn sắc, ánh sáng, tác phẩm nghệ thuật&#10;&#10;Nội dung do AI tạo ra có thể không chính xác.">
            <a:extLst>
              <a:ext uri="{FF2B5EF4-FFF2-40B4-BE49-F238E27FC236}">
                <a16:creationId xmlns:a16="http://schemas.microsoft.com/office/drawing/2014/main" id="{B334F8CC-4B4E-3090-DD7B-0214301C5065}"/>
              </a:ext>
            </a:extLst>
          </p:cNvPr>
          <p:cNvPicPr>
            <a:picLocks noChangeAspect="1"/>
          </p:cNvPicPr>
          <p:nvPr/>
        </p:nvPicPr>
        <p:blipFill>
          <a:blip r:embed="rId8">
            <a:extLst>
              <a:ext uri="{28A0092B-C50C-407E-A947-70E740481C1C}">
                <a14:useLocalDpi xmlns:a14="http://schemas.microsoft.com/office/drawing/2010/main" val="0"/>
              </a:ext>
            </a:extLst>
          </a:blip>
          <a:srcRect l="31016" r="20794"/>
          <a:stretch/>
        </p:blipFill>
        <p:spPr>
          <a:xfrm>
            <a:off x="2776608" y="2779654"/>
            <a:ext cx="10058116" cy="7132233"/>
          </a:xfrm>
          <a:prstGeom prst="rect">
            <a:avLst/>
          </a:prstGeom>
        </p:spPr>
      </p:pic>
    </p:spTree>
    <p:extLst>
      <p:ext uri="{BB962C8B-B14F-4D97-AF65-F5344CB8AC3E}">
        <p14:creationId xmlns:p14="http://schemas.microsoft.com/office/powerpoint/2010/main" val="706370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2C747-4926-D3D9-C281-EA60A395AC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4688EA-BFE0-325B-CFD0-7D9251DEE3B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6666" b="-6666"/>
            </a:stretch>
          </a:blipFill>
        </p:spPr>
        <p:txBody>
          <a:bodyPr/>
          <a:lstStyle/>
          <a:p>
            <a:endParaRPr lang="en-US"/>
          </a:p>
        </p:txBody>
      </p:sp>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6E79A386-0182-77F6-F248-5212B6165250}"/>
                  </a:ext>
                </a:extLst>
              </p:cNvPr>
              <p:cNvSpPr txBox="1"/>
              <p:nvPr/>
            </p:nvSpPr>
            <p:spPr>
              <a:xfrm>
                <a:off x="53341" y="5528493"/>
                <a:ext cx="18234659" cy="4315733"/>
              </a:xfrm>
              <a:prstGeom prst="rect">
                <a:avLst/>
              </a:prstGeom>
              <a:noFill/>
            </p:spPr>
            <p:txBody>
              <a:bodyPr wrap="square" rtlCol="0">
                <a:spAutoFit/>
              </a:bodyPr>
              <a:lstStyle/>
              <a:p>
                <a:pPr>
                  <a:buNone/>
                </a:pPr>
                <a:r>
                  <a:rPr lang="vi-VN" sz="3600">
                    <a:solidFill>
                      <a:schemeClr val="bg1"/>
                    </a:solidFill>
                    <a:latin typeface="Calibri" panose="020F0502020204030204" pitchFamily="34" charset="0"/>
                    <a:cs typeface="Calibri" panose="020F0502020204030204" pitchFamily="34" charset="0"/>
                  </a:rPr>
                  <a:t>Yêu cầu:</a:t>
                </a:r>
              </a:p>
              <a:p>
                <a:pPr>
                  <a:buFont typeface="+mj-lt"/>
                  <a:buAutoNum type="arabicPeriod"/>
                </a:pPr>
                <a:r>
                  <a:rPr lang="vi-VN" sz="3600">
                    <a:solidFill>
                      <a:schemeClr val="bg1"/>
                    </a:solidFill>
                    <a:latin typeface="Calibri" panose="020F0502020204030204" pitchFamily="34" charset="0"/>
                    <a:cs typeface="Calibri" panose="020F0502020204030204" pitchFamily="34" charset="0"/>
                  </a:rPr>
                  <a:t>Xây dựng đồ thị tính toán cho mô hình này.</a:t>
                </a:r>
              </a:p>
              <a:p>
                <a:pPr>
                  <a:buFont typeface="+mj-lt"/>
                  <a:buAutoNum type="arabicPeriod"/>
                </a:pPr>
                <a:r>
                  <a:rPr lang="vi-VN" sz="3600">
                    <a:solidFill>
                      <a:schemeClr val="bg1"/>
                    </a:solidFill>
                    <a:latin typeface="Calibri" panose="020F0502020204030204" pitchFamily="34" charset="0"/>
                    <a:cs typeface="Calibri" panose="020F0502020204030204" pitchFamily="34" charset="0"/>
                  </a:rPr>
                  <a:t>Với giá trị</a:t>
                </a:r>
                <a:r>
                  <a:rPr lang="en-US" sz="3600">
                    <a:solidFill>
                      <a:schemeClr val="bg1"/>
                    </a:solidFill>
                    <a:latin typeface="Calibri" panose="020F0502020204030204" pitchFamily="34" charset="0"/>
                    <a:cs typeface="Calibri" panose="020F0502020204030204" pitchFamily="34" charset="0"/>
                  </a:rPr>
                  <a:t>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𝑥</m:t>
                    </m:r>
                    <m:r>
                      <a:rPr lang="en-US" sz="3600" b="0" i="1" smtClean="0">
                        <a:solidFill>
                          <a:schemeClr val="bg1"/>
                        </a:solidFill>
                        <a:latin typeface="Cambria Math" panose="02040503050406030204" pitchFamily="18" charset="0"/>
                        <a:cs typeface="Calibri" panose="020F0502020204030204" pitchFamily="34" charset="0"/>
                      </a:rPr>
                      <m:t>=</m:t>
                    </m:r>
                    <m:r>
                      <a:rPr lang="en-US" sz="3600" b="0" i="1" smtClean="0">
                        <a:solidFill>
                          <a:schemeClr val="bg1"/>
                        </a:solidFill>
                        <a:latin typeface="Cambria Math" panose="02040503050406030204" pitchFamily="18" charset="0"/>
                        <a:cs typeface="Calibri" panose="020F0502020204030204" pitchFamily="34" charset="0"/>
                      </a:rPr>
                      <m:t>0</m:t>
                    </m:r>
                    <m:r>
                      <a:rPr lang="en-US" sz="3600" b="0" i="1" smtClean="0">
                        <a:solidFill>
                          <a:schemeClr val="bg1"/>
                        </a:solidFill>
                        <a:latin typeface="Cambria Math" panose="02040503050406030204" pitchFamily="18" charset="0"/>
                        <a:cs typeface="Calibri" panose="020F0502020204030204" pitchFamily="34" charset="0"/>
                      </a:rPr>
                      <m:t>.</m:t>
                    </m:r>
                    <m:r>
                      <a:rPr lang="en-US" sz="3600" b="0" i="1" smtClean="0">
                        <a:solidFill>
                          <a:schemeClr val="bg1"/>
                        </a:solidFill>
                        <a:latin typeface="Cambria Math" panose="02040503050406030204" pitchFamily="18" charset="0"/>
                        <a:cs typeface="Calibri" panose="020F0502020204030204" pitchFamily="34" charset="0"/>
                      </a:rPr>
                      <m:t>5</m:t>
                    </m:r>
                    <m:r>
                      <a:rPr lang="en-US" sz="3600" b="0" i="1" smtClean="0">
                        <a:solidFill>
                          <a:schemeClr val="bg1"/>
                        </a:solidFill>
                        <a:latin typeface="Cambria Math" panose="02040503050406030204" pitchFamily="18" charset="0"/>
                        <a:cs typeface="Calibri" panose="020F0502020204030204" pitchFamily="34" charset="0"/>
                      </a:rPr>
                      <m:t>, </m:t>
                    </m:r>
                    <m:r>
                      <a:rPr lang="en-US" sz="3600" b="0" i="1" smtClean="0">
                        <a:solidFill>
                          <a:schemeClr val="bg1"/>
                        </a:solidFill>
                        <a:latin typeface="Cambria Math" panose="02040503050406030204" pitchFamily="18" charset="0"/>
                        <a:cs typeface="Calibri" panose="020F0502020204030204" pitchFamily="34" charset="0"/>
                      </a:rPr>
                      <m:t>𝑦</m:t>
                    </m:r>
                    <m:r>
                      <a:rPr lang="en-US" sz="3600" b="0" i="1" smtClean="0">
                        <a:solidFill>
                          <a:schemeClr val="bg1"/>
                        </a:solidFill>
                        <a:latin typeface="Cambria Math" panose="02040503050406030204" pitchFamily="18" charset="0"/>
                        <a:cs typeface="Calibri" panose="020F0502020204030204" pitchFamily="34" charset="0"/>
                      </a:rPr>
                      <m:t>=</m:t>
                    </m:r>
                    <m:r>
                      <a:rPr lang="en-US" sz="3600" b="0" i="1" smtClean="0">
                        <a:solidFill>
                          <a:schemeClr val="bg1"/>
                        </a:solidFill>
                        <a:latin typeface="Cambria Math" panose="02040503050406030204" pitchFamily="18" charset="0"/>
                        <a:cs typeface="Calibri" panose="020F0502020204030204" pitchFamily="34" charset="0"/>
                      </a:rPr>
                      <m:t>1</m:t>
                    </m:r>
                  </m:oMath>
                </a14:m>
                <a:r>
                  <a:rPr lang="vi-VN" sz="3600">
                    <a:solidFill>
                      <a:schemeClr val="bg1"/>
                    </a:solidFill>
                    <a:latin typeface="Calibri" panose="020F0502020204030204" pitchFamily="34" charset="0"/>
                    <a:cs typeface="Calibri" panose="020F0502020204030204" pitchFamily="34" charset="0"/>
                  </a:rPr>
                  <a:t>, khởi tạo tham số ban đầu</a:t>
                </a:r>
                <a:r>
                  <a:rPr lang="en-US" sz="3600">
                    <a:solidFill>
                      <a:schemeClr val="bg1"/>
                    </a:solidFill>
                    <a:latin typeface="Calibri" panose="020F0502020204030204" pitchFamily="34" charset="0"/>
                    <a:cs typeface="Calibri" panose="020F0502020204030204" pitchFamily="34" charset="0"/>
                  </a:rPr>
                  <a:t>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𝑤</m:t>
                    </m:r>
                    <m:r>
                      <a:rPr lang="en-US" sz="3600" b="0" i="1" smtClean="0">
                        <a:solidFill>
                          <a:schemeClr val="bg1"/>
                        </a:solidFill>
                        <a:latin typeface="Cambria Math" panose="02040503050406030204" pitchFamily="18" charset="0"/>
                        <a:cs typeface="Calibri" panose="020F0502020204030204" pitchFamily="34" charset="0"/>
                      </a:rPr>
                      <m:t>=</m:t>
                    </m:r>
                    <m:r>
                      <a:rPr lang="en-US" sz="3600" b="0" i="1" smtClean="0">
                        <a:solidFill>
                          <a:schemeClr val="bg1"/>
                        </a:solidFill>
                        <a:latin typeface="Cambria Math" panose="02040503050406030204" pitchFamily="18" charset="0"/>
                        <a:cs typeface="Calibri" panose="020F0502020204030204" pitchFamily="34" charset="0"/>
                      </a:rPr>
                      <m:t>2</m:t>
                    </m:r>
                    <m:r>
                      <a:rPr lang="en-US" sz="3600" b="0" i="1" smtClean="0">
                        <a:solidFill>
                          <a:schemeClr val="bg1"/>
                        </a:solidFill>
                        <a:latin typeface="Cambria Math" panose="02040503050406030204" pitchFamily="18" charset="0"/>
                        <a:cs typeface="Calibri" panose="020F0502020204030204" pitchFamily="34" charset="0"/>
                      </a:rPr>
                      <m:t>, </m:t>
                    </m:r>
                    <m:r>
                      <a:rPr lang="en-US" sz="3600" b="0" i="1" smtClean="0">
                        <a:solidFill>
                          <a:schemeClr val="bg1"/>
                        </a:solidFill>
                        <a:latin typeface="Cambria Math" panose="02040503050406030204" pitchFamily="18" charset="0"/>
                        <a:cs typeface="Calibri" panose="020F0502020204030204" pitchFamily="34" charset="0"/>
                      </a:rPr>
                      <m:t>𝑏</m:t>
                    </m:r>
                    <m:r>
                      <a:rPr lang="en-US" sz="3600" b="0" i="1" smtClean="0">
                        <a:solidFill>
                          <a:schemeClr val="bg1"/>
                        </a:solidFill>
                        <a:latin typeface="Cambria Math" panose="02040503050406030204" pitchFamily="18" charset="0"/>
                        <a:cs typeface="Calibri" panose="020F0502020204030204" pitchFamily="34" charset="0"/>
                      </a:rPr>
                      <m:t>=−</m:t>
                    </m:r>
                    <m:r>
                      <a:rPr lang="en-US" sz="3600" b="0" i="1" smtClean="0">
                        <a:solidFill>
                          <a:schemeClr val="bg1"/>
                        </a:solidFill>
                        <a:latin typeface="Cambria Math" panose="02040503050406030204" pitchFamily="18" charset="0"/>
                        <a:cs typeface="Calibri" panose="020F0502020204030204" pitchFamily="34" charset="0"/>
                      </a:rPr>
                      <m:t>1</m:t>
                    </m:r>
                  </m:oMath>
                </a14:m>
                <a:r>
                  <a:rPr lang="vi-VN" sz="3600">
                    <a:solidFill>
                      <a:schemeClr val="bg1"/>
                    </a:solidFill>
                    <a:latin typeface="Calibri" panose="020F0502020204030204" pitchFamily="34" charset="0"/>
                    <a:cs typeface="Calibri" panose="020F0502020204030204" pitchFamily="34" charset="0"/>
                  </a:rPr>
                  <a:t>, thực hiện </a:t>
                </a:r>
                <a:r>
                  <a:rPr lang="en-US" sz="3600" err="1">
                    <a:solidFill>
                      <a:schemeClr val="bg1"/>
                    </a:solidFill>
                    <a:latin typeface="Calibri" panose="020F0502020204030204" pitchFamily="34" charset="0"/>
                    <a:cs typeface="Calibri" panose="020F0502020204030204" pitchFamily="34" charset="0"/>
                  </a:rPr>
                  <a:t>lan</a:t>
                </a:r>
                <a:r>
                  <a:rPr lang="en-US" sz="3600">
                    <a:solidFill>
                      <a:schemeClr val="bg1"/>
                    </a:solidFill>
                    <a:latin typeface="Calibri" panose="020F0502020204030204" pitchFamily="34" charset="0"/>
                    <a:cs typeface="Calibri" panose="020F0502020204030204" pitchFamily="34" charset="0"/>
                  </a:rPr>
                  <a:t> </a:t>
                </a:r>
                <a:r>
                  <a:rPr lang="en-US" sz="3600" err="1">
                    <a:solidFill>
                      <a:schemeClr val="bg1"/>
                    </a:solidFill>
                    <a:latin typeface="Calibri" panose="020F0502020204030204" pitchFamily="34" charset="0"/>
                    <a:cs typeface="Calibri" panose="020F0502020204030204" pitchFamily="34" charset="0"/>
                  </a:rPr>
                  <a:t>truyền</a:t>
                </a:r>
                <a:r>
                  <a:rPr lang="en-US" sz="3600">
                    <a:solidFill>
                      <a:schemeClr val="bg1"/>
                    </a:solidFill>
                    <a:latin typeface="Calibri" panose="020F0502020204030204" pitchFamily="34" charset="0"/>
                    <a:cs typeface="Calibri" panose="020F0502020204030204" pitchFamily="34" charset="0"/>
                  </a:rPr>
                  <a:t> </a:t>
                </a:r>
                <a:r>
                  <a:rPr lang="en-US" sz="3600" err="1">
                    <a:solidFill>
                      <a:schemeClr val="bg1"/>
                    </a:solidFill>
                    <a:latin typeface="Calibri" panose="020F0502020204030204" pitchFamily="34" charset="0"/>
                    <a:cs typeface="Calibri" panose="020F0502020204030204" pitchFamily="34" charset="0"/>
                  </a:rPr>
                  <a:t>tiến</a:t>
                </a:r>
                <a:r>
                  <a:rPr lang="vi-VN" sz="3600">
                    <a:solidFill>
                      <a:schemeClr val="bg1"/>
                    </a:solidFill>
                    <a:latin typeface="Calibri" panose="020F0502020204030204" pitchFamily="34" charset="0"/>
                    <a:cs typeface="Calibri" panose="020F0502020204030204" pitchFamily="34" charset="0"/>
                  </a:rPr>
                  <a:t> để tính giá trị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𝑝</m:t>
                    </m:r>
                  </m:oMath>
                </a14:m>
                <a:r>
                  <a:rPr lang="vi-VN" sz="3600">
                    <a:solidFill>
                      <a:schemeClr val="bg1"/>
                    </a:solidFill>
                    <a:latin typeface="Calibri" panose="020F0502020204030204" pitchFamily="34" charset="0"/>
                    <a:cs typeface="Calibri" panose="020F0502020204030204" pitchFamily="34" charset="0"/>
                  </a:rPr>
                  <a:t> và hàm mất mát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𝐿</m:t>
                    </m:r>
                  </m:oMath>
                </a14:m>
                <a:r>
                  <a:rPr lang="vi-VN" sz="3600">
                    <a:solidFill>
                      <a:schemeClr val="bg1"/>
                    </a:solidFill>
                    <a:latin typeface="Calibri" panose="020F0502020204030204" pitchFamily="34" charset="0"/>
                    <a:cs typeface="Calibri" panose="020F0502020204030204" pitchFamily="34" charset="0"/>
                  </a:rPr>
                  <a:t>.</a:t>
                </a:r>
              </a:p>
              <a:p>
                <a:pPr>
                  <a:buFont typeface="+mj-lt"/>
                  <a:buAutoNum type="arabicPeriod"/>
                </a:pPr>
                <a:r>
                  <a:rPr lang="vi-VN" sz="3600">
                    <a:solidFill>
                      <a:schemeClr val="bg1"/>
                    </a:solidFill>
                    <a:latin typeface="Calibri" panose="020F0502020204030204" pitchFamily="34" charset="0"/>
                    <a:cs typeface="Calibri" panose="020F0502020204030204" pitchFamily="34" charset="0"/>
                  </a:rPr>
                  <a:t>Tính các </a:t>
                </a:r>
                <a:r>
                  <a:rPr lang="vi-VN" sz="3600" err="1">
                    <a:solidFill>
                      <a:schemeClr val="bg1"/>
                    </a:solidFill>
                    <a:latin typeface="Calibri" panose="020F0502020204030204" pitchFamily="34" charset="0"/>
                    <a:cs typeface="Calibri" panose="020F0502020204030204" pitchFamily="34" charset="0"/>
                  </a:rPr>
                  <a:t>gradient</a:t>
                </a:r>
                <a:r>
                  <a:rPr lang="vi-VN" sz="3600">
                    <a:solidFill>
                      <a:schemeClr val="bg1"/>
                    </a:solidFill>
                    <a:latin typeface="Calibri" panose="020F0502020204030204" pitchFamily="34" charset="0"/>
                    <a:cs typeface="Calibri" panose="020F0502020204030204" pitchFamily="34" charset="0"/>
                  </a:rPr>
                  <a:t> ​</a:t>
                </a:r>
                <a14:m>
                  <m:oMath xmlns:m="http://schemas.openxmlformats.org/officeDocument/2006/math">
                    <m:f>
                      <m:fPr>
                        <m:ctrlPr>
                          <a:rPr lang="vi-VN" sz="4000" i="1" smtClean="0">
                            <a:solidFill>
                              <a:schemeClr val="bg1"/>
                            </a:solidFill>
                            <a:latin typeface="Cambria Math" panose="02040503050406030204" pitchFamily="18" charset="0"/>
                            <a:cs typeface="Calibri" panose="020F0502020204030204" pitchFamily="34" charset="0"/>
                          </a:rPr>
                        </m:ctrlPr>
                      </m:fPr>
                      <m:num>
                        <m:r>
                          <a:rPr lang="vi-VN"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lang="en-US"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𝐿</m:t>
                        </m:r>
                      </m:num>
                      <m:den>
                        <m:r>
                          <a:rPr lang="vi-VN"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lang="en-US"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𝑤</m:t>
                        </m:r>
                      </m:den>
                    </m:f>
                  </m:oMath>
                </a14:m>
                <a:r>
                  <a:rPr lang="vi-VN" sz="4000">
                    <a:solidFill>
                      <a:schemeClr val="bg1"/>
                    </a:solidFill>
                    <a:latin typeface="Calibri" panose="020F0502020204030204" pitchFamily="34" charset="0"/>
                    <a:cs typeface="Calibri" panose="020F0502020204030204" pitchFamily="34" charset="0"/>
                  </a:rPr>
                  <a:t> </a:t>
                </a:r>
                <a:r>
                  <a:rPr lang="vi-VN" sz="3600">
                    <a:solidFill>
                      <a:schemeClr val="bg1"/>
                    </a:solidFill>
                    <a:latin typeface="Calibri" panose="020F0502020204030204" pitchFamily="34" charset="0"/>
                    <a:cs typeface="Calibri" panose="020F0502020204030204" pitchFamily="34" charset="0"/>
                  </a:rPr>
                  <a:t>và </a:t>
                </a:r>
                <a14:m>
                  <m:oMath xmlns:m="http://schemas.openxmlformats.org/officeDocument/2006/math">
                    <m:f>
                      <m:fPr>
                        <m:ctrlPr>
                          <a:rPr lang="vi-VN" sz="4000" i="1" smtClean="0">
                            <a:solidFill>
                              <a:schemeClr val="bg1"/>
                            </a:solidFill>
                            <a:latin typeface="Cambria Math" panose="02040503050406030204" pitchFamily="18" charset="0"/>
                            <a:cs typeface="Calibri" panose="020F0502020204030204" pitchFamily="34" charset="0"/>
                          </a:rPr>
                        </m:ctrlPr>
                      </m:fPr>
                      <m:num>
                        <m:r>
                          <a:rPr lang="vi-VN"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lang="en-US"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𝐿</m:t>
                        </m:r>
                      </m:num>
                      <m:den>
                        <m:r>
                          <a:rPr lang="vi-VN"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lang="en-US" sz="40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𝑏</m:t>
                        </m:r>
                      </m:den>
                    </m:f>
                  </m:oMath>
                </a14:m>
                <a:r>
                  <a:rPr lang="vi-VN" sz="3600">
                    <a:solidFill>
                      <a:schemeClr val="bg1"/>
                    </a:solidFill>
                    <a:latin typeface="Calibri" panose="020F0502020204030204" pitchFamily="34" charset="0"/>
                    <a:cs typeface="Calibri" panose="020F0502020204030204" pitchFamily="34" charset="0"/>
                  </a:rPr>
                  <a:t>​ qua quy tắc dây chuyền.</a:t>
                </a:r>
              </a:p>
              <a:p>
                <a:pPr>
                  <a:buFont typeface="+mj-lt"/>
                  <a:buAutoNum type="arabicPeriod"/>
                </a:pPr>
                <a:r>
                  <a:rPr lang="vi-VN" sz="3600">
                    <a:solidFill>
                      <a:schemeClr val="bg1"/>
                    </a:solidFill>
                    <a:latin typeface="Calibri" panose="020F0502020204030204" pitchFamily="34" charset="0"/>
                    <a:cs typeface="Calibri" panose="020F0502020204030204" pitchFamily="34" charset="0"/>
                  </a:rPr>
                  <a:t>Mô phỏng một bước cập nhật tham số theo thuật toán </a:t>
                </a:r>
                <a:r>
                  <a:rPr lang="vi-VN" sz="3600" err="1">
                    <a:solidFill>
                      <a:schemeClr val="bg1"/>
                    </a:solidFill>
                    <a:latin typeface="Calibri" panose="020F0502020204030204" pitchFamily="34" charset="0"/>
                    <a:cs typeface="Calibri" panose="020F0502020204030204" pitchFamily="34" charset="0"/>
                  </a:rPr>
                  <a:t>gradient</a:t>
                </a:r>
                <a:r>
                  <a:rPr lang="vi-VN" sz="3600">
                    <a:solidFill>
                      <a:schemeClr val="bg1"/>
                    </a:solidFill>
                    <a:latin typeface="Calibri" panose="020F0502020204030204" pitchFamily="34" charset="0"/>
                    <a:cs typeface="Calibri" panose="020F0502020204030204" pitchFamily="34" charset="0"/>
                  </a:rPr>
                  <a:t> </a:t>
                </a:r>
                <a:r>
                  <a:rPr lang="vi-VN" sz="3600" err="1">
                    <a:solidFill>
                      <a:schemeClr val="bg1"/>
                    </a:solidFill>
                    <a:latin typeface="Calibri" panose="020F0502020204030204" pitchFamily="34" charset="0"/>
                    <a:cs typeface="Calibri" panose="020F0502020204030204" pitchFamily="34" charset="0"/>
                  </a:rPr>
                  <a:t>descent</a:t>
                </a:r>
                <a:r>
                  <a:rPr lang="vi-VN" sz="3600">
                    <a:solidFill>
                      <a:schemeClr val="bg1"/>
                    </a:solidFill>
                    <a:latin typeface="Calibri" panose="020F0502020204030204" pitchFamily="34" charset="0"/>
                    <a:cs typeface="Calibri" panose="020F0502020204030204" pitchFamily="34" charset="0"/>
                  </a:rPr>
                  <a:t> với tốc độ học</a:t>
                </a:r>
                <a:r>
                  <a:rPr lang="en-US" sz="3600">
                    <a:solidFill>
                      <a:schemeClr val="bg1"/>
                    </a:solidFill>
                    <a:latin typeface="Calibri" panose="020F0502020204030204" pitchFamily="34" charset="0"/>
                    <a:cs typeface="Calibri" panose="020F0502020204030204" pitchFamily="34" charset="0"/>
                  </a:rPr>
                  <a:t> </a:t>
                </a:r>
              </a:p>
              <a:p>
                <a:pPr/>
                <a14:m>
                  <m:oMathPara xmlns:m="http://schemas.openxmlformats.org/officeDocument/2006/math">
                    <m:oMathParaPr>
                      <m:jc m:val="left"/>
                    </m:oMathParaPr>
                    <m:oMath xmlns:m="http://schemas.openxmlformats.org/officeDocument/2006/math">
                      <m:r>
                        <a:rPr lang="vi-VN" sz="36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𝜂</m:t>
                      </m:r>
                      <m:r>
                        <a:rPr lang="en-US" sz="36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lang="en-US" sz="36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0</m:t>
                      </m:r>
                      <m:r>
                        <a:rPr lang="en-US" sz="36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m:t>
                      </m:r>
                      <m:r>
                        <a:rPr lang="en-US" sz="3600" b="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t>1</m:t>
                      </m:r>
                    </m:oMath>
                  </m:oMathPara>
                </a14:m>
                <a:endParaRPr lang="el-GR" sz="3600">
                  <a:solidFill>
                    <a:schemeClr val="bg1"/>
                  </a:solidFill>
                  <a:latin typeface="Calibri" panose="020F0502020204030204" pitchFamily="34" charset="0"/>
                  <a:cs typeface="Calibri" panose="020F0502020204030204" pitchFamily="34" charset="0"/>
                </a:endParaRPr>
              </a:p>
            </p:txBody>
          </p:sp>
        </mc:Choice>
        <mc:Fallback xmlns="">
          <p:sp>
            <p:nvSpPr>
              <p:cNvPr id="5" name="Hộp Văn bản 4">
                <a:extLst>
                  <a:ext uri="{FF2B5EF4-FFF2-40B4-BE49-F238E27FC236}">
                    <a16:creationId xmlns:a16="http://schemas.microsoft.com/office/drawing/2014/main" id="{6E79A386-0182-77F6-F248-5212B6165250}"/>
                  </a:ext>
                </a:extLst>
              </p:cNvPr>
              <p:cNvSpPr txBox="1">
                <a:spLocks noRot="1" noChangeAspect="1" noMove="1" noResize="1" noEditPoints="1" noAdjustHandles="1" noChangeArrowheads="1" noChangeShapeType="1" noTextEdit="1"/>
              </p:cNvSpPr>
              <p:nvPr/>
            </p:nvSpPr>
            <p:spPr>
              <a:xfrm>
                <a:off x="53341" y="5528493"/>
                <a:ext cx="18234659" cy="4315733"/>
              </a:xfrm>
              <a:prstGeom prst="rect">
                <a:avLst/>
              </a:prstGeom>
              <a:blipFill>
                <a:blip r:embed="rId4"/>
                <a:stretch>
                  <a:fillRect l="-1036" t="-22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7B040259-1098-A524-CE1C-45D0BC7AC7C5}"/>
                  </a:ext>
                </a:extLst>
              </p:cNvPr>
              <p:cNvSpPr txBox="1"/>
              <p:nvPr/>
            </p:nvSpPr>
            <p:spPr>
              <a:xfrm>
                <a:off x="328612" y="326019"/>
                <a:ext cx="17630775" cy="1200329"/>
              </a:xfrm>
              <a:prstGeom prst="rect">
                <a:avLst/>
              </a:prstGeom>
              <a:noFill/>
            </p:spPr>
            <p:txBody>
              <a:bodyPr wrap="square" rtlCol="0">
                <a:spAutoFit/>
              </a:bodyPr>
              <a:lstStyle/>
              <a:p>
                <a:r>
                  <a:rPr lang="vi-VN" sz="3600">
                    <a:solidFill>
                      <a:schemeClr val="bg1"/>
                    </a:solidFill>
                    <a:latin typeface="Calibri" panose="020F0502020204030204" pitchFamily="34" charset="0"/>
                    <a:cs typeface="Calibri" panose="020F0502020204030204" pitchFamily="34" charset="0"/>
                  </a:rPr>
                  <a:t>Giả sử ta có mô hình hồi quy </a:t>
                </a:r>
                <a:r>
                  <a:rPr lang="vi-VN" sz="3600" err="1">
                    <a:solidFill>
                      <a:schemeClr val="bg1"/>
                    </a:solidFill>
                    <a:latin typeface="Calibri" panose="020F0502020204030204" pitchFamily="34" charset="0"/>
                    <a:cs typeface="Calibri" panose="020F0502020204030204" pitchFamily="34" charset="0"/>
                  </a:rPr>
                  <a:t>logistic</a:t>
                </a:r>
                <a:r>
                  <a:rPr lang="vi-VN" sz="3600">
                    <a:solidFill>
                      <a:schemeClr val="bg1"/>
                    </a:solidFill>
                    <a:latin typeface="Calibri" panose="020F0502020204030204" pitchFamily="34" charset="0"/>
                    <a:cs typeface="Calibri" panose="020F0502020204030204" pitchFamily="34" charset="0"/>
                  </a:rPr>
                  <a:t> dùng để phân loại nhị phân. Với đầu vào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𝑥</m:t>
                    </m:r>
                    <m:r>
                      <a:rPr lang="en-US" sz="3600" b="0" i="1" smtClean="0">
                        <a:solidFill>
                          <a:schemeClr val="bg1"/>
                        </a:solidFill>
                        <a:latin typeface="Cambria Math" panose="02040503050406030204" pitchFamily="18" charset="0"/>
                        <a:cs typeface="Calibri" panose="020F0502020204030204" pitchFamily="34" charset="0"/>
                      </a:rPr>
                      <m:t> </m:t>
                    </m:r>
                  </m:oMath>
                </a14:m>
                <a:r>
                  <a:rPr lang="vi-VN" sz="3600">
                    <a:solidFill>
                      <a:schemeClr val="bg1"/>
                    </a:solidFill>
                    <a:latin typeface="Calibri" panose="020F0502020204030204" pitchFamily="34" charset="0"/>
                    <a:cs typeface="Calibri" panose="020F0502020204030204" pitchFamily="34" charset="0"/>
                  </a:rPr>
                  <a:t>và nhãn </a:t>
                </a:r>
                <a:endParaRPr lang="en-US" sz="3600" b="0" i="1">
                  <a:solidFill>
                    <a:schemeClr val="bg1"/>
                  </a:solidFill>
                  <a:latin typeface="Cambria Math" panose="02040503050406030204" pitchFamily="18" charset="0"/>
                  <a:cs typeface="Calibri" panose="020F0502020204030204" pitchFamily="34" charset="0"/>
                </a:endParaRPr>
              </a:p>
              <a:p>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𝑦</m:t>
                    </m:r>
                    <m:r>
                      <a:rPr lang="en-US" sz="3600" b="0" i="1" smtClean="0">
                        <a:solidFill>
                          <a:schemeClr val="bg1"/>
                        </a:solidFill>
                        <a:latin typeface="Cambria Math" panose="02040503050406030204" pitchFamily="18" charset="0"/>
                        <a:cs typeface="Calibri" panose="020F0502020204030204" pitchFamily="34" charset="0"/>
                      </a:rPr>
                      <m:t>={</m:t>
                    </m:r>
                    <m:r>
                      <a:rPr lang="en-US" sz="3600" b="0" i="1" smtClean="0">
                        <a:solidFill>
                          <a:schemeClr val="bg1"/>
                        </a:solidFill>
                        <a:latin typeface="Cambria Math" panose="02040503050406030204" pitchFamily="18" charset="0"/>
                        <a:cs typeface="Calibri" panose="020F0502020204030204" pitchFamily="34" charset="0"/>
                      </a:rPr>
                      <m:t>0</m:t>
                    </m:r>
                    <m:r>
                      <a:rPr lang="en-US" sz="3600" b="0" i="1" smtClean="0">
                        <a:solidFill>
                          <a:schemeClr val="bg1"/>
                        </a:solidFill>
                        <a:latin typeface="Cambria Math" panose="02040503050406030204" pitchFamily="18" charset="0"/>
                        <a:cs typeface="Calibri" panose="020F0502020204030204" pitchFamily="34" charset="0"/>
                      </a:rPr>
                      <m:t>,</m:t>
                    </m:r>
                    <m:r>
                      <a:rPr lang="en-US" sz="3600" b="0" i="1" smtClean="0">
                        <a:solidFill>
                          <a:schemeClr val="bg1"/>
                        </a:solidFill>
                        <a:latin typeface="Cambria Math" panose="02040503050406030204" pitchFamily="18" charset="0"/>
                        <a:cs typeface="Calibri" panose="020F0502020204030204" pitchFamily="34" charset="0"/>
                      </a:rPr>
                      <m:t>1</m:t>
                    </m:r>
                    <m:r>
                      <a:rPr lang="en-US" sz="3600" b="0" i="1" smtClean="0">
                        <a:solidFill>
                          <a:schemeClr val="bg1"/>
                        </a:solidFill>
                        <a:latin typeface="Cambria Math" panose="02040503050406030204" pitchFamily="18" charset="0"/>
                        <a:cs typeface="Calibri" panose="020F0502020204030204" pitchFamily="34" charset="0"/>
                      </a:rPr>
                      <m:t>}</m:t>
                    </m:r>
                  </m:oMath>
                </a14:m>
                <a:r>
                  <a:rPr lang="en-US" sz="3600">
                    <a:solidFill>
                      <a:schemeClr val="bg1"/>
                    </a:solidFill>
                    <a:latin typeface="Calibri" panose="020F0502020204030204" pitchFamily="34" charset="0"/>
                    <a:cs typeface="Calibri" panose="020F0502020204030204" pitchFamily="34" charset="0"/>
                  </a:rPr>
                  <a:t>,</a:t>
                </a:r>
                <a:r>
                  <a:rPr lang="vi-VN" sz="3600">
                    <a:solidFill>
                      <a:schemeClr val="bg1"/>
                    </a:solidFill>
                    <a:latin typeface="Calibri" panose="020F0502020204030204" pitchFamily="34" charset="0"/>
                    <a:cs typeface="Calibri" panose="020F0502020204030204" pitchFamily="34" charset="0"/>
                  </a:rPr>
                  <a:t>ta tính xác suất dự đoán qua hàm </a:t>
                </a:r>
                <a:r>
                  <a:rPr lang="vi-VN" sz="3600" err="1">
                    <a:solidFill>
                      <a:schemeClr val="bg1"/>
                    </a:solidFill>
                    <a:latin typeface="Calibri" panose="020F0502020204030204" pitchFamily="34" charset="0"/>
                    <a:cs typeface="Calibri" panose="020F0502020204030204" pitchFamily="34" charset="0"/>
                  </a:rPr>
                  <a:t>sigmoid</a:t>
                </a:r>
                <a:r>
                  <a:rPr lang="vi-VN" sz="3600">
                    <a:solidFill>
                      <a:schemeClr val="bg1"/>
                    </a:solidFill>
                    <a:latin typeface="Calibri" panose="020F0502020204030204" pitchFamily="34" charset="0"/>
                    <a:cs typeface="Calibri" panose="020F0502020204030204" pitchFamily="34" charset="0"/>
                  </a:rPr>
                  <a:t>:</a:t>
                </a:r>
                <a:endParaRPr lang="en-US" sz="3600">
                  <a:solidFill>
                    <a:schemeClr val="bg1"/>
                  </a:solidFill>
                  <a:latin typeface="Calibri" panose="020F0502020204030204" pitchFamily="34" charset="0"/>
                  <a:cs typeface="Calibri" panose="020F0502020204030204" pitchFamily="34" charset="0"/>
                </a:endParaRPr>
              </a:p>
            </p:txBody>
          </p:sp>
        </mc:Choice>
        <mc:Fallback xmlns="">
          <p:sp>
            <p:nvSpPr>
              <p:cNvPr id="6" name="Hộp Văn bản 5">
                <a:extLst>
                  <a:ext uri="{FF2B5EF4-FFF2-40B4-BE49-F238E27FC236}">
                    <a16:creationId xmlns:a16="http://schemas.microsoft.com/office/drawing/2014/main" id="{7B040259-1098-A524-CE1C-45D0BC7AC7C5}"/>
                  </a:ext>
                </a:extLst>
              </p:cNvPr>
              <p:cNvSpPr txBox="1">
                <a:spLocks noRot="1" noChangeAspect="1" noMove="1" noResize="1" noEditPoints="1" noAdjustHandles="1" noChangeArrowheads="1" noChangeShapeType="1" noTextEdit="1"/>
              </p:cNvSpPr>
              <p:nvPr/>
            </p:nvSpPr>
            <p:spPr>
              <a:xfrm>
                <a:off x="328612" y="326019"/>
                <a:ext cx="17630775" cy="1200329"/>
              </a:xfrm>
              <a:prstGeom prst="rect">
                <a:avLst/>
              </a:prstGeom>
              <a:blipFill>
                <a:blip r:embed="rId5"/>
                <a:stretch>
                  <a:fillRect l="-1072" t="-7107" b="-182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6622568A-AC16-7CDF-7F17-1F4C20F096D2}"/>
                  </a:ext>
                </a:extLst>
              </p:cNvPr>
              <p:cNvSpPr txBox="1"/>
              <p:nvPr/>
            </p:nvSpPr>
            <p:spPr>
              <a:xfrm>
                <a:off x="5312228" y="1549915"/>
                <a:ext cx="7946572" cy="1269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rPr>
                        <m:t>𝒑</m:t>
                      </m:r>
                      <m:r>
                        <a:rPr lang="en-US" sz="4000" b="1" i="1" smtClean="0">
                          <a:solidFill>
                            <a:schemeClr val="bg1"/>
                          </a:solidFill>
                          <a:latin typeface="Cambria Math" panose="02040503050406030204" pitchFamily="18" charset="0"/>
                        </a:rPr>
                        <m:t>=</m:t>
                      </m:r>
                      <m:r>
                        <a:rPr lang="en-US" sz="4000" b="1" i="1" smtClean="0">
                          <a:solidFill>
                            <a:schemeClr val="bg1"/>
                          </a:solidFill>
                          <a:latin typeface="Cambria Math" panose="02040503050406030204" pitchFamily="18" charset="0"/>
                        </a:rPr>
                        <m:t>𝝈</m:t>
                      </m:r>
                      <m:d>
                        <m:dPr>
                          <m:ctrlPr>
                            <a:rPr lang="en-US" sz="4000" b="1" i="1" smtClean="0">
                              <a:solidFill>
                                <a:schemeClr val="bg1"/>
                              </a:solidFill>
                              <a:latin typeface="Cambria Math" panose="02040503050406030204" pitchFamily="18" charset="0"/>
                            </a:rPr>
                          </m:ctrlPr>
                        </m:dPr>
                        <m:e>
                          <m:r>
                            <a:rPr lang="en-US" sz="4000" b="1" i="1" smtClean="0">
                              <a:solidFill>
                                <a:schemeClr val="bg1"/>
                              </a:solidFill>
                              <a:latin typeface="Cambria Math" panose="02040503050406030204" pitchFamily="18" charset="0"/>
                            </a:rPr>
                            <m:t>𝒘𝒙</m:t>
                          </m:r>
                          <m:r>
                            <a:rPr lang="en-US" sz="4000" b="1" i="1" smtClean="0">
                              <a:solidFill>
                                <a:schemeClr val="bg1"/>
                              </a:solidFill>
                              <a:latin typeface="Cambria Math" panose="02040503050406030204" pitchFamily="18" charset="0"/>
                            </a:rPr>
                            <m:t>+</m:t>
                          </m:r>
                          <m:r>
                            <a:rPr lang="en-US" sz="4000" b="1" i="1" smtClean="0">
                              <a:solidFill>
                                <a:schemeClr val="bg1"/>
                              </a:solidFill>
                              <a:latin typeface="Cambria Math" panose="02040503050406030204" pitchFamily="18" charset="0"/>
                            </a:rPr>
                            <m:t>𝒃</m:t>
                          </m:r>
                        </m:e>
                      </m:d>
                      <m:r>
                        <a:rPr lang="en-US" sz="4000" b="1" i="1" smtClean="0">
                          <a:solidFill>
                            <a:schemeClr val="bg1"/>
                          </a:solidFill>
                          <a:latin typeface="Cambria Math" panose="02040503050406030204" pitchFamily="18" charset="0"/>
                        </a:rPr>
                        <m:t>=</m:t>
                      </m:r>
                      <m:f>
                        <m:fPr>
                          <m:ctrlPr>
                            <a:rPr lang="en-US" sz="4000" b="1" i="1" smtClean="0">
                              <a:solidFill>
                                <a:schemeClr val="bg1"/>
                              </a:solidFill>
                              <a:latin typeface="Cambria Math" panose="02040503050406030204" pitchFamily="18" charset="0"/>
                            </a:rPr>
                          </m:ctrlPr>
                        </m:fPr>
                        <m:num>
                          <m:r>
                            <a:rPr lang="en-US" sz="4000" b="1" i="1" smtClean="0">
                              <a:solidFill>
                                <a:schemeClr val="bg1"/>
                              </a:solidFill>
                              <a:latin typeface="Cambria Math" panose="02040503050406030204" pitchFamily="18" charset="0"/>
                            </a:rPr>
                            <m:t>𝟏</m:t>
                          </m:r>
                        </m:num>
                        <m:den>
                          <m:r>
                            <a:rPr lang="en-US" sz="4000" b="1" i="1" smtClean="0">
                              <a:solidFill>
                                <a:schemeClr val="bg1"/>
                              </a:solidFill>
                              <a:latin typeface="Cambria Math" panose="02040503050406030204" pitchFamily="18" charset="0"/>
                            </a:rPr>
                            <m:t>𝟏</m:t>
                          </m:r>
                          <m:r>
                            <a:rPr lang="en-US" sz="4000" b="1" i="1" smtClean="0">
                              <a:solidFill>
                                <a:schemeClr val="bg1"/>
                              </a:solidFill>
                              <a:latin typeface="Cambria Math" panose="02040503050406030204" pitchFamily="18" charset="0"/>
                            </a:rPr>
                            <m:t>+</m:t>
                          </m:r>
                          <m:sSup>
                            <m:sSupPr>
                              <m:ctrlPr>
                                <a:rPr lang="en-US" sz="4000" b="1" i="1" smtClean="0">
                                  <a:solidFill>
                                    <a:schemeClr val="bg1"/>
                                  </a:solidFill>
                                  <a:latin typeface="Cambria Math" panose="02040503050406030204" pitchFamily="18" charset="0"/>
                                </a:rPr>
                              </m:ctrlPr>
                            </m:sSupPr>
                            <m:e>
                              <m:r>
                                <a:rPr lang="en-US" sz="4000" b="1" i="1" smtClean="0">
                                  <a:solidFill>
                                    <a:schemeClr val="bg1"/>
                                  </a:solidFill>
                                  <a:latin typeface="Cambria Math" panose="02040503050406030204" pitchFamily="18" charset="0"/>
                                </a:rPr>
                                <m:t>ⅇ</m:t>
                              </m:r>
                            </m:e>
                            <m:sup>
                              <m:r>
                                <a:rPr lang="en-US" sz="4000" b="1" i="1" smtClean="0">
                                  <a:solidFill>
                                    <a:schemeClr val="bg1"/>
                                  </a:solidFill>
                                  <a:latin typeface="Cambria Math" panose="02040503050406030204" pitchFamily="18" charset="0"/>
                                </a:rPr>
                                <m:t>−(</m:t>
                              </m:r>
                              <m:r>
                                <a:rPr lang="en-US" sz="4000" b="1" i="1" smtClean="0">
                                  <a:solidFill>
                                    <a:schemeClr val="bg1"/>
                                  </a:solidFill>
                                  <a:latin typeface="Cambria Math" panose="02040503050406030204" pitchFamily="18" charset="0"/>
                                </a:rPr>
                                <m:t>𝒙𝒘</m:t>
                              </m:r>
                              <m:r>
                                <a:rPr lang="en-US" sz="4000" b="1" i="1" smtClean="0">
                                  <a:solidFill>
                                    <a:schemeClr val="bg1"/>
                                  </a:solidFill>
                                  <a:latin typeface="Cambria Math" panose="02040503050406030204" pitchFamily="18" charset="0"/>
                                </a:rPr>
                                <m:t>+</m:t>
                              </m:r>
                              <m:r>
                                <a:rPr lang="en-US" sz="4000" b="1" i="1" smtClean="0">
                                  <a:solidFill>
                                    <a:schemeClr val="bg1"/>
                                  </a:solidFill>
                                  <a:latin typeface="Cambria Math" panose="02040503050406030204" pitchFamily="18" charset="0"/>
                                </a:rPr>
                                <m:t>𝒃</m:t>
                              </m:r>
                              <m:r>
                                <a:rPr lang="en-US" sz="4000" b="1" i="1" smtClean="0">
                                  <a:solidFill>
                                    <a:schemeClr val="bg1"/>
                                  </a:solidFill>
                                  <a:latin typeface="Cambria Math" panose="02040503050406030204" pitchFamily="18" charset="0"/>
                                </a:rPr>
                                <m:t>)</m:t>
                              </m:r>
                            </m:sup>
                          </m:sSup>
                        </m:den>
                      </m:f>
                    </m:oMath>
                  </m:oMathPara>
                </a14:m>
                <a:endParaRPr lang="en-US" sz="4000" b="1">
                  <a:solidFill>
                    <a:schemeClr val="bg1"/>
                  </a:solidFill>
                </a:endParaRPr>
              </a:p>
            </p:txBody>
          </p:sp>
        </mc:Choice>
        <mc:Fallback xmlns="">
          <p:sp>
            <p:nvSpPr>
              <p:cNvPr id="8" name="Hộp Văn bản 7">
                <a:extLst>
                  <a:ext uri="{FF2B5EF4-FFF2-40B4-BE49-F238E27FC236}">
                    <a16:creationId xmlns:a16="http://schemas.microsoft.com/office/drawing/2014/main" id="{6622568A-AC16-7CDF-7F17-1F4C20F096D2}"/>
                  </a:ext>
                </a:extLst>
              </p:cNvPr>
              <p:cNvSpPr txBox="1">
                <a:spLocks noRot="1" noChangeAspect="1" noMove="1" noResize="1" noEditPoints="1" noAdjustHandles="1" noChangeArrowheads="1" noChangeShapeType="1" noTextEdit="1"/>
              </p:cNvSpPr>
              <p:nvPr/>
            </p:nvSpPr>
            <p:spPr>
              <a:xfrm>
                <a:off x="5312228" y="1549915"/>
                <a:ext cx="7946572" cy="12695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8">
                <a:extLst>
                  <a:ext uri="{FF2B5EF4-FFF2-40B4-BE49-F238E27FC236}">
                    <a16:creationId xmlns:a16="http://schemas.microsoft.com/office/drawing/2014/main" id="{326E32CA-3034-D2DA-E414-B66D8FC46EB0}"/>
                  </a:ext>
                </a:extLst>
              </p:cNvPr>
              <p:cNvSpPr txBox="1"/>
              <p:nvPr/>
            </p:nvSpPr>
            <p:spPr>
              <a:xfrm>
                <a:off x="328611" y="3338979"/>
                <a:ext cx="17630775" cy="1200329"/>
              </a:xfrm>
              <a:prstGeom prst="rect">
                <a:avLst/>
              </a:prstGeom>
              <a:noFill/>
            </p:spPr>
            <p:txBody>
              <a:bodyPr wrap="square" rtlCol="0">
                <a:spAutoFit/>
              </a:bodyPr>
              <a:lstStyle/>
              <a:p>
                <a:r>
                  <a:rPr lang="vi-VN" sz="3600">
                    <a:solidFill>
                      <a:schemeClr val="bg1"/>
                    </a:solidFill>
                    <a:latin typeface="Calibri" panose="020F0502020204030204" pitchFamily="34" charset="0"/>
                    <a:cs typeface="Calibri" panose="020F0502020204030204" pitchFamily="34" charset="0"/>
                  </a:rPr>
                  <a:t>với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𝑤</m:t>
                    </m:r>
                  </m:oMath>
                </a14:m>
                <a:r>
                  <a:rPr lang="vi-VN" sz="3600">
                    <a:solidFill>
                      <a:schemeClr val="bg1"/>
                    </a:solidFill>
                    <a:latin typeface="Calibri" panose="020F0502020204030204" pitchFamily="34" charset="0"/>
                    <a:cs typeface="Calibri" panose="020F0502020204030204" pitchFamily="34" charset="0"/>
                  </a:rPr>
                  <a:t> và </a:t>
                </a:r>
                <a14:m>
                  <m:oMath xmlns:m="http://schemas.openxmlformats.org/officeDocument/2006/math">
                    <m:r>
                      <a:rPr lang="en-US" sz="3600" b="0" i="1" smtClean="0">
                        <a:solidFill>
                          <a:schemeClr val="bg1"/>
                        </a:solidFill>
                        <a:latin typeface="Cambria Math" panose="02040503050406030204" pitchFamily="18" charset="0"/>
                        <a:cs typeface="Calibri" panose="020F0502020204030204" pitchFamily="34" charset="0"/>
                      </a:rPr>
                      <m:t>𝑏</m:t>
                    </m:r>
                    <m:r>
                      <a:rPr lang="en-US" sz="3600" b="0" i="1" smtClean="0">
                        <a:solidFill>
                          <a:schemeClr val="bg1"/>
                        </a:solidFill>
                        <a:latin typeface="Cambria Math" panose="02040503050406030204" pitchFamily="18" charset="0"/>
                        <a:cs typeface="Calibri" panose="020F0502020204030204" pitchFamily="34" charset="0"/>
                      </a:rPr>
                      <m:t> </m:t>
                    </m:r>
                  </m:oMath>
                </a14:m>
                <a:r>
                  <a:rPr lang="vi-VN" sz="3600">
                    <a:solidFill>
                      <a:schemeClr val="bg1"/>
                    </a:solidFill>
                    <a:latin typeface="Calibri" panose="020F0502020204030204" pitchFamily="34" charset="0"/>
                    <a:cs typeface="Calibri" panose="020F0502020204030204" pitchFamily="34" charset="0"/>
                  </a:rPr>
                  <a:t>là các tham số cần học.</a:t>
                </a:r>
              </a:p>
              <a:p>
                <a:r>
                  <a:rPr lang="vi-VN" sz="3600">
                    <a:solidFill>
                      <a:schemeClr val="bg1"/>
                    </a:solidFill>
                    <a:latin typeface="Calibri" panose="020F0502020204030204" pitchFamily="34" charset="0"/>
                    <a:cs typeface="Calibri" panose="020F0502020204030204" pitchFamily="34" charset="0"/>
                  </a:rPr>
                  <a:t>Hàm mất mát được định nghĩa theo công thức </a:t>
                </a:r>
                <a:r>
                  <a:rPr lang="vi-VN" sz="3600" err="1">
                    <a:solidFill>
                      <a:schemeClr val="bg1"/>
                    </a:solidFill>
                    <a:latin typeface="Calibri" panose="020F0502020204030204" pitchFamily="34" charset="0"/>
                    <a:cs typeface="Calibri" panose="020F0502020204030204" pitchFamily="34" charset="0"/>
                  </a:rPr>
                  <a:t>Mean</a:t>
                </a:r>
                <a:r>
                  <a:rPr lang="vi-VN" sz="3600">
                    <a:solidFill>
                      <a:schemeClr val="bg1"/>
                    </a:solidFill>
                    <a:latin typeface="Calibri" panose="020F0502020204030204" pitchFamily="34" charset="0"/>
                    <a:cs typeface="Calibri" panose="020F0502020204030204" pitchFamily="34" charset="0"/>
                  </a:rPr>
                  <a:t> </a:t>
                </a:r>
                <a:r>
                  <a:rPr lang="vi-VN" sz="3600" err="1">
                    <a:solidFill>
                      <a:schemeClr val="bg1"/>
                    </a:solidFill>
                    <a:latin typeface="Calibri" panose="020F0502020204030204" pitchFamily="34" charset="0"/>
                    <a:cs typeface="Calibri" panose="020F0502020204030204" pitchFamily="34" charset="0"/>
                  </a:rPr>
                  <a:t>Squared</a:t>
                </a:r>
                <a:r>
                  <a:rPr lang="vi-VN" sz="3600">
                    <a:solidFill>
                      <a:schemeClr val="bg1"/>
                    </a:solidFill>
                    <a:latin typeface="Calibri" panose="020F0502020204030204" pitchFamily="34" charset="0"/>
                    <a:cs typeface="Calibri" panose="020F0502020204030204" pitchFamily="34" charset="0"/>
                  </a:rPr>
                  <a:t> </a:t>
                </a:r>
                <a:r>
                  <a:rPr lang="vi-VN" sz="3600" err="1">
                    <a:solidFill>
                      <a:schemeClr val="bg1"/>
                    </a:solidFill>
                    <a:latin typeface="Calibri" panose="020F0502020204030204" pitchFamily="34" charset="0"/>
                    <a:cs typeface="Calibri" panose="020F0502020204030204" pitchFamily="34" charset="0"/>
                  </a:rPr>
                  <a:t>Error</a:t>
                </a:r>
                <a:r>
                  <a:rPr lang="vi-VN" sz="3600">
                    <a:solidFill>
                      <a:schemeClr val="bg1"/>
                    </a:solidFill>
                    <a:latin typeface="Calibri" panose="020F0502020204030204" pitchFamily="34" charset="0"/>
                    <a:cs typeface="Calibri" panose="020F0502020204030204" pitchFamily="34" charset="0"/>
                  </a:rPr>
                  <a:t> (MSE):</a:t>
                </a:r>
              </a:p>
            </p:txBody>
          </p:sp>
        </mc:Choice>
        <mc:Fallback xmlns="">
          <p:sp>
            <p:nvSpPr>
              <p:cNvPr id="9" name="Hộp Văn bản 8">
                <a:extLst>
                  <a:ext uri="{FF2B5EF4-FFF2-40B4-BE49-F238E27FC236}">
                    <a16:creationId xmlns:a16="http://schemas.microsoft.com/office/drawing/2014/main" id="{326E32CA-3034-D2DA-E414-B66D8FC46EB0}"/>
                  </a:ext>
                </a:extLst>
              </p:cNvPr>
              <p:cNvSpPr txBox="1">
                <a:spLocks noRot="1" noChangeAspect="1" noMove="1" noResize="1" noEditPoints="1" noAdjustHandles="1" noChangeArrowheads="1" noChangeShapeType="1" noTextEdit="1"/>
              </p:cNvSpPr>
              <p:nvPr/>
            </p:nvSpPr>
            <p:spPr>
              <a:xfrm>
                <a:off x="328611" y="3338979"/>
                <a:ext cx="17630775" cy="1200329"/>
              </a:xfrm>
              <a:prstGeom prst="rect">
                <a:avLst/>
              </a:prstGeom>
              <a:blipFill>
                <a:blip r:embed="rId7"/>
                <a:stretch>
                  <a:fillRect l="-1072" t="-8122" b="-182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A3872A3F-664B-7B8B-F590-08DB949BE103}"/>
                  </a:ext>
                </a:extLst>
              </p:cNvPr>
              <p:cNvSpPr txBox="1"/>
              <p:nvPr/>
            </p:nvSpPr>
            <p:spPr>
              <a:xfrm>
                <a:off x="2746828" y="4614685"/>
                <a:ext cx="11241314" cy="12448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1" i="1" dirty="0" smtClean="0">
                          <a:solidFill>
                            <a:schemeClr val="bg1"/>
                          </a:solidFill>
                          <a:latin typeface="Cambria Math" panose="02040503050406030204" pitchFamily="18" charset="0"/>
                        </a:rPr>
                        <m:t>𝒍</m:t>
                      </m:r>
                      <m:r>
                        <a:rPr lang="en-US" sz="4000" b="1" i="1" dirty="0">
                          <a:solidFill>
                            <a:schemeClr val="bg1"/>
                          </a:solidFill>
                          <a:latin typeface="Cambria Math" panose="02040503050406030204" pitchFamily="18" charset="0"/>
                        </a:rPr>
                        <m:t>=</m:t>
                      </m:r>
                      <m:f>
                        <m:fPr>
                          <m:ctrlPr>
                            <a:rPr lang="en-US" sz="4000" b="1" i="1" dirty="0" smtClean="0">
                              <a:solidFill>
                                <a:schemeClr val="bg1"/>
                              </a:solidFill>
                              <a:latin typeface="Cambria Math" panose="02040503050406030204" pitchFamily="18" charset="0"/>
                            </a:rPr>
                          </m:ctrlPr>
                        </m:fPr>
                        <m:num>
                          <m:r>
                            <a:rPr lang="en-US" sz="4000" b="1" i="1" dirty="0" smtClean="0">
                              <a:solidFill>
                                <a:schemeClr val="bg1"/>
                              </a:solidFill>
                              <a:latin typeface="Cambria Math" panose="02040503050406030204" pitchFamily="18" charset="0"/>
                            </a:rPr>
                            <m:t>𝟏</m:t>
                          </m:r>
                        </m:num>
                        <m:den>
                          <m:r>
                            <a:rPr lang="en-US" sz="4000" b="1" i="1" dirty="0" smtClean="0">
                              <a:solidFill>
                                <a:schemeClr val="bg1"/>
                              </a:solidFill>
                              <a:latin typeface="Cambria Math" panose="02040503050406030204" pitchFamily="18" charset="0"/>
                            </a:rPr>
                            <m:t>𝟐</m:t>
                          </m:r>
                        </m:den>
                      </m:f>
                      <m:r>
                        <a:rPr lang="en-US" sz="4000" b="1" i="1" dirty="0" smtClean="0">
                          <a:solidFill>
                            <a:schemeClr val="bg1"/>
                          </a:solidFill>
                          <a:latin typeface="Cambria Math" panose="02040503050406030204" pitchFamily="18" charset="0"/>
                        </a:rPr>
                        <m:t>∗</m:t>
                      </m:r>
                      <m:d>
                        <m:dPr>
                          <m:ctrlPr>
                            <a:rPr lang="en-US" sz="4000" b="1" i="1" dirty="0" smtClean="0">
                              <a:solidFill>
                                <a:schemeClr val="bg1"/>
                              </a:solidFill>
                              <a:latin typeface="Cambria Math" panose="02040503050406030204" pitchFamily="18" charset="0"/>
                            </a:rPr>
                          </m:ctrlPr>
                        </m:dPr>
                        <m:e>
                          <m:r>
                            <a:rPr lang="en-US" sz="4000" b="1" i="1" dirty="0" smtClean="0">
                              <a:solidFill>
                                <a:schemeClr val="bg1"/>
                              </a:solidFill>
                              <a:latin typeface="Cambria Math" panose="02040503050406030204" pitchFamily="18" charset="0"/>
                            </a:rPr>
                            <m:t>𝒚</m:t>
                          </m:r>
                          <m:r>
                            <a:rPr lang="en-US" sz="4000" b="1" i="1" dirty="0" smtClean="0">
                              <a:solidFill>
                                <a:schemeClr val="bg1"/>
                              </a:solidFill>
                              <a:latin typeface="Cambria Math" panose="02040503050406030204" pitchFamily="18" charset="0"/>
                            </a:rPr>
                            <m:t>−</m:t>
                          </m:r>
                          <m:r>
                            <a:rPr lang="en-US" sz="4000" b="1" i="1" dirty="0" smtClean="0">
                              <a:solidFill>
                                <a:schemeClr val="bg1"/>
                              </a:solidFill>
                              <a:latin typeface="Cambria Math" panose="02040503050406030204" pitchFamily="18" charset="0"/>
                            </a:rPr>
                            <m:t>𝒑</m:t>
                          </m:r>
                        </m:e>
                      </m:d>
                      <m:r>
                        <a:rPr lang="en-US" sz="4000" b="1" i="1" baseline="30000" dirty="0" smtClean="0">
                          <a:solidFill>
                            <a:schemeClr val="bg1"/>
                          </a:solidFill>
                          <a:latin typeface="Cambria Math" panose="02040503050406030204" pitchFamily="18" charset="0"/>
                        </a:rPr>
                        <m:t>𝟐</m:t>
                      </m:r>
                    </m:oMath>
                  </m:oMathPara>
                </a14:m>
                <a:endParaRPr lang="en-US" sz="4000" b="1" i="1" baseline="30000">
                  <a:solidFill>
                    <a:schemeClr val="bg1"/>
                  </a:solidFill>
                </a:endParaRPr>
              </a:p>
            </p:txBody>
          </p:sp>
        </mc:Choice>
        <mc:Fallback xmlns="">
          <p:sp>
            <p:nvSpPr>
              <p:cNvPr id="10" name="Hộp Văn bản 9">
                <a:extLst>
                  <a:ext uri="{FF2B5EF4-FFF2-40B4-BE49-F238E27FC236}">
                    <a16:creationId xmlns:a16="http://schemas.microsoft.com/office/drawing/2014/main" id="{A3872A3F-664B-7B8B-F590-08DB949BE103}"/>
                  </a:ext>
                </a:extLst>
              </p:cNvPr>
              <p:cNvSpPr txBox="1">
                <a:spLocks noRot="1" noChangeAspect="1" noMove="1" noResize="1" noEditPoints="1" noAdjustHandles="1" noChangeArrowheads="1" noChangeShapeType="1" noTextEdit="1"/>
              </p:cNvSpPr>
              <p:nvPr/>
            </p:nvSpPr>
            <p:spPr>
              <a:xfrm>
                <a:off x="2746828" y="4614685"/>
                <a:ext cx="11241314" cy="124482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46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3C864-CCA3-662D-9E17-EF2AEC9C76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7F7225-6D11-45D3-A143-F4A1EE2B643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824" b="-40953"/>
            </a:stretch>
          </a:blipFill>
        </p:spPr>
        <p:txBody>
          <a:bodyPr/>
          <a:lstStyle/>
          <a:p>
            <a:endParaRPr lang="en-US"/>
          </a:p>
        </p:txBody>
      </p:sp>
      <p:grpSp>
        <p:nvGrpSpPr>
          <p:cNvPr id="9" name="Group 9">
            <a:extLst>
              <a:ext uri="{FF2B5EF4-FFF2-40B4-BE49-F238E27FC236}">
                <a16:creationId xmlns:a16="http://schemas.microsoft.com/office/drawing/2014/main" id="{BEDA9BB6-6371-F6F3-04D6-CD83365A5A5D}"/>
              </a:ext>
            </a:extLst>
          </p:cNvPr>
          <p:cNvGrpSpPr/>
          <p:nvPr/>
        </p:nvGrpSpPr>
        <p:grpSpPr>
          <a:xfrm>
            <a:off x="11647425" y="4421982"/>
            <a:ext cx="5720509" cy="1358124"/>
            <a:chOff x="0" y="-85725"/>
            <a:chExt cx="1506636" cy="357695"/>
          </a:xfrm>
        </p:grpSpPr>
        <p:sp>
          <p:nvSpPr>
            <p:cNvPr id="10" name="Freeform 10">
              <a:extLst>
                <a:ext uri="{FF2B5EF4-FFF2-40B4-BE49-F238E27FC236}">
                  <a16:creationId xmlns:a16="http://schemas.microsoft.com/office/drawing/2014/main" id="{199CF0CD-F28D-3E2A-8F97-CE37BFF57F50}"/>
                </a:ext>
              </a:extLst>
            </p:cNvPr>
            <p:cNvSpPr/>
            <p:nvPr/>
          </p:nvSpPr>
          <p:spPr>
            <a:xfrm>
              <a:off x="0" y="0"/>
              <a:ext cx="1506636" cy="271970"/>
            </a:xfrm>
            <a:custGeom>
              <a:avLst/>
              <a:gdLst/>
              <a:ahLst/>
              <a:cxnLst/>
              <a:rect l="l" t="t" r="r" b="b"/>
              <a:pathLst>
                <a:path w="1506636" h="271970">
                  <a:moveTo>
                    <a:pt x="0" y="0"/>
                  </a:moveTo>
                  <a:lnTo>
                    <a:pt x="1506636" y="0"/>
                  </a:lnTo>
                  <a:lnTo>
                    <a:pt x="1506636" y="271970"/>
                  </a:lnTo>
                  <a:lnTo>
                    <a:pt x="0" y="271970"/>
                  </a:lnTo>
                  <a:close/>
                </a:path>
              </a:pathLst>
            </a:custGeom>
            <a:solidFill>
              <a:srgbClr val="000000">
                <a:alpha val="0"/>
              </a:srgbClr>
            </a:solidFill>
          </p:spPr>
          <p:txBody>
            <a:bodyPr/>
            <a:lstStyle/>
            <a:p>
              <a:endParaRPr lang="en-US"/>
            </a:p>
          </p:txBody>
        </p:sp>
        <p:sp>
          <p:nvSpPr>
            <p:cNvPr id="11" name="TextBox 11">
              <a:extLst>
                <a:ext uri="{FF2B5EF4-FFF2-40B4-BE49-F238E27FC236}">
                  <a16:creationId xmlns:a16="http://schemas.microsoft.com/office/drawing/2014/main" id="{D71B953D-0534-7748-7546-7161DE27BC55}"/>
                </a:ext>
              </a:extLst>
            </p:cNvPr>
            <p:cNvSpPr txBox="1"/>
            <p:nvPr/>
          </p:nvSpPr>
          <p:spPr>
            <a:xfrm>
              <a:off x="0" y="-85725"/>
              <a:ext cx="1506636" cy="357695"/>
            </a:xfrm>
            <a:prstGeom prst="rect">
              <a:avLst/>
            </a:prstGeom>
          </p:spPr>
          <p:txBody>
            <a:bodyPr lIns="254000" tIns="254000" rIns="254000" bIns="254000" rtlCol="0" anchor="ctr"/>
            <a:lstStyle/>
            <a:p>
              <a:pPr algn="ctr">
                <a:lnSpc>
                  <a:spcPts val="3749"/>
                </a:lnSpc>
              </a:pPr>
              <a:endParaRPr lang="en-US" sz="2499" b="1">
                <a:solidFill>
                  <a:srgbClr val="FFFFFF"/>
                </a:solidFill>
                <a:latin typeface="HK Modular"/>
                <a:ea typeface="HK Modular"/>
                <a:cs typeface="HK Modular"/>
                <a:sym typeface="HK Modular"/>
              </a:endParaRPr>
            </a:p>
          </p:txBody>
        </p:sp>
      </p:grpSp>
      <p:grpSp>
        <p:nvGrpSpPr>
          <p:cNvPr id="12" name="Group 12">
            <a:extLst>
              <a:ext uri="{FF2B5EF4-FFF2-40B4-BE49-F238E27FC236}">
                <a16:creationId xmlns:a16="http://schemas.microsoft.com/office/drawing/2014/main" id="{95650243-B818-2857-E799-5EDADBE9693B}"/>
              </a:ext>
            </a:extLst>
          </p:cNvPr>
          <p:cNvGrpSpPr/>
          <p:nvPr/>
        </p:nvGrpSpPr>
        <p:grpSpPr>
          <a:xfrm>
            <a:off x="11647425" y="7369973"/>
            <a:ext cx="5720509" cy="1358124"/>
            <a:chOff x="0" y="-85725"/>
            <a:chExt cx="1506636" cy="357695"/>
          </a:xfrm>
        </p:grpSpPr>
        <p:sp>
          <p:nvSpPr>
            <p:cNvPr id="13" name="Freeform 13">
              <a:extLst>
                <a:ext uri="{FF2B5EF4-FFF2-40B4-BE49-F238E27FC236}">
                  <a16:creationId xmlns:a16="http://schemas.microsoft.com/office/drawing/2014/main" id="{00C7D376-5E16-0C01-1692-C13CD274A3FC}"/>
                </a:ext>
              </a:extLst>
            </p:cNvPr>
            <p:cNvSpPr/>
            <p:nvPr/>
          </p:nvSpPr>
          <p:spPr>
            <a:xfrm>
              <a:off x="0" y="0"/>
              <a:ext cx="1506636" cy="271970"/>
            </a:xfrm>
            <a:custGeom>
              <a:avLst/>
              <a:gdLst/>
              <a:ahLst/>
              <a:cxnLst/>
              <a:rect l="l" t="t" r="r" b="b"/>
              <a:pathLst>
                <a:path w="1506636" h="271970">
                  <a:moveTo>
                    <a:pt x="0" y="0"/>
                  </a:moveTo>
                  <a:lnTo>
                    <a:pt x="1506636" y="0"/>
                  </a:lnTo>
                  <a:lnTo>
                    <a:pt x="1506636" y="271970"/>
                  </a:lnTo>
                  <a:lnTo>
                    <a:pt x="0" y="271970"/>
                  </a:lnTo>
                  <a:close/>
                </a:path>
              </a:pathLst>
            </a:custGeom>
            <a:solidFill>
              <a:srgbClr val="000000">
                <a:alpha val="0"/>
              </a:srgbClr>
            </a:solidFill>
          </p:spPr>
          <p:txBody>
            <a:bodyPr/>
            <a:lstStyle/>
            <a:p>
              <a:endParaRPr lang="en-US"/>
            </a:p>
          </p:txBody>
        </p:sp>
        <p:sp>
          <p:nvSpPr>
            <p:cNvPr id="14" name="TextBox 14">
              <a:extLst>
                <a:ext uri="{FF2B5EF4-FFF2-40B4-BE49-F238E27FC236}">
                  <a16:creationId xmlns:a16="http://schemas.microsoft.com/office/drawing/2014/main" id="{213FCE84-C324-3E0D-DCE2-449B04952E5D}"/>
                </a:ext>
              </a:extLst>
            </p:cNvPr>
            <p:cNvSpPr txBox="1"/>
            <p:nvPr/>
          </p:nvSpPr>
          <p:spPr>
            <a:xfrm>
              <a:off x="0" y="-85725"/>
              <a:ext cx="1506636" cy="357695"/>
            </a:xfrm>
            <a:prstGeom prst="rect">
              <a:avLst/>
            </a:prstGeom>
          </p:spPr>
          <p:txBody>
            <a:bodyPr lIns="254000" tIns="254000" rIns="254000" bIns="254000" rtlCol="0" anchor="ctr"/>
            <a:lstStyle/>
            <a:p>
              <a:pPr algn="ctr">
                <a:lnSpc>
                  <a:spcPts val="3749"/>
                </a:lnSpc>
              </a:pPr>
              <a:endParaRPr lang="en-US" sz="2499" b="1">
                <a:solidFill>
                  <a:srgbClr val="FFFFFF"/>
                </a:solidFill>
                <a:latin typeface="HK Modular"/>
                <a:ea typeface="HK Modular"/>
                <a:cs typeface="HK Modular"/>
                <a:sym typeface="HK Modular"/>
              </a:endParaRPr>
            </a:p>
          </p:txBody>
        </p:sp>
      </p:grpSp>
      <mc:AlternateContent xmlns:mc="http://schemas.openxmlformats.org/markup-compatibility/2006" xmlns:a14="http://schemas.microsoft.com/office/drawing/2010/main">
        <mc:Choice Requires="a14">
          <p:sp>
            <p:nvSpPr>
              <p:cNvPr id="23" name="Hộp Văn bản 22">
                <a:extLst>
                  <a:ext uri="{FF2B5EF4-FFF2-40B4-BE49-F238E27FC236}">
                    <a16:creationId xmlns:a16="http://schemas.microsoft.com/office/drawing/2014/main" id="{A426810B-F018-1798-3C33-BB1FB82A27B3}"/>
                  </a:ext>
                </a:extLst>
              </p:cNvPr>
              <p:cNvSpPr txBox="1"/>
              <p:nvPr/>
            </p:nvSpPr>
            <p:spPr>
              <a:xfrm>
                <a:off x="35650" y="500754"/>
                <a:ext cx="10950845" cy="8954887"/>
              </a:xfrm>
              <a:prstGeom prst="rect">
                <a:avLst/>
              </a:prstGeom>
              <a:noFill/>
            </p:spPr>
            <p:txBody>
              <a:bodyPr wrap="square">
                <a:spAutoFit/>
              </a:bodyPr>
              <a:lstStyle/>
              <a:p>
                <a:pPr>
                  <a:buNone/>
                </a:pPr>
                <a:r>
                  <a:rPr lang="vi-VN" sz="3200" b="1">
                    <a:solidFill>
                      <a:schemeClr val="bg1"/>
                    </a:solidFill>
                  </a:rPr>
                  <a:t>Đề bài:</a:t>
                </a:r>
                <a:br>
                  <a:rPr lang="vi-VN" sz="3200">
                    <a:solidFill>
                      <a:schemeClr val="bg1"/>
                    </a:solidFill>
                  </a:rPr>
                </a:br>
                <a:r>
                  <a:rPr lang="vi-VN" sz="3200">
                    <a:solidFill>
                      <a:schemeClr val="bg1"/>
                    </a:solidFill>
                  </a:rPr>
                  <a:t>Xây dựng </a:t>
                </a:r>
                <a:r>
                  <a:rPr lang="vi-VN" sz="3200" err="1">
                    <a:solidFill>
                      <a:schemeClr val="bg1"/>
                    </a:solidFill>
                  </a:rPr>
                  <a:t>computational</a:t>
                </a:r>
                <a:r>
                  <a:rPr lang="vi-VN" sz="3200">
                    <a:solidFill>
                      <a:schemeClr val="bg1"/>
                    </a:solidFill>
                  </a:rPr>
                  <a:t> </a:t>
                </a:r>
                <a:r>
                  <a:rPr lang="vi-VN" sz="3200" err="1">
                    <a:solidFill>
                      <a:schemeClr val="bg1"/>
                    </a:solidFill>
                  </a:rPr>
                  <a:t>graph</a:t>
                </a:r>
                <a:r>
                  <a:rPr lang="vi-VN" sz="3200">
                    <a:solidFill>
                      <a:schemeClr val="bg1"/>
                    </a:solidFill>
                  </a:rPr>
                  <a:t> cho một mạng nơ-</a:t>
                </a:r>
                <a:r>
                  <a:rPr lang="vi-VN" sz="3200" err="1">
                    <a:solidFill>
                      <a:schemeClr val="bg1"/>
                    </a:solidFill>
                  </a:rPr>
                  <a:t>ron</a:t>
                </a:r>
                <a:r>
                  <a:rPr lang="vi-VN" sz="3200">
                    <a:solidFill>
                      <a:schemeClr val="bg1"/>
                    </a:solidFill>
                  </a:rPr>
                  <a:t> với một lớp ẩn có một </a:t>
                </a:r>
                <a:r>
                  <a:rPr lang="vi-VN" sz="3200" err="1">
                    <a:solidFill>
                      <a:schemeClr val="bg1"/>
                    </a:solidFill>
                  </a:rPr>
                  <a:t>neuron</a:t>
                </a:r>
                <a:r>
                  <a:rPr lang="vi-VN" sz="3200">
                    <a:solidFill>
                      <a:schemeClr val="bg1"/>
                    </a:solidFill>
                  </a:rPr>
                  <a:t>. Mô hình được mô tả như sau:</a:t>
                </a:r>
              </a:p>
              <a:p>
                <a:pPr>
                  <a:buFont typeface="Arial" panose="020B0604020202020204" pitchFamily="34" charset="0"/>
                  <a:buChar char="•"/>
                </a:pPr>
                <a:r>
                  <a:rPr lang="vi-VN" sz="3200" b="1" err="1">
                    <a:solidFill>
                      <a:schemeClr val="bg1"/>
                    </a:solidFill>
                  </a:rPr>
                  <a:t>Input</a:t>
                </a:r>
                <a:r>
                  <a:rPr lang="vi-VN" sz="3200" b="1">
                    <a:solidFill>
                      <a:schemeClr val="bg1"/>
                    </a:solidFill>
                  </a:rPr>
                  <a:t>:</a:t>
                </a:r>
                <a:br>
                  <a:rPr lang="vi-VN" sz="3200">
                    <a:solidFill>
                      <a:schemeClr val="bg1"/>
                    </a:solidFill>
                  </a:rPr>
                </a:br>
                <a14:m>
                  <m:oMath xmlns:m="http://schemas.openxmlformats.org/officeDocument/2006/math">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=2</m:t>
                    </m:r>
                  </m:oMath>
                </a14:m>
                <a:r>
                  <a:rPr lang="vi-VN" sz="3200">
                    <a:solidFill>
                      <a:schemeClr val="bg1"/>
                    </a:solidFill>
                  </a:rPr>
                  <a:t> (một giá trị đầu vào).</a:t>
                </a:r>
              </a:p>
              <a:p>
                <a:pPr>
                  <a:buFont typeface="Arial" panose="020B0604020202020204" pitchFamily="34" charset="0"/>
                  <a:buChar char="•"/>
                </a:pPr>
                <a:r>
                  <a:rPr lang="vi-VN" sz="3200" b="1">
                    <a:solidFill>
                      <a:schemeClr val="bg1"/>
                    </a:solidFill>
                  </a:rPr>
                  <a:t>Lớp ẩn:</a:t>
                </a:r>
                <a:br>
                  <a:rPr lang="vi-VN" sz="3200">
                    <a:solidFill>
                      <a:schemeClr val="bg1"/>
                    </a:solidFill>
                  </a:rPr>
                </a:br>
                <a:r>
                  <a:rPr lang="vi-VN" sz="3200">
                    <a:solidFill>
                      <a:schemeClr val="bg1"/>
                    </a:solidFill>
                  </a:rPr>
                  <a:t>Tính </a:t>
                </a:r>
                <a14:m>
                  <m:oMath xmlns:m="http://schemas.openxmlformats.org/officeDocument/2006/math">
                    <m:r>
                      <a:rPr lang="en-US" sz="3200" b="0" i="1" smtClean="0">
                        <a:solidFill>
                          <a:schemeClr val="bg1"/>
                        </a:solidFill>
                        <a:latin typeface="Cambria Math" panose="02040503050406030204" pitchFamily="18" charset="0"/>
                      </a:rPr>
                      <m:t>𝑧</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𝑤</m:t>
                    </m:r>
                    <m:r>
                      <a:rPr lang="en-US" sz="3200" b="0" i="1" baseline="-25000" smtClean="0">
                        <a:solidFill>
                          <a:schemeClr val="bg1"/>
                        </a:solidFill>
                        <a:latin typeface="Cambria Math" panose="02040503050406030204" pitchFamily="18" charset="0"/>
                      </a:rPr>
                      <m:t>1</m:t>
                    </m:r>
                    <m:r>
                      <a:rPr lang="en-US" sz="3200" b="0" i="1" smtClean="0">
                        <a:solidFill>
                          <a:schemeClr val="bg1"/>
                        </a:solidFill>
                        <a:latin typeface="Cambria Math" panose="02040503050406030204" pitchFamily="18" charset="0"/>
                      </a:rPr>
                      <m:t>𝑥</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𝑏</m:t>
                    </m:r>
                    <m:r>
                      <a:rPr lang="en-US" sz="3200" b="0" i="1" baseline="-25000" smtClean="0">
                        <a:solidFill>
                          <a:schemeClr val="bg1"/>
                        </a:solidFill>
                        <a:latin typeface="Cambria Math" panose="02040503050406030204" pitchFamily="18" charset="0"/>
                      </a:rPr>
                      <m:t>1</m:t>
                    </m:r>
                  </m:oMath>
                </a14:m>
                <a:r>
                  <a:rPr lang="vi-VN" sz="3200">
                    <a:solidFill>
                      <a:schemeClr val="bg1"/>
                    </a:solidFill>
                  </a:rPr>
                  <a:t>​ và kích hoạt qua hàm </a:t>
                </a:r>
                <a:r>
                  <a:rPr lang="vi-VN" sz="3200" err="1">
                    <a:solidFill>
                      <a:schemeClr val="bg1"/>
                    </a:solidFill>
                  </a:rPr>
                  <a:t>sigmoid</a:t>
                </a:r>
                <a:r>
                  <a:rPr lang="vi-VN" sz="3200">
                    <a:solidFill>
                      <a:schemeClr val="bg1"/>
                    </a:solidFill>
                  </a:rPr>
                  <a:t>:</a:t>
                </a:r>
              </a:p>
              <a:p>
                <a14:m>
                  <m:oMath xmlns:m="http://schemas.openxmlformats.org/officeDocument/2006/math">
                    <m:r>
                      <a:rPr lang="vi-VN" sz="4400" i="1" smtClean="0">
                        <a:solidFill>
                          <a:schemeClr val="bg1"/>
                        </a:solidFill>
                        <a:latin typeface="Cambria Math" panose="02040503050406030204" pitchFamily="18" charset="0"/>
                      </a:rPr>
                      <m:t>𝑎</m:t>
                    </m:r>
                    <m:r>
                      <a:rPr lang="vi-VN" sz="4400" i="0" smtClean="0">
                        <a:solidFill>
                          <a:schemeClr val="bg1"/>
                        </a:solidFill>
                        <a:latin typeface="Cambria Math" panose="02040503050406030204" pitchFamily="18" charset="0"/>
                      </a:rPr>
                      <m:t>=</m:t>
                    </m:r>
                    <m:r>
                      <a:rPr lang="vi-VN" sz="4400" i="1" smtClean="0">
                        <a:solidFill>
                          <a:schemeClr val="bg1"/>
                        </a:solidFill>
                        <a:latin typeface="Cambria Math" panose="02040503050406030204" pitchFamily="18" charset="0"/>
                      </a:rPr>
                      <m:t>𝜎</m:t>
                    </m:r>
                    <m:d>
                      <m:dPr>
                        <m:ctrlPr>
                          <a:rPr lang="vi-VN" sz="4400" i="1" smtClean="0">
                            <a:solidFill>
                              <a:schemeClr val="bg1"/>
                            </a:solidFill>
                            <a:latin typeface="Cambria Math" panose="02040503050406030204" pitchFamily="18" charset="0"/>
                          </a:rPr>
                        </m:ctrlPr>
                      </m:dPr>
                      <m:e>
                        <m:r>
                          <a:rPr lang="vi-VN" sz="4400" i="1" smtClean="0">
                            <a:solidFill>
                              <a:schemeClr val="bg1"/>
                            </a:solidFill>
                            <a:latin typeface="Cambria Math" panose="02040503050406030204" pitchFamily="18" charset="0"/>
                          </a:rPr>
                          <m:t>𝑧</m:t>
                        </m:r>
                      </m:e>
                    </m:d>
                    <m:r>
                      <a:rPr lang="vi-VN" sz="4400" i="0" smtClean="0">
                        <a:solidFill>
                          <a:schemeClr val="bg1"/>
                        </a:solidFill>
                        <a:latin typeface="Cambria Math" panose="02040503050406030204" pitchFamily="18" charset="0"/>
                      </a:rPr>
                      <m:t>=</m:t>
                    </m:r>
                    <m:f>
                      <m:fPr>
                        <m:ctrlPr>
                          <a:rPr lang="vi-VN" sz="4400" i="1" smtClean="0">
                            <a:solidFill>
                              <a:schemeClr val="bg1"/>
                            </a:solidFill>
                            <a:latin typeface="Cambria Math" panose="02040503050406030204" pitchFamily="18" charset="0"/>
                          </a:rPr>
                        </m:ctrlPr>
                      </m:fPr>
                      <m:num>
                        <m:r>
                          <a:rPr lang="vi-VN" sz="4400" i="0" smtClean="0">
                            <a:solidFill>
                              <a:schemeClr val="bg1"/>
                            </a:solidFill>
                            <a:latin typeface="Cambria Math" panose="02040503050406030204" pitchFamily="18" charset="0"/>
                          </a:rPr>
                          <m:t>1</m:t>
                        </m:r>
                      </m:num>
                      <m:den>
                        <m:r>
                          <a:rPr lang="vi-VN" sz="4400" i="0" smtClean="0">
                            <a:solidFill>
                              <a:schemeClr val="bg1"/>
                            </a:solidFill>
                            <a:latin typeface="Cambria Math" panose="02040503050406030204" pitchFamily="18" charset="0"/>
                          </a:rPr>
                          <m:t>1+</m:t>
                        </m:r>
                        <m:sSup>
                          <m:sSupPr>
                            <m:ctrlPr>
                              <a:rPr lang="vi-VN" sz="4400" i="1" smtClean="0">
                                <a:solidFill>
                                  <a:schemeClr val="bg1"/>
                                </a:solidFill>
                                <a:latin typeface="Cambria Math" panose="02040503050406030204" pitchFamily="18" charset="0"/>
                              </a:rPr>
                            </m:ctrlPr>
                          </m:sSupPr>
                          <m:e>
                            <m:r>
                              <a:rPr lang="en-US" sz="4400" b="0" i="1" smtClean="0">
                                <a:solidFill>
                                  <a:schemeClr val="bg1"/>
                                </a:solidFill>
                                <a:latin typeface="Cambria Math" panose="02040503050406030204" pitchFamily="18" charset="0"/>
                              </a:rPr>
                              <m:t>𝑒</m:t>
                            </m:r>
                          </m:e>
                          <m:sup>
                            <m:r>
                              <a:rPr lang="vi-VN" sz="4400" i="0"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𝑧</m:t>
                            </m:r>
                          </m:sup>
                        </m:sSup>
                      </m:den>
                    </m:f>
                  </m:oMath>
                </a14:m>
                <a:r>
                  <a:rPr lang="vi-VN" sz="3200">
                    <a:solidFill>
                      <a:schemeClr val="bg1"/>
                    </a:solidFill>
                  </a:rPr>
                  <a:t> </a:t>
                </a:r>
              </a:p>
              <a:p>
                <a:pPr>
                  <a:buFont typeface="Arial" panose="020B0604020202020204" pitchFamily="34" charset="0"/>
                  <a:buChar char="•"/>
                </a:pPr>
                <a:r>
                  <a:rPr lang="vi-VN" sz="3200" b="1">
                    <a:solidFill>
                      <a:schemeClr val="bg1"/>
                    </a:solidFill>
                  </a:rPr>
                  <a:t>Lớp đầu ra:</a:t>
                </a:r>
                <a:br>
                  <a:rPr lang="vi-VN" sz="3200">
                    <a:solidFill>
                      <a:schemeClr val="bg1"/>
                    </a:solidFill>
                  </a:rPr>
                </a:br>
                <a:r>
                  <a:rPr lang="vi-VN" sz="3200">
                    <a:solidFill>
                      <a:schemeClr val="bg1"/>
                    </a:solidFill>
                  </a:rPr>
                  <a:t>Dự đoán đầu ra là:</a:t>
                </a:r>
                <a:endParaRPr lang="en-US" sz="3200">
                  <a:solidFill>
                    <a:schemeClr val="bg1"/>
                  </a:solidFill>
                </a:endParaRPr>
              </a:p>
              <a:p>
                <a:pPr/>
                <a14:m>
                  <m:oMathPara xmlns:m="http://schemas.openxmlformats.org/officeDocument/2006/math">
                    <m:oMathParaPr>
                      <m:jc m:val="centerGroup"/>
                    </m:oMathParaPr>
                    <m:oMath xmlns:m="http://schemas.openxmlformats.org/officeDocument/2006/math">
                      <m:r>
                        <a:rPr lang="en-US" sz="4400" b="0" i="1" smtClean="0">
                          <a:solidFill>
                            <a:schemeClr val="bg1"/>
                          </a:solidFill>
                          <a:latin typeface="Cambria Math" panose="02040503050406030204" pitchFamily="18" charset="0"/>
                        </a:rPr>
                        <m:t>𝑦</m:t>
                      </m:r>
                      <m:r>
                        <a:rPr lang="en-US" sz="4400" b="0" i="1" baseline="-25000" smtClean="0">
                          <a:solidFill>
                            <a:schemeClr val="bg1"/>
                          </a:solidFill>
                          <a:latin typeface="Cambria Math" panose="02040503050406030204" pitchFamily="18" charset="0"/>
                        </a:rPr>
                        <m:t>𝑝𝑟𝑒𝑑</m:t>
                      </m:r>
                      <m:r>
                        <a:rPr lang="en-US" sz="4400" b="0"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𝑤</m:t>
                      </m:r>
                      <m:r>
                        <a:rPr lang="en-US" sz="4400" b="0" i="1" baseline="-25000" smtClean="0">
                          <a:solidFill>
                            <a:schemeClr val="bg1"/>
                          </a:solidFill>
                          <a:latin typeface="Cambria Math" panose="02040503050406030204" pitchFamily="18" charset="0"/>
                        </a:rPr>
                        <m:t>2</m:t>
                      </m:r>
                      <m:r>
                        <a:rPr lang="en-US" sz="4400" b="0" i="1" smtClean="0">
                          <a:solidFill>
                            <a:schemeClr val="bg1"/>
                          </a:solidFill>
                          <a:latin typeface="Cambria Math" panose="02040503050406030204" pitchFamily="18" charset="0"/>
                        </a:rPr>
                        <m:t>𝑎</m:t>
                      </m:r>
                      <m:r>
                        <a:rPr lang="en-US" sz="4400" b="0"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𝑏</m:t>
                      </m:r>
                    </m:oMath>
                  </m:oMathPara>
                </a14:m>
                <a:endParaRPr lang="vi-VN" sz="4400">
                  <a:solidFill>
                    <a:schemeClr val="bg1"/>
                  </a:solidFill>
                </a:endParaRPr>
              </a:p>
              <a:p>
                <a:r>
                  <a:rPr lang="vi-VN" sz="3200" b="1">
                    <a:solidFill>
                      <a:schemeClr val="bg1"/>
                    </a:solidFill>
                  </a:rPr>
                  <a:t>Hàm mất mát:</a:t>
                </a:r>
                <a:br>
                  <a:rPr lang="vi-VN" sz="3200">
                    <a:solidFill>
                      <a:schemeClr val="bg1"/>
                    </a:solidFill>
                  </a:rPr>
                </a:br>
                <a:r>
                  <a:rPr lang="vi-VN" sz="3200">
                    <a:solidFill>
                      <a:schemeClr val="bg1"/>
                    </a:solidFill>
                  </a:rPr>
                  <a:t>Sử dụng hàm mất mát bình phương (</a:t>
                </a:r>
                <a:r>
                  <a:rPr lang="vi-VN" sz="3200" err="1">
                    <a:solidFill>
                      <a:schemeClr val="bg1"/>
                    </a:solidFill>
                  </a:rPr>
                  <a:t>Mean</a:t>
                </a:r>
                <a:r>
                  <a:rPr lang="vi-VN" sz="3200">
                    <a:solidFill>
                      <a:schemeClr val="bg1"/>
                    </a:solidFill>
                  </a:rPr>
                  <a:t> </a:t>
                </a:r>
                <a:r>
                  <a:rPr lang="vi-VN" sz="3200" err="1">
                    <a:solidFill>
                      <a:schemeClr val="bg1"/>
                    </a:solidFill>
                  </a:rPr>
                  <a:t>Squared</a:t>
                </a:r>
                <a:r>
                  <a:rPr lang="vi-VN" sz="3200">
                    <a:solidFill>
                      <a:schemeClr val="bg1"/>
                    </a:solidFill>
                  </a:rPr>
                  <a:t> </a:t>
                </a:r>
                <a:r>
                  <a:rPr lang="vi-VN" sz="3200" err="1">
                    <a:solidFill>
                      <a:schemeClr val="bg1"/>
                    </a:solidFill>
                  </a:rPr>
                  <a:t>Error</a:t>
                </a:r>
                <a:r>
                  <a:rPr lang="vi-VN" sz="3200">
                    <a:solidFill>
                      <a:schemeClr val="bg1"/>
                    </a:solidFill>
                  </a:rPr>
                  <a:t> cho mẫu đơn)</a:t>
                </a:r>
                <a:endParaRPr lang="en-US" sz="3200">
                  <a:solidFill>
                    <a:schemeClr val="bg1"/>
                  </a:solidFill>
                </a:endParaRPr>
              </a:p>
              <a:p>
                <a:pPr/>
                <a14:m>
                  <m:oMathPara xmlns:m="http://schemas.openxmlformats.org/officeDocument/2006/math">
                    <m:oMathParaPr>
                      <m:jc m:val="centerGroup"/>
                    </m:oMathParaPr>
                    <m:oMath xmlns:m="http://schemas.openxmlformats.org/officeDocument/2006/math">
                      <m:r>
                        <a:rPr lang="en-US" sz="4400" b="0" i="1" smtClean="0">
                          <a:solidFill>
                            <a:schemeClr val="bg1"/>
                          </a:solidFill>
                          <a:latin typeface="Cambria Math" panose="02040503050406030204" pitchFamily="18" charset="0"/>
                        </a:rPr>
                        <m:t>𝐿</m:t>
                      </m:r>
                      <m:r>
                        <a:rPr lang="en-US" sz="4400" b="0" i="1" smtClean="0">
                          <a:solidFill>
                            <a:schemeClr val="bg1"/>
                          </a:solidFill>
                          <a:latin typeface="Cambria Math" panose="02040503050406030204" pitchFamily="18" charset="0"/>
                        </a:rPr>
                        <m:t>=</m:t>
                      </m:r>
                      <m:f>
                        <m:fPr>
                          <m:ctrlPr>
                            <a:rPr lang="en-US" sz="4400" b="0" i="1" smtClean="0">
                              <a:solidFill>
                                <a:schemeClr val="bg1"/>
                              </a:solidFill>
                              <a:latin typeface="Cambria Math" panose="02040503050406030204" pitchFamily="18" charset="0"/>
                            </a:rPr>
                          </m:ctrlPr>
                        </m:fPr>
                        <m:num>
                          <m:r>
                            <a:rPr lang="en-US" sz="4400" b="0" i="1" smtClean="0">
                              <a:solidFill>
                                <a:schemeClr val="bg1"/>
                              </a:solidFill>
                              <a:latin typeface="Cambria Math" panose="02040503050406030204" pitchFamily="18" charset="0"/>
                            </a:rPr>
                            <m:t>1</m:t>
                          </m:r>
                        </m:num>
                        <m:den>
                          <m:r>
                            <a:rPr lang="en-US" sz="4400" b="0" i="1" smtClean="0">
                              <a:solidFill>
                                <a:schemeClr val="bg1"/>
                              </a:solidFill>
                              <a:latin typeface="Cambria Math" panose="02040503050406030204" pitchFamily="18" charset="0"/>
                            </a:rPr>
                            <m:t>2</m:t>
                          </m:r>
                        </m:den>
                      </m:f>
                      <m:r>
                        <a:rPr lang="en-US" sz="4400" b="0" i="1" smtClean="0">
                          <a:solidFill>
                            <a:schemeClr val="bg1"/>
                          </a:solidFill>
                          <a:latin typeface="Cambria Math" panose="02040503050406030204" pitchFamily="18" charset="0"/>
                        </a:rPr>
                        <m:t>∗</m:t>
                      </m:r>
                      <m:d>
                        <m:dPr>
                          <m:ctrlPr>
                            <a:rPr lang="en-US" sz="4400" b="0" i="1" smtClean="0">
                              <a:solidFill>
                                <a:schemeClr val="bg1"/>
                              </a:solidFill>
                              <a:latin typeface="Cambria Math" panose="02040503050406030204" pitchFamily="18" charset="0"/>
                            </a:rPr>
                          </m:ctrlPr>
                        </m:dPr>
                        <m:e>
                          <m:r>
                            <a:rPr lang="en-US" sz="4400" b="0" i="1" smtClean="0">
                              <a:solidFill>
                                <a:schemeClr val="bg1"/>
                              </a:solidFill>
                              <a:latin typeface="Cambria Math" panose="02040503050406030204" pitchFamily="18" charset="0"/>
                            </a:rPr>
                            <m:t>𝑦</m:t>
                          </m:r>
                          <m:r>
                            <a:rPr lang="en-US" sz="4400" b="0" i="1" smtClean="0">
                              <a:solidFill>
                                <a:schemeClr val="bg1"/>
                              </a:solidFill>
                              <a:latin typeface="Cambria Math" panose="02040503050406030204" pitchFamily="18" charset="0"/>
                            </a:rPr>
                            <m:t>−</m:t>
                          </m:r>
                          <m:r>
                            <a:rPr lang="en-US" sz="4400" b="0" i="1" smtClean="0">
                              <a:solidFill>
                                <a:schemeClr val="bg1"/>
                              </a:solidFill>
                              <a:latin typeface="Cambria Math" panose="02040503050406030204" pitchFamily="18" charset="0"/>
                            </a:rPr>
                            <m:t>𝑦𝑝𝑟𝑒𝑑</m:t>
                          </m:r>
                        </m:e>
                      </m:d>
                      <m:r>
                        <a:rPr lang="en-US" sz="4400" b="0" i="1" baseline="30000" smtClean="0">
                          <a:solidFill>
                            <a:schemeClr val="bg1"/>
                          </a:solidFill>
                          <a:latin typeface="Cambria Math" panose="02040503050406030204" pitchFamily="18" charset="0"/>
                        </a:rPr>
                        <m:t>2</m:t>
                      </m:r>
                    </m:oMath>
                  </m:oMathPara>
                </a14:m>
                <a:endParaRPr lang="vi-VN" sz="4400" baseline="30000">
                  <a:solidFill>
                    <a:schemeClr val="bg1"/>
                  </a:solidFill>
                </a:endParaRPr>
              </a:p>
            </p:txBody>
          </p:sp>
        </mc:Choice>
        <mc:Fallback xmlns="">
          <p:sp>
            <p:nvSpPr>
              <p:cNvPr id="23" name="Hộp Văn bản 22">
                <a:extLst>
                  <a:ext uri="{FF2B5EF4-FFF2-40B4-BE49-F238E27FC236}">
                    <a16:creationId xmlns:a16="http://schemas.microsoft.com/office/drawing/2014/main" id="{A426810B-F018-1798-3C33-BB1FB82A27B3}"/>
                  </a:ext>
                </a:extLst>
              </p:cNvPr>
              <p:cNvSpPr txBox="1">
                <a:spLocks noRot="1" noChangeAspect="1" noMove="1" noResize="1" noEditPoints="1" noAdjustHandles="1" noChangeArrowheads="1" noChangeShapeType="1" noTextEdit="1"/>
              </p:cNvSpPr>
              <p:nvPr/>
            </p:nvSpPr>
            <p:spPr>
              <a:xfrm>
                <a:off x="35650" y="500754"/>
                <a:ext cx="10950845" cy="8954887"/>
              </a:xfrm>
              <a:prstGeom prst="rect">
                <a:avLst/>
              </a:prstGeom>
              <a:blipFill>
                <a:blip r:embed="rId3"/>
                <a:stretch>
                  <a:fillRect l="-1448" t="-885"/>
                </a:stretch>
              </a:blipFill>
            </p:spPr>
            <p:txBody>
              <a:bodyPr/>
              <a:lstStyle/>
              <a:p>
                <a:r>
                  <a:rPr lang="en-US">
                    <a:noFill/>
                  </a:rPr>
                  <a:t> </a:t>
                </a:r>
              </a:p>
            </p:txBody>
          </p:sp>
        </mc:Fallback>
      </mc:AlternateContent>
      <p:grpSp>
        <p:nvGrpSpPr>
          <p:cNvPr id="5" name="Nhóm 4">
            <a:extLst>
              <a:ext uri="{FF2B5EF4-FFF2-40B4-BE49-F238E27FC236}">
                <a16:creationId xmlns:a16="http://schemas.microsoft.com/office/drawing/2014/main" id="{27CA57AD-3099-9AD6-CA86-3FF0ACEE12AF}"/>
              </a:ext>
            </a:extLst>
          </p:cNvPr>
          <p:cNvGrpSpPr/>
          <p:nvPr/>
        </p:nvGrpSpPr>
        <p:grpSpPr>
          <a:xfrm>
            <a:off x="12805587" y="206305"/>
            <a:ext cx="5482413" cy="2393659"/>
            <a:chOff x="12805587" y="206305"/>
            <a:chExt cx="5482413" cy="2393659"/>
          </a:xfrm>
        </p:grpSpPr>
        <p:sp>
          <p:nvSpPr>
            <p:cNvPr id="6" name="TextBox 16">
              <a:extLst>
                <a:ext uri="{FF2B5EF4-FFF2-40B4-BE49-F238E27FC236}">
                  <a16:creationId xmlns:a16="http://schemas.microsoft.com/office/drawing/2014/main" id="{718F3FE9-DEBE-B0B3-367F-94699C5BC0E8}"/>
                </a:ext>
              </a:extLst>
            </p:cNvPr>
            <p:cNvSpPr txBox="1"/>
            <p:nvPr/>
          </p:nvSpPr>
          <p:spPr>
            <a:xfrm>
              <a:off x="12805587" y="283734"/>
              <a:ext cx="5482413" cy="2204450"/>
            </a:xfrm>
            <a:prstGeom prst="rect">
              <a:avLst/>
            </a:prstGeom>
          </p:spPr>
          <p:txBody>
            <a:bodyPr wrap="square" lIns="0" tIns="0" rIns="0" bIns="0" rtlCol="0" anchor="t">
              <a:spAutoFit/>
            </a:bodyPr>
            <a:lstStyle/>
            <a:p>
              <a:pPr algn="l">
                <a:lnSpc>
                  <a:spcPts val="9000"/>
                </a:lnSpc>
              </a:pPr>
              <a:r>
                <a:rPr lang="en-US" sz="6000">
                  <a:solidFill>
                    <a:srgbClr val="FFFFFF"/>
                  </a:solidFill>
                  <a:latin typeface="HK Modular"/>
                  <a:ea typeface="HK Modular"/>
                  <a:cs typeface="HK Modular"/>
                  <a:sym typeface="HK Modular"/>
                </a:rPr>
                <a:t>Bai </a:t>
              </a:r>
              <a:r>
                <a:rPr lang="en-US" sz="6000" err="1">
                  <a:solidFill>
                    <a:srgbClr val="FFFFFF"/>
                  </a:solidFill>
                  <a:latin typeface="HK Modular"/>
                  <a:ea typeface="HK Modular"/>
                  <a:cs typeface="HK Modular"/>
                  <a:sym typeface="HK Modular"/>
                </a:rPr>
                <a:t>tâp</a:t>
              </a:r>
              <a:r>
                <a:rPr lang="en-US" sz="6000">
                  <a:solidFill>
                    <a:srgbClr val="FFFFFF"/>
                  </a:solidFill>
                  <a:latin typeface="HK Modular"/>
                  <a:ea typeface="HK Modular"/>
                  <a:cs typeface="HK Modular"/>
                  <a:sym typeface="HK Modular"/>
                </a:rPr>
                <a:t> </a:t>
              </a:r>
              <a:r>
                <a:rPr lang="en-US" sz="6000" err="1">
                  <a:solidFill>
                    <a:srgbClr val="FFFFFF"/>
                  </a:solidFill>
                  <a:latin typeface="HK Modular"/>
                  <a:ea typeface="HK Modular"/>
                  <a:cs typeface="HK Modular"/>
                  <a:sym typeface="HK Modular"/>
                </a:rPr>
                <a:t>ung</a:t>
              </a:r>
              <a:r>
                <a:rPr lang="en-US" sz="6000">
                  <a:solidFill>
                    <a:srgbClr val="FFFFFF"/>
                  </a:solidFill>
                  <a:latin typeface="HK Modular"/>
                  <a:ea typeface="HK Modular"/>
                  <a:cs typeface="HK Modular"/>
                  <a:sym typeface="HK Modular"/>
                </a:rPr>
                <a:t> dung </a:t>
              </a:r>
            </a:p>
          </p:txBody>
        </p:sp>
        <p:pic>
          <p:nvPicPr>
            <p:cNvPr id="7" name="Hình ảnh 6">
              <a:extLst>
                <a:ext uri="{FF2B5EF4-FFF2-40B4-BE49-F238E27FC236}">
                  <a16:creationId xmlns:a16="http://schemas.microsoft.com/office/drawing/2014/main" id="{F53B7A04-7081-6B21-378A-EA6B11C359F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3127113" flipH="1">
              <a:off x="13224445" y="1456930"/>
              <a:ext cx="355683" cy="354493"/>
            </a:xfrm>
            <a:prstGeom prst="rect">
              <a:avLst/>
            </a:prstGeom>
          </p:spPr>
        </p:pic>
        <p:pic>
          <p:nvPicPr>
            <p:cNvPr id="8" name="Hình ảnh 7">
              <a:extLst>
                <a:ext uri="{FF2B5EF4-FFF2-40B4-BE49-F238E27FC236}">
                  <a16:creationId xmlns:a16="http://schemas.microsoft.com/office/drawing/2014/main" id="{9C659417-1381-8886-8A63-6E6F441CC1E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7671" y1="72414" x2="80822" y2="86207"/>
                        </a14:backgroundRemoval>
                      </a14:imgEffect>
                    </a14:imgLayer>
                  </a14:imgProps>
                </a:ext>
              </a:extLst>
            </a:blip>
            <a:stretch>
              <a:fillRect/>
            </a:stretch>
          </p:blipFill>
          <p:spPr>
            <a:xfrm rot="668398" flipH="1">
              <a:off x="13088706" y="1405707"/>
              <a:ext cx="244642" cy="269488"/>
            </a:xfrm>
            <a:prstGeom prst="rect">
              <a:avLst/>
            </a:prstGeom>
          </p:spPr>
        </p:pic>
        <p:sp>
          <p:nvSpPr>
            <p:cNvPr id="17" name="TextBox 3">
              <a:extLst>
                <a:ext uri="{FF2B5EF4-FFF2-40B4-BE49-F238E27FC236}">
                  <a16:creationId xmlns:a16="http://schemas.microsoft.com/office/drawing/2014/main" id="{F08C8E36-7A46-2C20-AABA-5BB278C51DDA}"/>
                </a:ext>
              </a:extLst>
            </p:cNvPr>
            <p:cNvSpPr txBox="1"/>
            <p:nvPr/>
          </p:nvSpPr>
          <p:spPr>
            <a:xfrm>
              <a:off x="16064561" y="1835391"/>
              <a:ext cx="201413" cy="764573"/>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FFFFFF"/>
                  </a:solidFill>
                  <a:latin typeface="HK Modular"/>
                  <a:ea typeface="HK Modular"/>
                  <a:cs typeface="HK Modular"/>
                  <a:sym typeface="HK Modular"/>
                </a:rPr>
                <a:t>.</a:t>
              </a:r>
              <a:endParaRPr lang="en-US" sz="5400">
                <a:solidFill>
                  <a:srgbClr val="FFFFFF"/>
                </a:solidFill>
                <a:latin typeface="HK Modular"/>
                <a:ea typeface="HK Modular"/>
                <a:cs typeface="HK Modular"/>
                <a:sym typeface="HK Modular"/>
              </a:endParaRPr>
            </a:p>
          </p:txBody>
        </p:sp>
        <p:pic>
          <p:nvPicPr>
            <p:cNvPr id="18" name="Hình ảnh 17">
              <a:extLst>
                <a:ext uri="{FF2B5EF4-FFF2-40B4-BE49-F238E27FC236}">
                  <a16:creationId xmlns:a16="http://schemas.microsoft.com/office/drawing/2014/main" id="{BD0E9B74-50EA-BD91-648C-D619164B3B9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7671" y1="72414" x2="80822" y2="86207"/>
                        </a14:backgroundRemoval>
                      </a14:imgEffect>
                    </a14:imgLayer>
                  </a14:imgProps>
                </a:ext>
              </a:extLst>
            </a:blip>
            <a:stretch>
              <a:fillRect/>
            </a:stretch>
          </p:blipFill>
          <p:spPr>
            <a:xfrm rot="17929332" flipH="1">
              <a:off x="13638415" y="193882"/>
              <a:ext cx="244642" cy="269488"/>
            </a:xfrm>
            <a:prstGeom prst="rect">
              <a:avLst/>
            </a:prstGeom>
          </p:spPr>
        </p:pic>
        <p:sp>
          <p:nvSpPr>
            <p:cNvPr id="19" name="TextBox 3">
              <a:extLst>
                <a:ext uri="{FF2B5EF4-FFF2-40B4-BE49-F238E27FC236}">
                  <a16:creationId xmlns:a16="http://schemas.microsoft.com/office/drawing/2014/main" id="{E735C02C-C8A0-1121-B920-5E0397C38774}"/>
                </a:ext>
              </a:extLst>
            </p:cNvPr>
            <p:cNvSpPr txBox="1"/>
            <p:nvPr/>
          </p:nvSpPr>
          <p:spPr>
            <a:xfrm>
              <a:off x="16064560" y="739590"/>
              <a:ext cx="201413" cy="764573"/>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FFFFFF"/>
                  </a:solidFill>
                  <a:latin typeface="HK Modular"/>
                  <a:ea typeface="HK Modular"/>
                  <a:cs typeface="HK Modular"/>
                  <a:sym typeface="HK Modular"/>
                </a:rPr>
                <a:t>.</a:t>
              </a:r>
              <a:endParaRPr lang="en-US" sz="5400">
                <a:solidFill>
                  <a:srgbClr val="FFFFFF"/>
                </a:solidFill>
                <a:latin typeface="HK Modular"/>
                <a:ea typeface="HK Modular"/>
                <a:cs typeface="HK Modular"/>
                <a:sym typeface="HK Modular"/>
              </a:endParaRPr>
            </a:p>
          </p:txBody>
        </p:sp>
      </p:grpSp>
      <mc:AlternateContent xmlns:mc="http://schemas.openxmlformats.org/markup-compatibility/2006" xmlns:a14="http://schemas.microsoft.com/office/drawing/2010/main">
        <mc:Choice Requires="a14">
          <p:sp>
            <p:nvSpPr>
              <p:cNvPr id="15" name="Hộp Văn bản 14">
                <a:extLst>
                  <a:ext uri="{FF2B5EF4-FFF2-40B4-BE49-F238E27FC236}">
                    <a16:creationId xmlns:a16="http://schemas.microsoft.com/office/drawing/2014/main" id="{F782FEA9-37B0-CA2A-3FE9-F32DE08A60AE}"/>
                  </a:ext>
                </a:extLst>
              </p:cNvPr>
              <p:cNvSpPr txBox="1"/>
              <p:nvPr/>
            </p:nvSpPr>
            <p:spPr>
              <a:xfrm>
                <a:off x="10900096" y="2488184"/>
                <a:ext cx="7387903" cy="7417415"/>
              </a:xfrm>
              <a:prstGeom prst="rect">
                <a:avLst/>
              </a:prstGeom>
              <a:noFill/>
            </p:spPr>
            <p:txBody>
              <a:bodyPr wrap="square" rtlCol="0">
                <a:spAutoFit/>
              </a:bodyPr>
              <a:lstStyle/>
              <a:p>
                <a:pPr>
                  <a:buNone/>
                </a:pPr>
                <a:r>
                  <a:rPr lang="vi-VN" sz="3200" b="1" dirty="0">
                    <a:solidFill>
                      <a:schemeClr val="bg1"/>
                    </a:solidFill>
                  </a:rPr>
                  <a:t>Giá trị ban đầu giả định:</a:t>
                </a:r>
                <a:endParaRPr lang="vi-VN" sz="3200" dirty="0">
                  <a:solidFill>
                    <a:schemeClr val="bg1"/>
                  </a:solidFill>
                </a:endParaRPr>
              </a:p>
              <a:p>
                <a:pPr>
                  <a:buFont typeface="Arial" panose="020B0604020202020204" pitchFamily="34" charset="0"/>
                  <a:buChar char="•"/>
                </a:pPr>
                <a:r>
                  <a:rPr lang="vi-VN" sz="3200" dirty="0">
                    <a:solidFill>
                      <a:schemeClr val="bg1"/>
                    </a:solidFill>
                  </a:rPr>
                  <a:t>Giá trị đầu vào và giá trị mục tiêu:</a:t>
                </a:r>
                <a:endParaRPr lang="en-US" sz="3200" dirty="0">
                  <a:solidFill>
                    <a:schemeClr val="bg1"/>
                  </a:solidFill>
                </a:endParaRPr>
              </a:p>
              <a:p>
                <a:pPr/>
                <a14:m>
                  <m:oMathPara xmlns:m="http://schemas.openxmlformats.org/officeDocument/2006/math">
                    <m:oMathParaPr>
                      <m:jc m:val="left"/>
                    </m:oMathParaPr>
                    <m:oMath xmlns:m="http://schemas.openxmlformats.org/officeDocument/2006/math">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=2,</m:t>
                      </m:r>
                      <m:r>
                        <a:rPr lang="en-US" sz="3600" b="0" i="1" smtClean="0">
                          <a:solidFill>
                            <a:schemeClr val="bg1"/>
                          </a:solidFill>
                          <a:latin typeface="Cambria Math" panose="02040503050406030204" pitchFamily="18" charset="0"/>
                        </a:rPr>
                        <m:t>𝑦</m:t>
                      </m:r>
                      <m:r>
                        <a:rPr lang="en-US" sz="3600" b="0" i="1" smtClean="0">
                          <a:solidFill>
                            <a:schemeClr val="bg1"/>
                          </a:solidFill>
                          <a:latin typeface="Cambria Math" panose="02040503050406030204" pitchFamily="18" charset="0"/>
                        </a:rPr>
                        <m:t>=3</m:t>
                      </m:r>
                    </m:oMath>
                  </m:oMathPara>
                </a14:m>
                <a:endParaRPr lang="en-US" sz="3600" dirty="0">
                  <a:solidFill>
                    <a:schemeClr val="bg1"/>
                  </a:solidFill>
                </a:endParaRPr>
              </a:p>
              <a:p>
                <a:pPr>
                  <a:buFont typeface="Arial" panose="020B0604020202020204" pitchFamily="34" charset="0"/>
                  <a:buChar char="•"/>
                </a:pPr>
                <a:r>
                  <a:rPr lang="vi-VN" sz="3200" dirty="0">
                    <a:solidFill>
                      <a:schemeClr val="bg1"/>
                    </a:solidFill>
                  </a:rPr>
                  <a:t>Tham số ban đầu:</a:t>
                </a:r>
                <a:br>
                  <a:rPr lang="vi-VN" sz="3200" dirty="0">
                    <a:solidFill>
                      <a:schemeClr val="bg1"/>
                    </a:solidFill>
                  </a:rPr>
                </a:br>
                <a14:m>
                  <m:oMath xmlns:m="http://schemas.openxmlformats.org/officeDocument/2006/math">
                    <m:r>
                      <a:rPr lang="en-US" sz="3600" b="0" i="1" smtClean="0">
                        <a:solidFill>
                          <a:schemeClr val="bg1"/>
                        </a:solidFill>
                        <a:latin typeface="Cambria Math" panose="02040503050406030204" pitchFamily="18" charset="0"/>
                      </a:rPr>
                      <m:t>𝑤</m:t>
                    </m:r>
                    <m:r>
                      <a:rPr lang="en-US" sz="3600" b="0" i="1" baseline="-25000"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=0.5,</m:t>
                    </m:r>
                    <m:r>
                      <a:rPr lang="en-US" sz="3600" b="0" i="1" smtClean="0">
                        <a:solidFill>
                          <a:schemeClr val="bg1"/>
                        </a:solidFill>
                        <a:latin typeface="Cambria Math" panose="02040503050406030204" pitchFamily="18" charset="0"/>
                      </a:rPr>
                      <m:t>𝑏</m:t>
                    </m:r>
                    <m:r>
                      <a:rPr lang="en-US" sz="3600" b="0" i="1" baseline="-25000" smtClean="0">
                        <a:solidFill>
                          <a:schemeClr val="bg1"/>
                        </a:solidFill>
                        <a:latin typeface="Cambria Math" panose="02040503050406030204" pitchFamily="18" charset="0"/>
                      </a:rPr>
                      <m:t>1</m:t>
                    </m:r>
                    <m:r>
                      <a:rPr lang="en-US" sz="3600" b="0" i="1" smtClean="0">
                        <a:solidFill>
                          <a:schemeClr val="bg1"/>
                        </a:solidFill>
                        <a:latin typeface="Cambria Math" panose="02040503050406030204" pitchFamily="18" charset="0"/>
                      </a:rPr>
                      <m:t>=0</m:t>
                    </m:r>
                  </m:oMath>
                </a14:m>
                <a:r>
                  <a:rPr lang="en-US" sz="3600" dirty="0">
                    <a:solidFill>
                      <a:schemeClr val="bg1"/>
                    </a:solidFill>
                  </a:rPr>
                  <a:t> </a:t>
                </a:r>
                <a:r>
                  <a:rPr lang="vi-VN" sz="3200" dirty="0">
                    <a:solidFill>
                      <a:schemeClr val="bg1"/>
                    </a:solidFill>
                  </a:rPr>
                  <a:t>cho lớp ẩn;</a:t>
                </a:r>
                <a:br>
                  <a:rPr lang="vi-VN" sz="3200" dirty="0">
                    <a:solidFill>
                      <a:schemeClr val="bg1"/>
                    </a:solidFill>
                  </a:rPr>
                </a:br>
                <a14:m>
                  <m:oMath xmlns:m="http://schemas.openxmlformats.org/officeDocument/2006/math">
                    <m:r>
                      <a:rPr lang="en-US" sz="3600" b="0" i="1" smtClean="0">
                        <a:solidFill>
                          <a:schemeClr val="bg1"/>
                        </a:solidFill>
                        <a:latin typeface="Cambria Math" panose="02040503050406030204" pitchFamily="18" charset="0"/>
                      </a:rPr>
                      <m:t>𝑤</m:t>
                    </m:r>
                    <m:r>
                      <a:rPr lang="en-US" sz="3600" b="0" i="1" baseline="-25000" smtClean="0">
                        <a:solidFill>
                          <a:schemeClr val="bg1"/>
                        </a:solidFill>
                        <a:latin typeface="Cambria Math" panose="02040503050406030204" pitchFamily="18" charset="0"/>
                      </a:rPr>
                      <m:t>2</m:t>
                    </m:r>
                    <m:r>
                      <a:rPr lang="en-US" sz="3600" b="0" i="1" smtClean="0">
                        <a:solidFill>
                          <a:schemeClr val="bg1"/>
                        </a:solidFill>
                        <a:latin typeface="Cambria Math" panose="02040503050406030204" pitchFamily="18" charset="0"/>
                      </a:rPr>
                      <m:t>=−0.8,</m:t>
                    </m:r>
                    <m:r>
                      <a:rPr lang="en-US" sz="3600" b="0" i="1" smtClean="0">
                        <a:solidFill>
                          <a:schemeClr val="bg1"/>
                        </a:solidFill>
                        <a:latin typeface="Cambria Math" panose="02040503050406030204" pitchFamily="18" charset="0"/>
                      </a:rPr>
                      <m:t>𝑏</m:t>
                    </m:r>
                    <m:r>
                      <a:rPr lang="en-US" sz="3600" b="0" i="1" baseline="-25000" smtClean="0">
                        <a:solidFill>
                          <a:schemeClr val="bg1"/>
                        </a:solidFill>
                        <a:latin typeface="Cambria Math" panose="02040503050406030204" pitchFamily="18" charset="0"/>
                      </a:rPr>
                      <m:t>2</m:t>
                    </m:r>
                    <m:r>
                      <a:rPr lang="en-US" sz="3600" b="0" i="1" smtClean="0">
                        <a:solidFill>
                          <a:schemeClr val="bg1"/>
                        </a:solidFill>
                        <a:latin typeface="Cambria Math" panose="02040503050406030204" pitchFamily="18" charset="0"/>
                      </a:rPr>
                      <m:t>=0.1</m:t>
                    </m:r>
                  </m:oMath>
                </a14:m>
                <a:r>
                  <a:rPr lang="en-US" sz="3600" dirty="0">
                    <a:solidFill>
                      <a:schemeClr val="bg1"/>
                    </a:solidFill>
                  </a:rPr>
                  <a:t> </a:t>
                </a:r>
                <a:r>
                  <a:rPr lang="vi-VN" sz="3200" dirty="0">
                    <a:solidFill>
                      <a:schemeClr val="bg1"/>
                    </a:solidFill>
                  </a:rPr>
                  <a:t>cho lớp đầu ra.</a:t>
                </a:r>
              </a:p>
              <a:p>
                <a:pPr>
                  <a:buNone/>
                </a:pPr>
                <a:r>
                  <a:rPr lang="vi-VN" sz="3200" dirty="0">
                    <a:solidFill>
                      <a:schemeClr val="bg1"/>
                    </a:solidFill>
                  </a:rPr>
                  <a:t>Yêu cầu:</a:t>
                </a:r>
              </a:p>
              <a:p>
                <a:pPr>
                  <a:buFont typeface="+mj-lt"/>
                  <a:buAutoNum type="arabicPeriod"/>
                </a:pPr>
                <a:r>
                  <a:rPr lang="vi-VN" sz="3200" dirty="0">
                    <a:solidFill>
                      <a:schemeClr val="bg1"/>
                    </a:solidFill>
                  </a:rPr>
                  <a:t>Xây dựng đồ thị tính toán cho mô hình.</a:t>
                </a:r>
              </a:p>
              <a:p>
                <a:pPr>
                  <a:buFont typeface="+mj-lt"/>
                  <a:buAutoNum type="arabicPeriod"/>
                </a:pPr>
                <a:r>
                  <a:rPr lang="vi-VN" sz="3200" dirty="0">
                    <a:solidFill>
                      <a:schemeClr val="bg1"/>
                    </a:solidFill>
                  </a:rPr>
                  <a:t>Thực hiện </a:t>
                </a:r>
                <a:r>
                  <a:rPr lang="en-US" sz="3200" dirty="0" err="1">
                    <a:solidFill>
                      <a:schemeClr val="bg1"/>
                    </a:solidFill>
                    <a:latin typeface="Arial" panose="020B0604020202020204" pitchFamily="34" charset="0"/>
                    <a:cs typeface="Arial" panose="020B0604020202020204" pitchFamily="34" charset="0"/>
                  </a:rPr>
                  <a:t>lan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truyền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tiến</a:t>
                </a:r>
                <a:r>
                  <a:rPr lang="vi-VN" sz="3200" dirty="0">
                    <a:solidFill>
                      <a:schemeClr val="bg1"/>
                    </a:solidFill>
                  </a:rPr>
                  <a:t>, tính</a:t>
                </a:r>
                <a:r>
                  <a:rPr lang="en-US" sz="3200" dirty="0">
                    <a:solidFill>
                      <a:schemeClr val="bg1"/>
                    </a:solidFill>
                  </a:rPr>
                  <a:t> </a:t>
                </a:r>
                <a14:m>
                  <m:oMath xmlns:m="http://schemas.openxmlformats.org/officeDocument/2006/math">
                    <m:r>
                      <a:rPr lang="en-US" sz="4000" b="0" i="1" smtClean="0">
                        <a:solidFill>
                          <a:schemeClr val="bg1"/>
                        </a:solidFill>
                        <a:latin typeface="Cambria Math" panose="02040503050406030204" pitchFamily="18" charset="0"/>
                      </a:rPr>
                      <m:t>𝑧</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𝑎</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𝑦𝑝𝑟𝑒𝑑</m:t>
                    </m:r>
                  </m:oMath>
                </a14:m>
                <a:r>
                  <a:rPr lang="vi-VN" sz="4000" dirty="0">
                    <a:solidFill>
                      <a:schemeClr val="bg1"/>
                    </a:solidFill>
                  </a:rPr>
                  <a:t> </a:t>
                </a:r>
                <a:r>
                  <a:rPr lang="vi-VN" sz="3200" dirty="0">
                    <a:solidFill>
                      <a:schemeClr val="bg1"/>
                    </a:solidFill>
                  </a:rPr>
                  <a:t>và hàm mất mát </a:t>
                </a:r>
                <a14:m>
                  <m:oMath xmlns:m="http://schemas.openxmlformats.org/officeDocument/2006/math">
                    <m:r>
                      <a:rPr lang="en-US" sz="3200" b="0" i="1" smtClean="0">
                        <a:solidFill>
                          <a:schemeClr val="bg1"/>
                        </a:solidFill>
                        <a:latin typeface="Cambria Math" panose="02040503050406030204" pitchFamily="18" charset="0"/>
                      </a:rPr>
                      <m:t>𝐿</m:t>
                    </m:r>
                  </m:oMath>
                </a14:m>
                <a:r>
                  <a:rPr lang="vi-VN" sz="3200" dirty="0">
                    <a:solidFill>
                      <a:schemeClr val="bg1"/>
                    </a:solidFill>
                  </a:rPr>
                  <a:t>.</a:t>
                </a:r>
              </a:p>
              <a:p>
                <a:pPr>
                  <a:buFont typeface="+mj-lt"/>
                  <a:buAutoNum type="arabicPeriod"/>
                </a:pPr>
                <a:r>
                  <a:rPr lang="vi-VN" sz="3200" dirty="0">
                    <a:solidFill>
                      <a:schemeClr val="bg1"/>
                    </a:solidFill>
                  </a:rPr>
                  <a:t>Tính </a:t>
                </a:r>
                <a:r>
                  <a:rPr lang="vi-VN" sz="3200" dirty="0" err="1">
                    <a:solidFill>
                      <a:schemeClr val="bg1"/>
                    </a:solidFill>
                  </a:rPr>
                  <a:t>gradient</a:t>
                </a:r>
                <a:r>
                  <a:rPr lang="vi-VN" sz="3200" dirty="0">
                    <a:solidFill>
                      <a:schemeClr val="bg1"/>
                    </a:solidFill>
                  </a:rPr>
                  <a:t> của </a:t>
                </a:r>
                <a14:m>
                  <m:oMath xmlns:m="http://schemas.openxmlformats.org/officeDocument/2006/math">
                    <m:r>
                      <a:rPr lang="en-US" sz="3200" b="0" i="1" smtClean="0">
                        <a:solidFill>
                          <a:schemeClr val="bg1"/>
                        </a:solidFill>
                        <a:latin typeface="Cambria Math" panose="02040503050406030204" pitchFamily="18" charset="0"/>
                      </a:rPr>
                      <m:t>𝐿</m:t>
                    </m:r>
                  </m:oMath>
                </a14:m>
                <a:r>
                  <a:rPr lang="vi-VN" sz="3200" dirty="0">
                    <a:solidFill>
                      <a:schemeClr val="bg1"/>
                    </a:solidFill>
                  </a:rPr>
                  <a:t> đối với các tham số</a:t>
                </a:r>
                <a:r>
                  <a:rPr lang="en-US" sz="3200" dirty="0">
                    <a:solidFill>
                      <a:schemeClr val="bg1"/>
                    </a:solidFill>
                  </a:rPr>
                  <a:t> </a:t>
                </a:r>
                <a14:m>
                  <m:oMath xmlns:m="http://schemas.openxmlformats.org/officeDocument/2006/math">
                    <m:r>
                      <a:rPr lang="en-US" sz="4000" b="0" i="1" smtClean="0">
                        <a:solidFill>
                          <a:schemeClr val="bg1"/>
                        </a:solidFill>
                        <a:latin typeface="Cambria Math" panose="02040503050406030204" pitchFamily="18" charset="0"/>
                      </a:rPr>
                      <m:t>𝑤</m:t>
                    </m:r>
                    <m:r>
                      <a:rPr lang="en-US" sz="4000" b="0" i="1" baseline="-25000" smtClean="0">
                        <a:solidFill>
                          <a:schemeClr val="bg1"/>
                        </a:solidFill>
                        <a:latin typeface="Cambria Math" panose="02040503050406030204" pitchFamily="18" charset="0"/>
                      </a:rPr>
                      <m:t>2</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r>
                      <a:rPr lang="en-US" sz="4000" b="0" i="1" baseline="-25000" smtClean="0">
                        <a:solidFill>
                          <a:schemeClr val="bg1"/>
                        </a:solidFill>
                        <a:latin typeface="Cambria Math" panose="02040503050406030204" pitchFamily="18" charset="0"/>
                      </a:rPr>
                      <m:t>2</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𝑤</m:t>
                    </m:r>
                    <m:r>
                      <a:rPr lang="en-US" sz="4000" b="0" i="1" baseline="-25000" smtClean="0">
                        <a:solidFill>
                          <a:schemeClr val="bg1"/>
                        </a:solidFill>
                        <a:latin typeface="Cambria Math" panose="02040503050406030204" pitchFamily="18" charset="0"/>
                      </a:rPr>
                      <m:t>1</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r>
                      <a:rPr lang="en-US" sz="4000" b="0" i="1" baseline="-25000" smtClean="0">
                        <a:solidFill>
                          <a:schemeClr val="bg1"/>
                        </a:solidFill>
                        <a:latin typeface="Cambria Math" panose="02040503050406030204" pitchFamily="18" charset="0"/>
                      </a:rPr>
                      <m:t>1</m:t>
                    </m:r>
                  </m:oMath>
                </a14:m>
                <a:r>
                  <a:rPr lang="vi-VN" sz="4000" dirty="0">
                    <a:solidFill>
                      <a:schemeClr val="bg1"/>
                    </a:solidFill>
                  </a:rPr>
                  <a:t> </a:t>
                </a:r>
                <a:r>
                  <a:rPr lang="vi-VN" sz="3200" dirty="0">
                    <a:solidFill>
                      <a:schemeClr val="bg1"/>
                    </a:solidFill>
                  </a:rPr>
                  <a:t>theo phương pháp </a:t>
                </a:r>
                <a:r>
                  <a:rPr lang="en-US" sz="3200" dirty="0" err="1">
                    <a:solidFill>
                      <a:schemeClr val="bg1"/>
                    </a:solidFill>
                    <a:latin typeface="Arial" panose="020B0604020202020204" pitchFamily="34" charset="0"/>
                    <a:cs typeface="Arial" panose="020B0604020202020204" pitchFamily="34" charset="0"/>
                  </a:rPr>
                  <a:t>lan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truyền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ngược</a:t>
                </a:r>
                <a:endParaRPr lang="en-US" sz="3200" dirty="0">
                  <a:latin typeface="Arial" panose="020B0604020202020204" pitchFamily="34" charset="0"/>
                  <a:cs typeface="Arial" panose="020B0604020202020204" pitchFamily="34" charset="0"/>
                </a:endParaRPr>
              </a:p>
            </p:txBody>
          </p:sp>
        </mc:Choice>
        <mc:Fallback xmlns="">
          <p:sp>
            <p:nvSpPr>
              <p:cNvPr id="15" name="Hộp Văn bản 14">
                <a:extLst>
                  <a:ext uri="{FF2B5EF4-FFF2-40B4-BE49-F238E27FC236}">
                    <a16:creationId xmlns:a16="http://schemas.microsoft.com/office/drawing/2014/main" id="{F782FEA9-37B0-CA2A-3FE9-F32DE08A60AE}"/>
                  </a:ext>
                </a:extLst>
              </p:cNvPr>
              <p:cNvSpPr txBox="1">
                <a:spLocks noRot="1" noChangeAspect="1" noMove="1" noResize="1" noEditPoints="1" noAdjustHandles="1" noChangeArrowheads="1" noChangeShapeType="1" noTextEdit="1"/>
              </p:cNvSpPr>
              <p:nvPr/>
            </p:nvSpPr>
            <p:spPr>
              <a:xfrm>
                <a:off x="10900096" y="2488184"/>
                <a:ext cx="7387903" cy="7417415"/>
              </a:xfrm>
              <a:prstGeom prst="rect">
                <a:avLst/>
              </a:prstGeom>
              <a:blipFill>
                <a:blip r:embed="rId8"/>
                <a:stretch>
                  <a:fillRect l="-2063" t="-1068" b="-1726"/>
                </a:stretch>
              </a:blipFill>
            </p:spPr>
            <p:txBody>
              <a:bodyPr/>
              <a:lstStyle/>
              <a:p>
                <a:r>
                  <a:rPr lang="en-US">
                    <a:noFill/>
                  </a:rPr>
                  <a:t> </a:t>
                </a:r>
              </a:p>
            </p:txBody>
          </p:sp>
        </mc:Fallback>
      </mc:AlternateContent>
    </p:spTree>
    <p:extLst>
      <p:ext uri="{BB962C8B-B14F-4D97-AF65-F5344CB8AC3E}">
        <p14:creationId xmlns:p14="http://schemas.microsoft.com/office/powerpoint/2010/main" val="110362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B52F2-65A3-2886-2FAF-7EA9D42235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5104B5-3457-BCA0-9AF2-58C9BBAD3CE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824" b="-40953"/>
            </a:stretch>
          </a:blipFill>
        </p:spPr>
        <p:txBody>
          <a:bodyPr/>
          <a:lstStyle/>
          <a:p>
            <a:endParaRPr lang="en-US"/>
          </a:p>
        </p:txBody>
      </p:sp>
      <p:grpSp>
        <p:nvGrpSpPr>
          <p:cNvPr id="9" name="Group 9">
            <a:extLst>
              <a:ext uri="{FF2B5EF4-FFF2-40B4-BE49-F238E27FC236}">
                <a16:creationId xmlns:a16="http://schemas.microsoft.com/office/drawing/2014/main" id="{B0F95461-D896-3B40-8B59-8608EF3E5F8F}"/>
              </a:ext>
            </a:extLst>
          </p:cNvPr>
          <p:cNvGrpSpPr/>
          <p:nvPr/>
        </p:nvGrpSpPr>
        <p:grpSpPr>
          <a:xfrm>
            <a:off x="11647425" y="4421982"/>
            <a:ext cx="5720509" cy="1358124"/>
            <a:chOff x="0" y="-85725"/>
            <a:chExt cx="1506636" cy="357695"/>
          </a:xfrm>
        </p:grpSpPr>
        <p:sp>
          <p:nvSpPr>
            <p:cNvPr id="10" name="Freeform 10">
              <a:extLst>
                <a:ext uri="{FF2B5EF4-FFF2-40B4-BE49-F238E27FC236}">
                  <a16:creationId xmlns:a16="http://schemas.microsoft.com/office/drawing/2014/main" id="{F5C77520-A769-0956-207B-F4EBAB6E41F4}"/>
                </a:ext>
              </a:extLst>
            </p:cNvPr>
            <p:cNvSpPr/>
            <p:nvPr/>
          </p:nvSpPr>
          <p:spPr>
            <a:xfrm>
              <a:off x="0" y="0"/>
              <a:ext cx="1506636" cy="271970"/>
            </a:xfrm>
            <a:custGeom>
              <a:avLst/>
              <a:gdLst/>
              <a:ahLst/>
              <a:cxnLst/>
              <a:rect l="l" t="t" r="r" b="b"/>
              <a:pathLst>
                <a:path w="1506636" h="271970">
                  <a:moveTo>
                    <a:pt x="0" y="0"/>
                  </a:moveTo>
                  <a:lnTo>
                    <a:pt x="1506636" y="0"/>
                  </a:lnTo>
                  <a:lnTo>
                    <a:pt x="1506636" y="271970"/>
                  </a:lnTo>
                  <a:lnTo>
                    <a:pt x="0" y="271970"/>
                  </a:lnTo>
                  <a:close/>
                </a:path>
              </a:pathLst>
            </a:custGeom>
            <a:solidFill>
              <a:srgbClr val="000000">
                <a:alpha val="0"/>
              </a:srgbClr>
            </a:solidFill>
          </p:spPr>
          <p:txBody>
            <a:bodyPr/>
            <a:lstStyle/>
            <a:p>
              <a:endParaRPr lang="en-US"/>
            </a:p>
          </p:txBody>
        </p:sp>
        <p:sp>
          <p:nvSpPr>
            <p:cNvPr id="11" name="TextBox 11">
              <a:extLst>
                <a:ext uri="{FF2B5EF4-FFF2-40B4-BE49-F238E27FC236}">
                  <a16:creationId xmlns:a16="http://schemas.microsoft.com/office/drawing/2014/main" id="{91BD3DF0-93D5-5D91-F01F-2A7EBBD807C9}"/>
                </a:ext>
              </a:extLst>
            </p:cNvPr>
            <p:cNvSpPr txBox="1"/>
            <p:nvPr/>
          </p:nvSpPr>
          <p:spPr>
            <a:xfrm>
              <a:off x="0" y="-85725"/>
              <a:ext cx="1506636" cy="357695"/>
            </a:xfrm>
            <a:prstGeom prst="rect">
              <a:avLst/>
            </a:prstGeom>
          </p:spPr>
          <p:txBody>
            <a:bodyPr lIns="254000" tIns="254000" rIns="254000" bIns="254000" rtlCol="0" anchor="ctr"/>
            <a:lstStyle/>
            <a:p>
              <a:pPr algn="ctr">
                <a:lnSpc>
                  <a:spcPts val="3749"/>
                </a:lnSpc>
              </a:pPr>
              <a:endParaRPr lang="en-US" sz="2499" b="1">
                <a:solidFill>
                  <a:srgbClr val="FFFFFF"/>
                </a:solidFill>
                <a:latin typeface="HK Modular"/>
                <a:ea typeface="HK Modular"/>
                <a:cs typeface="HK Modular"/>
                <a:sym typeface="HK Modular"/>
              </a:endParaRPr>
            </a:p>
          </p:txBody>
        </p:sp>
      </p:grpSp>
      <p:grpSp>
        <p:nvGrpSpPr>
          <p:cNvPr id="12" name="Group 12">
            <a:extLst>
              <a:ext uri="{FF2B5EF4-FFF2-40B4-BE49-F238E27FC236}">
                <a16:creationId xmlns:a16="http://schemas.microsoft.com/office/drawing/2014/main" id="{1284CF60-9ABE-9274-7C0E-AE24547A2C0F}"/>
              </a:ext>
            </a:extLst>
          </p:cNvPr>
          <p:cNvGrpSpPr/>
          <p:nvPr/>
        </p:nvGrpSpPr>
        <p:grpSpPr>
          <a:xfrm>
            <a:off x="11647425" y="7369973"/>
            <a:ext cx="5720509" cy="1358124"/>
            <a:chOff x="0" y="-85725"/>
            <a:chExt cx="1506636" cy="357695"/>
          </a:xfrm>
        </p:grpSpPr>
        <p:sp>
          <p:nvSpPr>
            <p:cNvPr id="13" name="Freeform 13">
              <a:extLst>
                <a:ext uri="{FF2B5EF4-FFF2-40B4-BE49-F238E27FC236}">
                  <a16:creationId xmlns:a16="http://schemas.microsoft.com/office/drawing/2014/main" id="{C5A6A50F-DF5E-032F-956B-3B0809377820}"/>
                </a:ext>
              </a:extLst>
            </p:cNvPr>
            <p:cNvSpPr/>
            <p:nvPr/>
          </p:nvSpPr>
          <p:spPr>
            <a:xfrm>
              <a:off x="0" y="0"/>
              <a:ext cx="1506636" cy="271970"/>
            </a:xfrm>
            <a:custGeom>
              <a:avLst/>
              <a:gdLst/>
              <a:ahLst/>
              <a:cxnLst/>
              <a:rect l="l" t="t" r="r" b="b"/>
              <a:pathLst>
                <a:path w="1506636" h="271970">
                  <a:moveTo>
                    <a:pt x="0" y="0"/>
                  </a:moveTo>
                  <a:lnTo>
                    <a:pt x="1506636" y="0"/>
                  </a:lnTo>
                  <a:lnTo>
                    <a:pt x="1506636" y="271970"/>
                  </a:lnTo>
                  <a:lnTo>
                    <a:pt x="0" y="271970"/>
                  </a:lnTo>
                  <a:close/>
                </a:path>
              </a:pathLst>
            </a:custGeom>
            <a:solidFill>
              <a:srgbClr val="000000">
                <a:alpha val="0"/>
              </a:srgbClr>
            </a:solidFill>
          </p:spPr>
          <p:txBody>
            <a:bodyPr/>
            <a:lstStyle/>
            <a:p>
              <a:endParaRPr lang="en-US"/>
            </a:p>
          </p:txBody>
        </p:sp>
        <p:sp>
          <p:nvSpPr>
            <p:cNvPr id="14" name="TextBox 14">
              <a:extLst>
                <a:ext uri="{FF2B5EF4-FFF2-40B4-BE49-F238E27FC236}">
                  <a16:creationId xmlns:a16="http://schemas.microsoft.com/office/drawing/2014/main" id="{D21ED504-030F-006C-C95F-C156DA430EED}"/>
                </a:ext>
              </a:extLst>
            </p:cNvPr>
            <p:cNvSpPr txBox="1"/>
            <p:nvPr/>
          </p:nvSpPr>
          <p:spPr>
            <a:xfrm>
              <a:off x="0" y="-85725"/>
              <a:ext cx="1506636" cy="357695"/>
            </a:xfrm>
            <a:prstGeom prst="rect">
              <a:avLst/>
            </a:prstGeom>
          </p:spPr>
          <p:txBody>
            <a:bodyPr lIns="254000" tIns="254000" rIns="254000" bIns="254000" rtlCol="0" anchor="ctr"/>
            <a:lstStyle/>
            <a:p>
              <a:pPr algn="ctr">
                <a:lnSpc>
                  <a:spcPts val="3749"/>
                </a:lnSpc>
              </a:pPr>
              <a:endParaRPr lang="en-US" sz="2499" b="1">
                <a:solidFill>
                  <a:srgbClr val="FFFFFF"/>
                </a:solidFill>
                <a:latin typeface="HK Modular"/>
                <a:ea typeface="HK Modular"/>
                <a:cs typeface="HK Modular"/>
                <a:sym typeface="HK Modular"/>
              </a:endParaRPr>
            </a:p>
          </p:txBody>
        </p:sp>
      </p:grpSp>
      <mc:AlternateContent xmlns:mc="http://schemas.openxmlformats.org/markup-compatibility/2006" xmlns:a14="http://schemas.microsoft.com/office/drawing/2010/main">
        <mc:Choice Requires="a14">
          <p:sp>
            <p:nvSpPr>
              <p:cNvPr id="23" name="Hộp Văn bản 22">
                <a:extLst>
                  <a:ext uri="{FF2B5EF4-FFF2-40B4-BE49-F238E27FC236}">
                    <a16:creationId xmlns:a16="http://schemas.microsoft.com/office/drawing/2014/main" id="{2DDCA364-619E-5B4B-AD4D-5D9E540584D7}"/>
                  </a:ext>
                </a:extLst>
              </p:cNvPr>
              <p:cNvSpPr txBox="1"/>
              <p:nvPr/>
            </p:nvSpPr>
            <p:spPr>
              <a:xfrm>
                <a:off x="164233" y="436275"/>
                <a:ext cx="12196915" cy="9439444"/>
              </a:xfrm>
              <a:prstGeom prst="rect">
                <a:avLst/>
              </a:prstGeom>
              <a:noFill/>
            </p:spPr>
            <p:txBody>
              <a:bodyPr wrap="square">
                <a:spAutoFit/>
              </a:bodyPr>
              <a:lstStyle/>
              <a:p>
                <a:pPr>
                  <a:buNone/>
                </a:pPr>
                <a:r>
                  <a:rPr lang="vi-VN" sz="3600" dirty="0">
                    <a:solidFill>
                      <a:schemeClr val="bg1"/>
                    </a:solidFill>
                  </a:rPr>
                  <a:t>Cho hàm mất mát cho bài toán hồi quy tuyến tính đơn giản theo công thức</a:t>
                </a:r>
              </a:p>
              <a:p>
                <a:pPr>
                  <a:buNone/>
                </a:pPr>
                <a14:m>
                  <m:oMathPara xmlns:m="http://schemas.openxmlformats.org/officeDocument/2006/math">
                    <m:oMathParaPr>
                      <m:jc m:val="centerGroup"/>
                    </m:oMathParaPr>
                    <m:oMath xmlns:m="http://schemas.openxmlformats.org/officeDocument/2006/math">
                      <m:r>
                        <a:rPr lang="en-US" sz="3600" i="1" smtClean="0">
                          <a:solidFill>
                            <a:schemeClr val="bg1"/>
                          </a:solidFill>
                          <a:latin typeface="Cambria Math" panose="02040503050406030204" pitchFamily="18" charset="0"/>
                        </a:rPr>
                        <m:t>𝐿</m:t>
                      </m:r>
                      <m:d>
                        <m:dPr>
                          <m:ctrlPr>
                            <a:rPr lang="en-US" sz="3600" i="1" smtClean="0">
                              <a:solidFill>
                                <a:schemeClr val="bg1"/>
                              </a:solidFill>
                              <a:latin typeface="Cambria Math" panose="02040503050406030204" pitchFamily="18" charset="0"/>
                            </a:rPr>
                          </m:ctrlPr>
                        </m:dPr>
                        <m:e>
                          <m:r>
                            <a:rPr lang="en-US" sz="3600" i="1" smtClean="0">
                              <a:solidFill>
                                <a:schemeClr val="bg1"/>
                              </a:solidFill>
                              <a:latin typeface="Cambria Math" panose="02040503050406030204" pitchFamily="18" charset="0"/>
                              <a:ea typeface="Cambria Math" panose="02040503050406030204" pitchFamily="18" charset="0"/>
                            </a:rPr>
                            <m:t>𝜃</m:t>
                          </m:r>
                          <m:r>
                            <a:rPr lang="en-US" sz="3600" b="0" i="1" smtClean="0">
                              <a:solidFill>
                                <a:schemeClr val="bg1"/>
                              </a:solidFill>
                              <a:latin typeface="Cambria Math" panose="02040503050406030204" pitchFamily="18" charset="0"/>
                            </a:rPr>
                            <m:t>,</m:t>
                          </m:r>
                          <m:r>
                            <a:rPr lang="en-US" sz="3600" i="1" smtClean="0">
                              <a:solidFill>
                                <a:schemeClr val="bg1"/>
                              </a:solidFill>
                              <a:latin typeface="Cambria Math" panose="02040503050406030204" pitchFamily="18" charset="0"/>
                            </a:rPr>
                            <m:t>𝑏</m:t>
                          </m:r>
                        </m:e>
                      </m:d>
                      <m:r>
                        <a:rPr lang="en-US" sz="3600" i="0" smtClean="0">
                          <a:solidFill>
                            <a:schemeClr val="bg1"/>
                          </a:solidFill>
                          <a:latin typeface="Cambria Math" panose="02040503050406030204" pitchFamily="18" charset="0"/>
                        </a:rPr>
                        <m:t>=</m:t>
                      </m:r>
                      <m:f>
                        <m:fPr>
                          <m:ctrlPr>
                            <a:rPr lang="en-US" sz="3600" i="1" smtClean="0">
                              <a:solidFill>
                                <a:schemeClr val="bg1"/>
                              </a:solidFill>
                              <a:latin typeface="Cambria Math" panose="02040503050406030204" pitchFamily="18" charset="0"/>
                            </a:rPr>
                          </m:ctrlPr>
                        </m:fPr>
                        <m:num>
                          <m:r>
                            <a:rPr lang="en-US" sz="3600" i="0" smtClean="0">
                              <a:solidFill>
                                <a:schemeClr val="bg1"/>
                              </a:solidFill>
                              <a:latin typeface="Cambria Math" panose="02040503050406030204" pitchFamily="18" charset="0"/>
                            </a:rPr>
                            <m:t>1</m:t>
                          </m:r>
                        </m:num>
                        <m:den>
                          <m:r>
                            <a:rPr lang="en-US" sz="3600" i="0" smtClean="0">
                              <a:solidFill>
                                <a:schemeClr val="bg1"/>
                              </a:solidFill>
                              <a:latin typeface="Cambria Math" panose="02040503050406030204" pitchFamily="18" charset="0"/>
                            </a:rPr>
                            <m:t>2</m:t>
                          </m:r>
                        </m:den>
                      </m:f>
                      <m:sSup>
                        <m:sSupPr>
                          <m:ctrlPr>
                            <a:rPr lang="en-US" sz="3600" i="1" smtClean="0">
                              <a:solidFill>
                                <a:schemeClr val="bg1"/>
                              </a:solidFill>
                              <a:latin typeface="Cambria Math" panose="02040503050406030204" pitchFamily="18" charset="0"/>
                            </a:rPr>
                          </m:ctrlPr>
                        </m:sSupPr>
                        <m:e>
                          <m:d>
                            <m:dPr>
                              <m:ctrlPr>
                                <a:rPr lang="en-US" sz="3600" i="1" smtClean="0">
                                  <a:solidFill>
                                    <a:schemeClr val="bg1"/>
                                  </a:solidFill>
                                  <a:latin typeface="Cambria Math" panose="02040503050406030204" pitchFamily="18" charset="0"/>
                                </a:rPr>
                              </m:ctrlPr>
                            </m:dPr>
                            <m:e>
                              <m:r>
                                <a:rPr lang="en-US" sz="3600" i="1" smtClean="0">
                                  <a:solidFill>
                                    <a:schemeClr val="bg1"/>
                                  </a:solidFill>
                                  <a:latin typeface="Cambria Math" panose="02040503050406030204" pitchFamily="18" charset="0"/>
                                </a:rPr>
                                <m:t>𝑦</m:t>
                              </m:r>
                              <m:r>
                                <a:rPr lang="en-US" sz="3600" i="0" smtClean="0">
                                  <a:solidFill>
                                    <a:schemeClr val="bg1"/>
                                  </a:solidFill>
                                  <a:latin typeface="Cambria Math" panose="02040503050406030204" pitchFamily="18" charset="0"/>
                                </a:rPr>
                                <m:t>−</m:t>
                              </m:r>
                              <m:d>
                                <m:dPr>
                                  <m:ctrlPr>
                                    <a:rPr lang="en-US" sz="3600" i="1" smtClean="0">
                                      <a:solidFill>
                                        <a:schemeClr val="bg1"/>
                                      </a:solidFill>
                                      <a:latin typeface="Cambria Math" panose="02040503050406030204" pitchFamily="18" charset="0"/>
                                    </a:rPr>
                                  </m:ctrlPr>
                                </m:dPr>
                                <m:e>
                                  <m:r>
                                    <m:rPr>
                                      <m:sty m:val="p"/>
                                    </m:rPr>
                                    <a:rPr lang="el-GR" sz="3600" i="1" smtClean="0">
                                      <a:solidFill>
                                        <a:schemeClr val="bg1"/>
                                      </a:solidFill>
                                      <a:latin typeface="Cambria Math" panose="02040503050406030204" pitchFamily="18" charset="0"/>
                                      <a:ea typeface="Cambria Math" panose="02040503050406030204" pitchFamily="18" charset="0"/>
                                    </a:rPr>
                                    <m:t>θ</m:t>
                                  </m:r>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𝑏</m:t>
                                  </m:r>
                                </m:e>
                              </m:d>
                            </m:e>
                          </m:d>
                        </m:e>
                        <m:sup>
                          <m:r>
                            <a:rPr lang="en-US" sz="3600" i="0" smtClean="0">
                              <a:solidFill>
                                <a:schemeClr val="bg1"/>
                              </a:solidFill>
                              <a:latin typeface="Cambria Math" panose="02040503050406030204" pitchFamily="18" charset="0"/>
                            </a:rPr>
                            <m:t>2</m:t>
                          </m:r>
                        </m:sup>
                      </m:sSup>
                    </m:oMath>
                  </m:oMathPara>
                </a14:m>
                <a:endParaRPr lang="en-US" sz="3600" dirty="0">
                  <a:solidFill>
                    <a:schemeClr val="bg1"/>
                  </a:solidFill>
                </a:endParaRPr>
              </a:p>
              <a:p>
                <a:pPr>
                  <a:buNone/>
                </a:pPr>
                <a:r>
                  <a:rPr lang="vi-VN" sz="3600" dirty="0">
                    <a:solidFill>
                      <a:schemeClr val="bg1"/>
                    </a:solidFill>
                  </a:rPr>
                  <a:t>Với dữ liệu mẫu:</a:t>
                </a:r>
                <a:endParaRPr lang="en-US" sz="3600" dirty="0">
                  <a:solidFill>
                    <a:schemeClr val="bg1"/>
                  </a:solidFill>
                </a:endParaRPr>
              </a:p>
              <a:p>
                <a:pPr>
                  <a:buNone/>
                </a:pPr>
                <a14:m>
                  <m:oMathPara xmlns:m="http://schemas.openxmlformats.org/officeDocument/2006/math">
                    <m:oMathParaPr>
                      <m:jc m:val="left"/>
                    </m:oMathParaPr>
                    <m:oMath xmlns:m="http://schemas.openxmlformats.org/officeDocument/2006/math">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=3</m:t>
                      </m:r>
                    </m:oMath>
                  </m:oMathPara>
                </a14:m>
                <a:endParaRPr lang="en-US" sz="3600" b="0" dirty="0">
                  <a:solidFill>
                    <a:schemeClr val="bg1"/>
                  </a:solidFill>
                </a:endParaRPr>
              </a:p>
              <a:p>
                <a:pPr/>
                <a14:m>
                  <m:oMathPara xmlns:m="http://schemas.openxmlformats.org/officeDocument/2006/math">
                    <m:oMathParaPr>
                      <m:jc m:val="left"/>
                    </m:oMathParaPr>
                    <m:oMath xmlns:m="http://schemas.openxmlformats.org/officeDocument/2006/math">
                      <m:r>
                        <a:rPr lang="en-US" sz="3600" b="0" i="1" smtClean="0">
                          <a:solidFill>
                            <a:schemeClr val="bg1"/>
                          </a:solidFill>
                          <a:latin typeface="Cambria Math" panose="02040503050406030204" pitchFamily="18" charset="0"/>
                        </a:rPr>
                        <m:t>𝑦</m:t>
                      </m:r>
                      <m:r>
                        <a:rPr lang="en-US" sz="3600" b="0" i="1" smtClean="0">
                          <a:solidFill>
                            <a:schemeClr val="bg1"/>
                          </a:solidFill>
                          <a:latin typeface="Cambria Math" panose="02040503050406030204" pitchFamily="18" charset="0"/>
                        </a:rPr>
                        <m:t>=9</m:t>
                      </m:r>
                    </m:oMath>
                  </m:oMathPara>
                </a14:m>
                <a:br>
                  <a:rPr lang="vi-VN" sz="3600" dirty="0">
                    <a:solidFill>
                      <a:schemeClr val="bg1"/>
                    </a:solidFill>
                  </a:rPr>
                </a:br>
                <a:r>
                  <a:rPr lang="vi-VN" sz="3600" dirty="0">
                    <a:solidFill>
                      <a:schemeClr val="bg1"/>
                    </a:solidFill>
                  </a:rPr>
                  <a:t>Khởi tạo tham số ban đầu:</a:t>
                </a:r>
              </a:p>
              <a:p>
                <a:pPr/>
                <a14:m>
                  <m:oMathPara xmlns:m="http://schemas.openxmlformats.org/officeDocument/2006/math">
                    <m:oMathParaPr>
                      <m:jc m:val="centerGroup"/>
                    </m:oMathParaPr>
                    <m:oMath xmlns:m="http://schemas.openxmlformats.org/officeDocument/2006/math">
                      <m:r>
                        <a:rPr lang="vi-VN" sz="3600" i="1" smtClean="0">
                          <a:solidFill>
                            <a:schemeClr val="bg1"/>
                          </a:solidFill>
                          <a:latin typeface="Cambria Math" panose="02040503050406030204" pitchFamily="18" charset="0"/>
                          <a:ea typeface="Cambria Math" panose="02040503050406030204" pitchFamily="18" charset="0"/>
                        </a:rPr>
                        <m:t>𝜃</m:t>
                      </m:r>
                      <m:r>
                        <a:rPr lang="en-US" sz="3600" b="0" i="1" smtClean="0">
                          <a:solidFill>
                            <a:schemeClr val="bg1"/>
                          </a:solidFill>
                          <a:latin typeface="Cambria Math" panose="02040503050406030204" pitchFamily="18" charset="0"/>
                          <a:ea typeface="Cambria Math" panose="02040503050406030204" pitchFamily="18" charset="0"/>
                        </a:rPr>
                        <m:t>=2</m:t>
                      </m:r>
                    </m:oMath>
                  </m:oMathPara>
                </a14:m>
                <a:endParaRPr lang="en-US" sz="3600" b="0" dirty="0">
                  <a:solidFill>
                    <a:schemeClr val="bg1"/>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𝑏</m:t>
                      </m:r>
                      <m:r>
                        <a:rPr lang="en-US" sz="3600" b="0" i="1" smtClean="0">
                          <a:solidFill>
                            <a:schemeClr val="bg1"/>
                          </a:solidFill>
                          <a:latin typeface="Cambria Math" panose="02040503050406030204" pitchFamily="18" charset="0"/>
                        </a:rPr>
                        <m:t>=1</m:t>
                      </m:r>
                    </m:oMath>
                  </m:oMathPara>
                </a14:m>
                <a:br>
                  <a:rPr lang="vi-VN" sz="3600" dirty="0">
                    <a:solidFill>
                      <a:schemeClr val="bg1"/>
                    </a:solidFill>
                  </a:rPr>
                </a:br>
                <a:r>
                  <a:rPr lang="vi-VN" sz="3600" dirty="0">
                    <a:solidFill>
                      <a:schemeClr val="bg1"/>
                    </a:solidFill>
                  </a:rPr>
                  <a:t>Với tốc độ học</a:t>
                </a:r>
                <a:r>
                  <a:rPr lang="en-US" sz="3600" dirty="0">
                    <a:solidFill>
                      <a:schemeClr val="bg1"/>
                    </a:solidFill>
                  </a:rPr>
                  <a:t> </a:t>
                </a:r>
                <a14:m>
                  <m:oMath xmlns:m="http://schemas.openxmlformats.org/officeDocument/2006/math">
                    <m:r>
                      <a:rPr lang="en-US" sz="3600" i="1" smtClean="0">
                        <a:solidFill>
                          <a:schemeClr val="bg1"/>
                        </a:solidFill>
                        <a:latin typeface="Cambria Math" panose="02040503050406030204" pitchFamily="18" charset="0"/>
                        <a:ea typeface="Cambria Math" panose="02040503050406030204" pitchFamily="18" charset="0"/>
                      </a:rPr>
                      <m:t>𝜂</m:t>
                    </m:r>
                    <m:r>
                      <a:rPr lang="en-US" sz="3600" b="0" i="1" smtClean="0">
                        <a:solidFill>
                          <a:schemeClr val="bg1"/>
                        </a:solidFill>
                        <a:latin typeface="Cambria Math" panose="02040503050406030204" pitchFamily="18" charset="0"/>
                        <a:ea typeface="Cambria Math" panose="02040503050406030204" pitchFamily="18" charset="0"/>
                      </a:rPr>
                      <m:t>=1</m:t>
                    </m:r>
                  </m:oMath>
                </a14:m>
                <a:r>
                  <a:rPr lang="el-GR" sz="3600" dirty="0">
                    <a:solidFill>
                      <a:schemeClr val="bg1"/>
                    </a:solidFill>
                  </a:rPr>
                  <a:t>, </a:t>
                </a:r>
                <a:r>
                  <a:rPr lang="vi-VN" sz="3600" dirty="0">
                    <a:solidFill>
                      <a:schemeClr val="bg1"/>
                    </a:solidFill>
                  </a:rPr>
                  <a:t>hãy:</a:t>
                </a:r>
              </a:p>
              <a:p>
                <a:pPr>
                  <a:buFont typeface="+mj-lt"/>
                  <a:buAutoNum type="arabicPeriod"/>
                </a:pPr>
                <a:r>
                  <a:rPr lang="vi-VN" sz="3600" dirty="0">
                    <a:solidFill>
                      <a:schemeClr val="bg1"/>
                    </a:solidFill>
                  </a:rPr>
                  <a:t>Xây dựng </a:t>
                </a:r>
                <a:r>
                  <a:rPr lang="vi-VN" sz="3600" dirty="0" err="1">
                    <a:solidFill>
                      <a:schemeClr val="bg1"/>
                    </a:solidFill>
                  </a:rPr>
                  <a:t>computational</a:t>
                </a:r>
                <a:r>
                  <a:rPr lang="vi-VN" sz="3600" dirty="0">
                    <a:solidFill>
                      <a:schemeClr val="bg1"/>
                    </a:solidFill>
                  </a:rPr>
                  <a:t> </a:t>
                </a:r>
                <a:r>
                  <a:rPr lang="vi-VN" sz="3600" dirty="0" err="1">
                    <a:solidFill>
                      <a:schemeClr val="bg1"/>
                    </a:solidFill>
                  </a:rPr>
                  <a:t>graph</a:t>
                </a:r>
                <a:r>
                  <a:rPr lang="vi-VN" sz="3600" dirty="0">
                    <a:solidFill>
                      <a:schemeClr val="bg1"/>
                    </a:solidFill>
                  </a:rPr>
                  <a:t> cho hàm mất mát này.</a:t>
                </a:r>
              </a:p>
              <a:p>
                <a:pPr>
                  <a:buFont typeface="+mj-lt"/>
                  <a:buAutoNum type="arabicPeriod"/>
                </a:pPr>
                <a:r>
                  <a:rPr lang="vi-VN" sz="3600" dirty="0">
                    <a:solidFill>
                      <a:schemeClr val="bg1"/>
                    </a:solidFill>
                  </a:rPr>
                  <a:t>Thực hiện </a:t>
                </a:r>
                <a:r>
                  <a:rPr lang="en-US" sz="3600" dirty="0" err="1">
                    <a:solidFill>
                      <a:schemeClr val="bg1"/>
                    </a:solidFill>
                    <a:latin typeface="Arial" panose="020B0604020202020204" pitchFamily="34" charset="0"/>
                    <a:cs typeface="Arial" panose="020B0604020202020204" pitchFamily="34" charset="0"/>
                  </a:rPr>
                  <a:t>lan</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truyền</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tiến</a:t>
                </a:r>
                <a:r>
                  <a:rPr lang="vi-VN" sz="3600" dirty="0">
                    <a:solidFill>
                      <a:schemeClr val="bg1"/>
                    </a:solidFill>
                    <a:latin typeface="Arial" panose="020B0604020202020204" pitchFamily="34" charset="0"/>
                    <a:cs typeface="Arial" panose="020B0604020202020204" pitchFamily="34" charset="0"/>
                  </a:rPr>
                  <a:t> </a:t>
                </a:r>
                <a:r>
                  <a:rPr lang="vi-VN" sz="3600" dirty="0">
                    <a:solidFill>
                      <a:schemeClr val="bg1"/>
                    </a:solidFill>
                  </a:rPr>
                  <a:t>để tính giá trị hàm mất mát</a:t>
                </a:r>
                <a14:m>
                  <m:oMath xmlns:m="http://schemas.openxmlformats.org/officeDocument/2006/math">
                    <m:r>
                      <a:rPr lang="en-US" sz="3600" b="0" i="0"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rPr>
                      <m:t>𝐿</m:t>
                    </m:r>
                  </m:oMath>
                </a14:m>
                <a:r>
                  <a:rPr lang="vi-VN" sz="3600" dirty="0">
                    <a:solidFill>
                      <a:schemeClr val="bg1"/>
                    </a:solidFill>
                  </a:rPr>
                  <a:t>.</a:t>
                </a:r>
              </a:p>
              <a:p>
                <a:pPr>
                  <a:buFont typeface="+mj-lt"/>
                  <a:buAutoNum type="arabicPeriod"/>
                </a:pPr>
                <a:r>
                  <a:rPr lang="vi-VN" sz="3600" dirty="0">
                    <a:solidFill>
                      <a:schemeClr val="bg1"/>
                    </a:solidFill>
                  </a:rPr>
                  <a:t>Tính đạo hàm của hàm mất mát đối với</a:t>
                </a:r>
                <a:r>
                  <a:rPr lang="en-US" sz="3600" dirty="0">
                    <a:solidFill>
                      <a:schemeClr val="bg1"/>
                    </a:solidFill>
                  </a:rPr>
                  <a:t> </a:t>
                </a:r>
                <a14:m>
                  <m:oMath xmlns:m="http://schemas.openxmlformats.org/officeDocument/2006/math">
                    <m:r>
                      <a:rPr lang="en-US" sz="3600" i="1" smtClean="0">
                        <a:solidFill>
                          <a:schemeClr val="bg1"/>
                        </a:solidFill>
                        <a:latin typeface="Cambria Math" panose="02040503050406030204" pitchFamily="18" charset="0"/>
                        <a:ea typeface="Cambria Math" panose="02040503050406030204" pitchFamily="18" charset="0"/>
                      </a:rPr>
                      <m:t>𝜃</m:t>
                    </m:r>
                  </m:oMath>
                </a14:m>
                <a:r>
                  <a:rPr lang="vi-VN" sz="3600" dirty="0">
                    <a:solidFill>
                      <a:schemeClr val="bg1"/>
                    </a:solidFill>
                  </a:rPr>
                  <a:t> và </a:t>
                </a:r>
                <a14:m>
                  <m:oMath xmlns:m="http://schemas.openxmlformats.org/officeDocument/2006/math">
                    <m:r>
                      <a:rPr lang="en-US" sz="3600" b="0" i="1" smtClean="0">
                        <a:solidFill>
                          <a:schemeClr val="bg1"/>
                        </a:solidFill>
                        <a:latin typeface="Cambria Math" panose="02040503050406030204" pitchFamily="18" charset="0"/>
                      </a:rPr>
                      <m:t>𝑏</m:t>
                    </m:r>
                  </m:oMath>
                </a14:m>
                <a:r>
                  <a:rPr lang="en-US" sz="3600" dirty="0">
                    <a:solidFill>
                      <a:schemeClr val="bg1"/>
                    </a:solidFill>
                  </a:rPr>
                  <a:t> </a:t>
                </a:r>
                <a:r>
                  <a:rPr lang="vi-VN" sz="3600" dirty="0">
                    <a:solidFill>
                      <a:schemeClr val="bg1"/>
                    </a:solidFill>
                  </a:rPr>
                  <a:t>qua phương pháp </a:t>
                </a:r>
                <a:r>
                  <a:rPr lang="en-US" sz="3600" dirty="0" err="1">
                    <a:solidFill>
                      <a:schemeClr val="bg1"/>
                    </a:solidFill>
                    <a:latin typeface="Arial" panose="020B0604020202020204" pitchFamily="34" charset="0"/>
                    <a:cs typeface="Arial" panose="020B0604020202020204" pitchFamily="34" charset="0"/>
                  </a:rPr>
                  <a:t>lan</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truyền</a:t>
                </a:r>
                <a:r>
                  <a:rPr lang="en-US" sz="3600" dirty="0">
                    <a:solidFill>
                      <a:schemeClr val="bg1"/>
                    </a:solidFill>
                    <a:latin typeface="Arial" panose="020B0604020202020204" pitchFamily="34" charset="0"/>
                    <a:cs typeface="Arial" panose="020B0604020202020204" pitchFamily="34" charset="0"/>
                  </a:rPr>
                  <a:t> </a:t>
                </a:r>
                <a:r>
                  <a:rPr lang="en-US" sz="3600" dirty="0" err="1">
                    <a:solidFill>
                      <a:schemeClr val="bg1"/>
                    </a:solidFill>
                    <a:latin typeface="Arial" panose="020B0604020202020204" pitchFamily="34" charset="0"/>
                    <a:cs typeface="Arial" panose="020B0604020202020204" pitchFamily="34" charset="0"/>
                  </a:rPr>
                  <a:t>ngược</a:t>
                </a:r>
                <a:r>
                  <a:rPr lang="vi-VN" sz="3600" dirty="0">
                    <a:solidFill>
                      <a:schemeClr val="bg1"/>
                    </a:solidFill>
                  </a:rPr>
                  <a:t>.</a:t>
                </a:r>
              </a:p>
              <a:p>
                <a:pPr>
                  <a:buFont typeface="+mj-lt"/>
                  <a:buAutoNum type="arabicPeriod"/>
                </a:pPr>
                <a:r>
                  <a:rPr lang="vi-VN" sz="3600" dirty="0">
                    <a:solidFill>
                      <a:schemeClr val="bg1"/>
                    </a:solidFill>
                  </a:rPr>
                  <a:t>Mô phỏng một bước cập nhật tham số theo thuật toán </a:t>
                </a:r>
                <a:r>
                  <a:rPr lang="vi-VN" sz="3600" dirty="0" err="1">
                    <a:solidFill>
                      <a:schemeClr val="bg1"/>
                    </a:solidFill>
                  </a:rPr>
                  <a:t>gradient</a:t>
                </a:r>
                <a:r>
                  <a:rPr lang="vi-VN" sz="3600" dirty="0">
                    <a:solidFill>
                      <a:schemeClr val="bg1"/>
                    </a:solidFill>
                  </a:rPr>
                  <a:t> </a:t>
                </a:r>
                <a:r>
                  <a:rPr lang="vi-VN" sz="3600" dirty="0" err="1">
                    <a:solidFill>
                      <a:schemeClr val="bg1"/>
                    </a:solidFill>
                  </a:rPr>
                  <a:t>descent</a:t>
                </a:r>
                <a:r>
                  <a:rPr lang="vi-VN" sz="3600" dirty="0">
                    <a:solidFill>
                      <a:schemeClr val="bg1"/>
                    </a:solidFill>
                  </a:rPr>
                  <a:t>.</a:t>
                </a:r>
              </a:p>
            </p:txBody>
          </p:sp>
        </mc:Choice>
        <mc:Fallback xmlns="">
          <p:sp>
            <p:nvSpPr>
              <p:cNvPr id="23" name="Hộp Văn bản 22">
                <a:extLst>
                  <a:ext uri="{FF2B5EF4-FFF2-40B4-BE49-F238E27FC236}">
                    <a16:creationId xmlns:a16="http://schemas.microsoft.com/office/drawing/2014/main" id="{2DDCA364-619E-5B4B-AD4D-5D9E540584D7}"/>
                  </a:ext>
                </a:extLst>
              </p:cNvPr>
              <p:cNvSpPr txBox="1">
                <a:spLocks noRot="1" noChangeAspect="1" noMove="1" noResize="1" noEditPoints="1" noAdjustHandles="1" noChangeArrowheads="1" noChangeShapeType="1" noTextEdit="1"/>
              </p:cNvSpPr>
              <p:nvPr/>
            </p:nvSpPr>
            <p:spPr>
              <a:xfrm>
                <a:off x="164233" y="436275"/>
                <a:ext cx="12196915" cy="9439444"/>
              </a:xfrm>
              <a:prstGeom prst="rect">
                <a:avLst/>
              </a:prstGeom>
              <a:blipFill>
                <a:blip r:embed="rId3"/>
                <a:stretch>
                  <a:fillRect l="-1549" t="-1034" r="-1649" b="-1486"/>
                </a:stretch>
              </a:blipFill>
            </p:spPr>
            <p:txBody>
              <a:bodyPr/>
              <a:lstStyle/>
              <a:p>
                <a:r>
                  <a:rPr lang="en-US">
                    <a:noFill/>
                  </a:rPr>
                  <a:t> </a:t>
                </a:r>
              </a:p>
            </p:txBody>
          </p:sp>
        </mc:Fallback>
      </mc:AlternateContent>
      <p:grpSp>
        <p:nvGrpSpPr>
          <p:cNvPr id="17" name="Nhóm 16">
            <a:extLst>
              <a:ext uri="{FF2B5EF4-FFF2-40B4-BE49-F238E27FC236}">
                <a16:creationId xmlns:a16="http://schemas.microsoft.com/office/drawing/2014/main" id="{48A2FBB5-2ABC-E722-D259-DD455A532CA9}"/>
              </a:ext>
            </a:extLst>
          </p:cNvPr>
          <p:cNvGrpSpPr/>
          <p:nvPr/>
        </p:nvGrpSpPr>
        <p:grpSpPr>
          <a:xfrm>
            <a:off x="12805587" y="206305"/>
            <a:ext cx="5482413" cy="2393659"/>
            <a:chOff x="12805587" y="206305"/>
            <a:chExt cx="5482413" cy="2393659"/>
          </a:xfrm>
        </p:grpSpPr>
        <p:sp>
          <p:nvSpPr>
            <p:cNvPr id="16" name="TextBox 16">
              <a:extLst>
                <a:ext uri="{FF2B5EF4-FFF2-40B4-BE49-F238E27FC236}">
                  <a16:creationId xmlns:a16="http://schemas.microsoft.com/office/drawing/2014/main" id="{820EA516-B21A-5113-6E7A-378E4443EFEE}"/>
                </a:ext>
              </a:extLst>
            </p:cNvPr>
            <p:cNvSpPr txBox="1"/>
            <p:nvPr/>
          </p:nvSpPr>
          <p:spPr>
            <a:xfrm>
              <a:off x="12805587" y="283734"/>
              <a:ext cx="5482413" cy="2204450"/>
            </a:xfrm>
            <a:prstGeom prst="rect">
              <a:avLst/>
            </a:prstGeom>
          </p:spPr>
          <p:txBody>
            <a:bodyPr wrap="square" lIns="0" tIns="0" rIns="0" bIns="0" rtlCol="0" anchor="t">
              <a:spAutoFit/>
            </a:bodyPr>
            <a:lstStyle/>
            <a:p>
              <a:pPr algn="l">
                <a:lnSpc>
                  <a:spcPts val="9000"/>
                </a:lnSpc>
              </a:pPr>
              <a:r>
                <a:rPr lang="en-US" sz="6000">
                  <a:solidFill>
                    <a:srgbClr val="FFFFFF"/>
                  </a:solidFill>
                  <a:latin typeface="HK Modular"/>
                  <a:ea typeface="HK Modular"/>
                  <a:cs typeface="HK Modular"/>
                  <a:sym typeface="HK Modular"/>
                </a:rPr>
                <a:t>Bai </a:t>
              </a:r>
              <a:r>
                <a:rPr lang="en-US" sz="6000" err="1">
                  <a:solidFill>
                    <a:srgbClr val="FFFFFF"/>
                  </a:solidFill>
                  <a:latin typeface="HK Modular"/>
                  <a:ea typeface="HK Modular"/>
                  <a:cs typeface="HK Modular"/>
                  <a:sym typeface="HK Modular"/>
                </a:rPr>
                <a:t>tâp</a:t>
              </a:r>
              <a:r>
                <a:rPr lang="en-US" sz="6000">
                  <a:solidFill>
                    <a:srgbClr val="FFFFFF"/>
                  </a:solidFill>
                  <a:latin typeface="HK Modular"/>
                  <a:ea typeface="HK Modular"/>
                  <a:cs typeface="HK Modular"/>
                  <a:sym typeface="HK Modular"/>
                </a:rPr>
                <a:t> </a:t>
              </a:r>
              <a:r>
                <a:rPr lang="en-US" sz="6000" err="1">
                  <a:solidFill>
                    <a:srgbClr val="FFFFFF"/>
                  </a:solidFill>
                  <a:latin typeface="HK Modular"/>
                  <a:ea typeface="HK Modular"/>
                  <a:cs typeface="HK Modular"/>
                  <a:sym typeface="HK Modular"/>
                </a:rPr>
                <a:t>ung</a:t>
              </a:r>
              <a:r>
                <a:rPr lang="en-US" sz="6000">
                  <a:solidFill>
                    <a:srgbClr val="FFFFFF"/>
                  </a:solidFill>
                  <a:latin typeface="HK Modular"/>
                  <a:ea typeface="HK Modular"/>
                  <a:cs typeface="HK Modular"/>
                  <a:sym typeface="HK Modular"/>
                </a:rPr>
                <a:t> dung </a:t>
              </a:r>
            </a:p>
          </p:txBody>
        </p:sp>
        <p:pic>
          <p:nvPicPr>
            <p:cNvPr id="4" name="Hình ảnh 3">
              <a:extLst>
                <a:ext uri="{FF2B5EF4-FFF2-40B4-BE49-F238E27FC236}">
                  <a16:creationId xmlns:a16="http://schemas.microsoft.com/office/drawing/2014/main" id="{7B95D5F0-A391-E40F-8C44-3BB1E488401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3127113" flipH="1">
              <a:off x="13224445" y="1456930"/>
              <a:ext cx="355683" cy="354493"/>
            </a:xfrm>
            <a:prstGeom prst="rect">
              <a:avLst/>
            </a:prstGeom>
          </p:spPr>
        </p:pic>
        <p:pic>
          <p:nvPicPr>
            <p:cNvPr id="5" name="Hình ảnh 4">
              <a:extLst>
                <a:ext uri="{FF2B5EF4-FFF2-40B4-BE49-F238E27FC236}">
                  <a16:creationId xmlns:a16="http://schemas.microsoft.com/office/drawing/2014/main" id="{5CE6ED55-31B6-D025-C955-32E1AB19048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7671" y1="72414" x2="80822" y2="86207"/>
                        </a14:backgroundRemoval>
                      </a14:imgEffect>
                    </a14:imgLayer>
                  </a14:imgProps>
                </a:ext>
              </a:extLst>
            </a:blip>
            <a:stretch>
              <a:fillRect/>
            </a:stretch>
          </p:blipFill>
          <p:spPr>
            <a:xfrm rot="668398" flipH="1">
              <a:off x="13088706" y="1405707"/>
              <a:ext cx="244642" cy="269488"/>
            </a:xfrm>
            <a:prstGeom prst="rect">
              <a:avLst/>
            </a:prstGeom>
          </p:spPr>
        </p:pic>
        <p:sp>
          <p:nvSpPr>
            <p:cNvPr id="6" name="TextBox 3">
              <a:extLst>
                <a:ext uri="{FF2B5EF4-FFF2-40B4-BE49-F238E27FC236}">
                  <a16:creationId xmlns:a16="http://schemas.microsoft.com/office/drawing/2014/main" id="{21C1FFD0-FC44-94A1-F9D8-8B00541FA1C9}"/>
                </a:ext>
              </a:extLst>
            </p:cNvPr>
            <p:cNvSpPr txBox="1"/>
            <p:nvPr/>
          </p:nvSpPr>
          <p:spPr>
            <a:xfrm>
              <a:off x="16064561" y="1835391"/>
              <a:ext cx="201413" cy="764573"/>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FFFFFF"/>
                  </a:solidFill>
                  <a:latin typeface="HK Modular"/>
                  <a:ea typeface="HK Modular"/>
                  <a:cs typeface="HK Modular"/>
                  <a:sym typeface="HK Modular"/>
                </a:rPr>
                <a:t>.</a:t>
              </a:r>
              <a:endParaRPr lang="en-US" sz="5400">
                <a:solidFill>
                  <a:srgbClr val="FFFFFF"/>
                </a:solidFill>
                <a:latin typeface="HK Modular"/>
                <a:ea typeface="HK Modular"/>
                <a:cs typeface="HK Modular"/>
                <a:sym typeface="HK Modular"/>
              </a:endParaRPr>
            </a:p>
          </p:txBody>
        </p:sp>
        <p:pic>
          <p:nvPicPr>
            <p:cNvPr id="7" name="Hình ảnh 6">
              <a:extLst>
                <a:ext uri="{FF2B5EF4-FFF2-40B4-BE49-F238E27FC236}">
                  <a16:creationId xmlns:a16="http://schemas.microsoft.com/office/drawing/2014/main" id="{D21EDC5C-1471-2BDD-DBE8-32C15590883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7671" y1="72414" x2="80822" y2="86207"/>
                        </a14:backgroundRemoval>
                      </a14:imgEffect>
                    </a14:imgLayer>
                  </a14:imgProps>
                </a:ext>
              </a:extLst>
            </a:blip>
            <a:stretch>
              <a:fillRect/>
            </a:stretch>
          </p:blipFill>
          <p:spPr>
            <a:xfrm rot="17929332" flipH="1">
              <a:off x="13638415" y="193882"/>
              <a:ext cx="244642" cy="269488"/>
            </a:xfrm>
            <a:prstGeom prst="rect">
              <a:avLst/>
            </a:prstGeom>
          </p:spPr>
        </p:pic>
        <p:sp>
          <p:nvSpPr>
            <p:cNvPr id="8" name="TextBox 3">
              <a:extLst>
                <a:ext uri="{FF2B5EF4-FFF2-40B4-BE49-F238E27FC236}">
                  <a16:creationId xmlns:a16="http://schemas.microsoft.com/office/drawing/2014/main" id="{4E088752-B6A2-70A6-862D-9FFD778152E9}"/>
                </a:ext>
              </a:extLst>
            </p:cNvPr>
            <p:cNvSpPr txBox="1"/>
            <p:nvPr/>
          </p:nvSpPr>
          <p:spPr>
            <a:xfrm>
              <a:off x="16064560" y="739590"/>
              <a:ext cx="201413" cy="764573"/>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FFFFFF"/>
                  </a:solidFill>
                  <a:latin typeface="HK Modular"/>
                  <a:ea typeface="HK Modular"/>
                  <a:cs typeface="HK Modular"/>
                  <a:sym typeface="HK Modular"/>
                </a:rPr>
                <a:t>.</a:t>
              </a:r>
              <a:endParaRPr lang="en-US" sz="5400">
                <a:solidFill>
                  <a:srgbClr val="FFFFFF"/>
                </a:solidFill>
                <a:latin typeface="HK Modular"/>
                <a:ea typeface="HK Modular"/>
                <a:cs typeface="HK Modular"/>
                <a:sym typeface="HK Modular"/>
              </a:endParaRPr>
            </a:p>
          </p:txBody>
        </p:sp>
      </p:grpSp>
    </p:spTree>
    <p:extLst>
      <p:ext uri="{BB962C8B-B14F-4D97-AF65-F5344CB8AC3E}">
        <p14:creationId xmlns:p14="http://schemas.microsoft.com/office/powerpoint/2010/main" val="208476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C2DFD-B1F7-A486-72D9-3C14FC0C6F68}"/>
            </a:ext>
          </a:extLst>
        </p:cNvPr>
        <p:cNvGrpSpPr/>
        <p:nvPr/>
      </p:nvGrpSpPr>
      <p:grpSpPr>
        <a:xfrm>
          <a:off x="0" y="0"/>
          <a:ext cx="0" cy="0"/>
          <a:chOff x="0" y="0"/>
          <a:chExt cx="0" cy="0"/>
        </a:xfrm>
      </p:grpSpPr>
      <p:sp>
        <p:nvSpPr>
          <p:cNvPr id="2" name="Freeform 101">
            <a:extLst>
              <a:ext uri="{FF2B5EF4-FFF2-40B4-BE49-F238E27FC236}">
                <a16:creationId xmlns:a16="http://schemas.microsoft.com/office/drawing/2014/main" id="{26162666-125C-05E4-87F6-27ED83BC7E0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8765" r="-11111" b="-48765"/>
            </a:stretch>
          </a:blipFill>
        </p:spPr>
        <p:txBody>
          <a:bodyPr/>
          <a:lstStyle/>
          <a:p>
            <a:endParaRPr lang="en-US"/>
          </a:p>
        </p:txBody>
      </p:sp>
      <p:sp>
        <p:nvSpPr>
          <p:cNvPr id="55" name="Freeform 8">
            <a:extLst>
              <a:ext uri="{FF2B5EF4-FFF2-40B4-BE49-F238E27FC236}">
                <a16:creationId xmlns:a16="http://schemas.microsoft.com/office/drawing/2014/main" id="{C10C26B4-8627-C4E9-B4B8-D881C60E5631}"/>
              </a:ext>
            </a:extLst>
          </p:cNvPr>
          <p:cNvSpPr/>
          <p:nvPr/>
        </p:nvSpPr>
        <p:spPr>
          <a:xfrm rot="10076906">
            <a:off x="3821860" y="7323848"/>
            <a:ext cx="16379230" cy="5926303"/>
          </a:xfrm>
          <a:custGeom>
            <a:avLst/>
            <a:gdLst/>
            <a:ahLst/>
            <a:cxnLst/>
            <a:rect l="l" t="t" r="r" b="b"/>
            <a:pathLst>
              <a:path w="16379230" h="5926303">
                <a:moveTo>
                  <a:pt x="0" y="0"/>
                </a:moveTo>
                <a:lnTo>
                  <a:pt x="16379230" y="0"/>
                </a:lnTo>
                <a:lnTo>
                  <a:pt x="16379230" y="5926304"/>
                </a:lnTo>
                <a:lnTo>
                  <a:pt x="0" y="5926304"/>
                </a:lnTo>
                <a:lnTo>
                  <a:pt x="0" y="0"/>
                </a:lnTo>
                <a:close/>
              </a:path>
            </a:pathLst>
          </a:custGeom>
          <a:blipFill>
            <a:blip r:embed="rId4">
              <a:alphaModFix amt="6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9FD4AED1-20CD-EC49-AEF3-46EEAF2F7ABD}"/>
              </a:ext>
            </a:extLst>
          </p:cNvPr>
          <p:cNvSpPr/>
          <p:nvPr/>
        </p:nvSpPr>
        <p:spPr>
          <a:xfrm rot="5400000">
            <a:off x="0" y="-5526479"/>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B75B68BC-93F7-F1B6-0DBA-903E82FD1B5A}"/>
              </a:ext>
            </a:extLst>
          </p:cNvPr>
          <p:cNvSpPr/>
          <p:nvPr/>
        </p:nvSpPr>
        <p:spPr>
          <a:xfrm rot="12420019" flipH="1">
            <a:off x="13844868" y="-1982585"/>
            <a:ext cx="7367001" cy="4843803"/>
          </a:xfrm>
          <a:custGeom>
            <a:avLst/>
            <a:gdLst/>
            <a:ahLst/>
            <a:cxnLst/>
            <a:rect l="l" t="t" r="r" b="b"/>
            <a:pathLst>
              <a:path w="7367001" h="4843803">
                <a:moveTo>
                  <a:pt x="7367001" y="0"/>
                </a:moveTo>
                <a:lnTo>
                  <a:pt x="0" y="0"/>
                </a:lnTo>
                <a:lnTo>
                  <a:pt x="0" y="4843803"/>
                </a:lnTo>
                <a:lnTo>
                  <a:pt x="7367001" y="4843803"/>
                </a:lnTo>
                <a:lnTo>
                  <a:pt x="736700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026" name="Picture 2" descr="Thinking Meme Png - Thinking Meme With Cup PNG Image ...">
            <a:extLst>
              <a:ext uri="{FF2B5EF4-FFF2-40B4-BE49-F238E27FC236}">
                <a16:creationId xmlns:a16="http://schemas.microsoft.com/office/drawing/2014/main" id="{87229AAB-C9E4-8AD1-D9B1-E6850134D8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240" y="2497344"/>
            <a:ext cx="7010400" cy="7667625"/>
          </a:xfrm>
          <a:prstGeom prst="rect">
            <a:avLst/>
          </a:prstGeom>
          <a:noFill/>
          <a:extLst>
            <a:ext uri="{909E8E84-426E-40DD-AFC4-6F175D3DCCD1}">
              <a14:hiddenFill xmlns:a14="http://schemas.microsoft.com/office/drawing/2010/main">
                <a:solidFill>
                  <a:srgbClr val="FFFFFF"/>
                </a:solidFill>
              </a14:hiddenFill>
            </a:ext>
          </a:extLst>
        </p:spPr>
      </p:pic>
      <p:sp>
        <p:nvSpPr>
          <p:cNvPr id="4" name="Bong bóng Ý nghĩ: Hình đám mây 3">
            <a:extLst>
              <a:ext uri="{FF2B5EF4-FFF2-40B4-BE49-F238E27FC236}">
                <a16:creationId xmlns:a16="http://schemas.microsoft.com/office/drawing/2014/main" id="{FDE62F7B-1A8C-2D12-ABAB-F4D14552A3C7}"/>
              </a:ext>
            </a:extLst>
          </p:cNvPr>
          <p:cNvSpPr/>
          <p:nvPr/>
        </p:nvSpPr>
        <p:spPr>
          <a:xfrm>
            <a:off x="5141179" y="244970"/>
            <a:ext cx="10323603" cy="4729411"/>
          </a:xfrm>
          <a:prstGeom prst="cloudCallout">
            <a:avLst>
              <a:gd name="adj1" fmla="val -56952"/>
              <a:gd name="adj2" fmla="val 21111"/>
            </a:avLst>
          </a:prstGeom>
          <a:solidFill>
            <a:srgbClr val="C29BFF"/>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8">
            <a:extLst>
              <a:ext uri="{FF2B5EF4-FFF2-40B4-BE49-F238E27FC236}">
                <a16:creationId xmlns:a16="http://schemas.microsoft.com/office/drawing/2014/main" id="{9E587E33-2525-B3A4-6765-1D21FA973907}"/>
              </a:ext>
            </a:extLst>
          </p:cNvPr>
          <p:cNvSpPr txBox="1"/>
          <p:nvPr/>
        </p:nvSpPr>
        <p:spPr>
          <a:xfrm>
            <a:off x="5809488" y="1050301"/>
            <a:ext cx="8986983" cy="1597232"/>
          </a:xfrm>
          <a:prstGeom prst="rect">
            <a:avLst/>
          </a:prstGeom>
        </p:spPr>
        <p:txBody>
          <a:bodyPr lIns="0" tIns="0" rIns="0" bIns="0" rtlCol="0" anchor="t">
            <a:spAutoFit/>
          </a:bodyPr>
          <a:lstStyle/>
          <a:p>
            <a:pPr algn="r">
              <a:lnSpc>
                <a:spcPts val="6480"/>
              </a:lnSpc>
            </a:pPr>
            <a:r>
              <a:rPr lang="en-US" sz="5400">
                <a:solidFill>
                  <a:srgbClr val="FFFFFF"/>
                </a:solidFill>
                <a:latin typeface="HK Modular"/>
                <a:ea typeface="HK Modular"/>
                <a:cs typeface="HK Modular"/>
                <a:sym typeface="HK Modular"/>
              </a:rPr>
              <a:t>COMPUTATIONAL</a:t>
            </a:r>
          </a:p>
          <a:p>
            <a:pPr algn="r">
              <a:lnSpc>
                <a:spcPts val="6480"/>
              </a:lnSpc>
            </a:pPr>
            <a:r>
              <a:rPr lang="en-US" sz="5400">
                <a:solidFill>
                  <a:srgbClr val="FFFFFF"/>
                </a:solidFill>
                <a:latin typeface="HK Modular"/>
                <a:ea typeface="HK Modular"/>
                <a:cs typeface="HK Modular"/>
                <a:sym typeface="HK Modular"/>
              </a:rPr>
              <a:t>GRAPH</a:t>
            </a:r>
          </a:p>
        </p:txBody>
      </p:sp>
      <p:sp>
        <p:nvSpPr>
          <p:cNvPr id="5" name="TextBox 18">
            <a:extLst>
              <a:ext uri="{FF2B5EF4-FFF2-40B4-BE49-F238E27FC236}">
                <a16:creationId xmlns:a16="http://schemas.microsoft.com/office/drawing/2014/main" id="{0D5CCB37-D275-F823-99FB-C81CCF5C7BAD}"/>
              </a:ext>
            </a:extLst>
          </p:cNvPr>
          <p:cNvSpPr txBox="1"/>
          <p:nvPr/>
        </p:nvSpPr>
        <p:spPr>
          <a:xfrm>
            <a:off x="6146300" y="3258613"/>
            <a:ext cx="8986983" cy="763671"/>
          </a:xfrm>
          <a:prstGeom prst="rect">
            <a:avLst/>
          </a:prstGeom>
        </p:spPr>
        <p:txBody>
          <a:bodyPr lIns="0" tIns="0" rIns="0" bIns="0" rtlCol="0" anchor="t">
            <a:spAutoFit/>
          </a:bodyPr>
          <a:lstStyle/>
          <a:p>
            <a:pPr>
              <a:lnSpc>
                <a:spcPts val="6480"/>
              </a:lnSpc>
            </a:pPr>
            <a:r>
              <a:rPr lang="en-US" sz="5400">
                <a:solidFill>
                  <a:srgbClr val="FFFFFF"/>
                </a:solidFill>
                <a:latin typeface="HK Modular"/>
                <a:ea typeface="HK Modular"/>
                <a:cs typeface="HK Modular"/>
                <a:sym typeface="HK Modular"/>
              </a:rPr>
              <a:t>GRAPH</a:t>
            </a:r>
          </a:p>
        </p:txBody>
      </p:sp>
      <p:sp>
        <p:nvSpPr>
          <p:cNvPr id="35" name="Hình tự do: Hình 34">
            <a:extLst>
              <a:ext uri="{FF2B5EF4-FFF2-40B4-BE49-F238E27FC236}">
                <a16:creationId xmlns:a16="http://schemas.microsoft.com/office/drawing/2014/main" id="{0D7F75F9-E042-25E5-B205-BD1CF0E861F8}"/>
              </a:ext>
            </a:extLst>
          </p:cNvPr>
          <p:cNvSpPr/>
          <p:nvPr/>
        </p:nvSpPr>
        <p:spPr>
          <a:xfrm>
            <a:off x="5141177" y="1976364"/>
            <a:ext cx="8733510" cy="1572043"/>
          </a:xfrm>
          <a:custGeom>
            <a:avLst/>
            <a:gdLst>
              <a:gd name="connsiteX0" fmla="*/ 0 w 8396698"/>
              <a:gd name="connsiteY0" fmla="*/ 446627 h 1572043"/>
              <a:gd name="connsiteX1" fmla="*/ 1055077 w 8396698"/>
              <a:gd name="connsiteY1" fmla="*/ 1151 h 1572043"/>
              <a:gd name="connsiteX2" fmla="*/ 1641231 w 8396698"/>
              <a:gd name="connsiteY2" fmla="*/ 563858 h 1572043"/>
              <a:gd name="connsiteX3" fmla="*/ 2485292 w 8396698"/>
              <a:gd name="connsiteY3" fmla="*/ 282504 h 1572043"/>
              <a:gd name="connsiteX4" fmla="*/ 3282461 w 8396698"/>
              <a:gd name="connsiteY4" fmla="*/ 821766 h 1572043"/>
              <a:gd name="connsiteX5" fmla="*/ 3540369 w 8396698"/>
              <a:gd name="connsiteY5" fmla="*/ 516966 h 1572043"/>
              <a:gd name="connsiteX6" fmla="*/ 4267200 w 8396698"/>
              <a:gd name="connsiteY6" fmla="*/ 1032781 h 1572043"/>
              <a:gd name="connsiteX7" fmla="*/ 5439508 w 8396698"/>
              <a:gd name="connsiteY7" fmla="*/ 751427 h 1572043"/>
              <a:gd name="connsiteX8" fmla="*/ 6213231 w 8396698"/>
              <a:gd name="connsiteY8" fmla="*/ 1501704 h 1572043"/>
              <a:gd name="connsiteX9" fmla="*/ 7151077 w 8396698"/>
              <a:gd name="connsiteY9" fmla="*/ 1009335 h 1572043"/>
              <a:gd name="connsiteX10" fmla="*/ 7596554 w 8396698"/>
              <a:gd name="connsiteY10" fmla="*/ 1572043 h 1572043"/>
              <a:gd name="connsiteX11" fmla="*/ 8276492 w 8396698"/>
              <a:gd name="connsiteY11" fmla="*/ 1009335 h 15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96698" h="1572043">
                <a:moveTo>
                  <a:pt x="0" y="446627"/>
                </a:moveTo>
                <a:cubicBezTo>
                  <a:pt x="390769" y="214119"/>
                  <a:pt x="781539" y="-18388"/>
                  <a:pt x="1055077" y="1151"/>
                </a:cubicBezTo>
                <a:cubicBezTo>
                  <a:pt x="1328616" y="20689"/>
                  <a:pt x="1402862" y="516966"/>
                  <a:pt x="1641231" y="563858"/>
                </a:cubicBezTo>
                <a:cubicBezTo>
                  <a:pt x="1879600" y="610750"/>
                  <a:pt x="2211754" y="239519"/>
                  <a:pt x="2485292" y="282504"/>
                </a:cubicBezTo>
                <a:cubicBezTo>
                  <a:pt x="2758830" y="325489"/>
                  <a:pt x="3106615" y="782689"/>
                  <a:pt x="3282461" y="821766"/>
                </a:cubicBezTo>
                <a:cubicBezTo>
                  <a:pt x="3458307" y="860843"/>
                  <a:pt x="3376246" y="481797"/>
                  <a:pt x="3540369" y="516966"/>
                </a:cubicBezTo>
                <a:cubicBezTo>
                  <a:pt x="3704492" y="552135"/>
                  <a:pt x="3950677" y="993704"/>
                  <a:pt x="4267200" y="1032781"/>
                </a:cubicBezTo>
                <a:cubicBezTo>
                  <a:pt x="4583723" y="1071858"/>
                  <a:pt x="5115169" y="673273"/>
                  <a:pt x="5439508" y="751427"/>
                </a:cubicBezTo>
                <a:cubicBezTo>
                  <a:pt x="5763847" y="829581"/>
                  <a:pt x="5927970" y="1458719"/>
                  <a:pt x="6213231" y="1501704"/>
                </a:cubicBezTo>
                <a:cubicBezTo>
                  <a:pt x="6498492" y="1544689"/>
                  <a:pt x="6920523" y="997612"/>
                  <a:pt x="7151077" y="1009335"/>
                </a:cubicBezTo>
                <a:cubicBezTo>
                  <a:pt x="7381631" y="1021058"/>
                  <a:pt x="7408985" y="1572043"/>
                  <a:pt x="7596554" y="1572043"/>
                </a:cubicBezTo>
                <a:cubicBezTo>
                  <a:pt x="7784123" y="1572043"/>
                  <a:pt x="8725877" y="1091396"/>
                  <a:pt x="8276492" y="1009335"/>
                </a:cubicBezTo>
              </a:path>
            </a:pathLst>
          </a:custGeom>
          <a:noFill/>
          <a:ln w="444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478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6666" b="-6666"/>
            </a:stretch>
          </a:blipFill>
        </p:spPr>
        <p:txBody>
          <a:bodyPr/>
          <a:lstStyle/>
          <a:p>
            <a:endParaRPr lang="vi-VN"/>
          </a:p>
        </p:txBody>
      </p:sp>
      <p:sp>
        <p:nvSpPr>
          <p:cNvPr id="15" name="Freeform 15">
            <a:extLst>
              <a:ext uri="{FF2B5EF4-FFF2-40B4-BE49-F238E27FC236}">
                <a16:creationId xmlns:a16="http://schemas.microsoft.com/office/drawing/2014/main" id="{251AC7DF-77DB-6184-C134-EE9A8AD7B946}"/>
              </a:ext>
            </a:extLst>
          </p:cNvPr>
          <p:cNvSpPr/>
          <p:nvPr/>
        </p:nvSpPr>
        <p:spPr>
          <a:xfrm>
            <a:off x="-816429" y="0"/>
            <a:ext cx="9033856" cy="10287000"/>
          </a:xfrm>
          <a:custGeom>
            <a:avLst/>
            <a:gdLst/>
            <a:ahLst/>
            <a:cxnLst/>
            <a:rect l="l" t="t" r="r" b="b"/>
            <a:pathLst>
              <a:path w="9033856" h="10287000">
                <a:moveTo>
                  <a:pt x="0" y="0"/>
                </a:moveTo>
                <a:lnTo>
                  <a:pt x="9033857" y="0"/>
                </a:lnTo>
                <a:lnTo>
                  <a:pt x="9033857"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5"/>
          <p:cNvPicPr>
            <a:picLocks noChangeAspect="1"/>
          </p:cNvPicPr>
          <p:nvPr/>
        </p:nvPicPr>
        <p:blipFill>
          <a:blip r:embed="rId5"/>
          <a:srcRect/>
          <a:stretch>
            <a:fillRect/>
          </a:stretch>
        </p:blipFill>
        <p:spPr>
          <a:xfrm>
            <a:off x="2040929" y="2546414"/>
            <a:ext cx="16059292" cy="4496823"/>
          </a:xfrm>
          <a:prstGeom prst="rect">
            <a:avLst/>
          </a:prstGeom>
        </p:spPr>
      </p:pic>
      <p:sp>
        <p:nvSpPr>
          <p:cNvPr id="6" name="TextBox 6"/>
          <p:cNvSpPr txBox="1"/>
          <p:nvPr/>
        </p:nvSpPr>
        <p:spPr>
          <a:xfrm>
            <a:off x="3064789" y="4278573"/>
            <a:ext cx="10319657" cy="1154162"/>
          </a:xfrm>
          <a:prstGeom prst="rect">
            <a:avLst/>
          </a:prstGeom>
        </p:spPr>
        <p:txBody>
          <a:bodyPr wrap="square" lIns="0" tIns="0" rIns="0" bIns="0" rtlCol="0" anchor="t">
            <a:spAutoFit/>
          </a:bodyPr>
          <a:lstStyle/>
          <a:p>
            <a:pPr algn="l">
              <a:lnSpc>
                <a:spcPts val="9000"/>
              </a:lnSpc>
            </a:pPr>
            <a:r>
              <a:rPr lang="en-US" sz="7500" err="1">
                <a:solidFill>
                  <a:srgbClr val="FFFFFF"/>
                </a:solidFill>
                <a:latin typeface="HK Modular"/>
                <a:ea typeface="HK Modular"/>
                <a:cs typeface="HK Modular"/>
                <a:sym typeface="HK Modular"/>
              </a:rPr>
              <a:t>ung</a:t>
            </a:r>
            <a:r>
              <a:rPr lang="en-US" sz="7500">
                <a:solidFill>
                  <a:srgbClr val="FFFFFF"/>
                </a:solidFill>
                <a:latin typeface="HK Modular"/>
                <a:ea typeface="HK Modular"/>
                <a:cs typeface="HK Modular"/>
                <a:sym typeface="HK Modular"/>
              </a:rPr>
              <a:t> dung </a:t>
            </a:r>
            <a:r>
              <a:rPr lang="en-US" sz="7500" err="1">
                <a:solidFill>
                  <a:srgbClr val="FFFFFF"/>
                </a:solidFill>
                <a:latin typeface="HK Modular"/>
                <a:ea typeface="HK Modular"/>
                <a:cs typeface="HK Modular"/>
                <a:sym typeface="HK Modular"/>
              </a:rPr>
              <a:t>khac</a:t>
            </a:r>
            <a:endParaRPr lang="en-US" sz="7500">
              <a:solidFill>
                <a:srgbClr val="FFFFFF"/>
              </a:solidFill>
              <a:latin typeface="HK Modular"/>
              <a:ea typeface="HK Modular"/>
              <a:cs typeface="HK Modular"/>
              <a:sym typeface="HK Modular"/>
            </a:endParaRPr>
          </a:p>
        </p:txBody>
      </p:sp>
      <p:pic>
        <p:nvPicPr>
          <p:cNvPr id="3" name="Hình ảnh 2">
            <a:extLst>
              <a:ext uri="{FF2B5EF4-FFF2-40B4-BE49-F238E27FC236}">
                <a16:creationId xmlns:a16="http://schemas.microsoft.com/office/drawing/2014/main" id="{B7F6BC0C-EBF0-F2CC-63C5-D5FC3E3BAB6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rot="13127113" flipH="1">
            <a:off x="3619960" y="4236391"/>
            <a:ext cx="368549" cy="367316"/>
          </a:xfrm>
          <a:prstGeom prst="rect">
            <a:avLst/>
          </a:prstGeom>
        </p:spPr>
      </p:pic>
      <p:pic>
        <p:nvPicPr>
          <p:cNvPr id="4" name="Hình ảnh 3">
            <a:extLst>
              <a:ext uri="{FF2B5EF4-FFF2-40B4-BE49-F238E27FC236}">
                <a16:creationId xmlns:a16="http://schemas.microsoft.com/office/drawing/2014/main" id="{9B7C656D-2A96-B865-53B9-836B016A477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668398" flipH="1">
            <a:off x="3437939" y="4109541"/>
            <a:ext cx="340233" cy="374787"/>
          </a:xfrm>
          <a:prstGeom prst="rect">
            <a:avLst/>
          </a:prstGeom>
        </p:spPr>
      </p:pic>
      <p:sp>
        <p:nvSpPr>
          <p:cNvPr id="7" name="TextBox 3">
            <a:extLst>
              <a:ext uri="{FF2B5EF4-FFF2-40B4-BE49-F238E27FC236}">
                <a16:creationId xmlns:a16="http://schemas.microsoft.com/office/drawing/2014/main" id="{270EB211-F7A3-49E9-0DF2-6C1733C5E5F3}"/>
              </a:ext>
            </a:extLst>
          </p:cNvPr>
          <p:cNvSpPr txBox="1"/>
          <p:nvPr/>
        </p:nvSpPr>
        <p:spPr>
          <a:xfrm>
            <a:off x="7179373" y="4855654"/>
            <a:ext cx="201413" cy="764573"/>
          </a:xfrm>
          <a:prstGeom prst="rect">
            <a:avLst/>
          </a:prstGeom>
        </p:spPr>
        <p:txBody>
          <a:bodyPr wrap="square" lIns="0" tIns="0" rIns="0" bIns="0" rtlCol="0" anchor="t">
            <a:spAutoFit/>
          </a:bodyPr>
          <a:lstStyle/>
          <a:p>
            <a:pPr marL="0" lvl="0" indent="0" algn="ctr">
              <a:lnSpc>
                <a:spcPts val="6480"/>
              </a:lnSpc>
              <a:spcBef>
                <a:spcPct val="0"/>
              </a:spcBef>
            </a:pPr>
            <a:r>
              <a:rPr lang="en-US" sz="4800">
                <a:solidFill>
                  <a:srgbClr val="FFFFFF"/>
                </a:solidFill>
                <a:latin typeface="HK Modular"/>
                <a:ea typeface="HK Modular"/>
                <a:cs typeface="HK Modular"/>
                <a:sym typeface="HK Modular"/>
              </a:rPr>
              <a:t>.</a:t>
            </a:r>
            <a:endParaRPr lang="en-US" sz="5400">
              <a:solidFill>
                <a:srgbClr val="FFFFFF"/>
              </a:solidFill>
              <a:latin typeface="HK Modular"/>
              <a:ea typeface="HK Modular"/>
              <a:cs typeface="HK Modular"/>
              <a:sym typeface="HK Modular"/>
            </a:endParaRPr>
          </a:p>
        </p:txBody>
      </p:sp>
      <p:pic>
        <p:nvPicPr>
          <p:cNvPr id="9" name="Hình ảnh 8">
            <a:extLst>
              <a:ext uri="{FF2B5EF4-FFF2-40B4-BE49-F238E27FC236}">
                <a16:creationId xmlns:a16="http://schemas.microsoft.com/office/drawing/2014/main" id="{4FC8D348-74AB-2519-E4C8-FE8CA6BD0CA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87671" y1="72414" x2="80822" y2="86207"/>
                      </a14:backgroundRemoval>
                    </a14:imgEffect>
                  </a14:imgLayer>
                </a14:imgProps>
              </a:ext>
            </a:extLst>
          </a:blip>
          <a:stretch>
            <a:fillRect/>
          </a:stretch>
        </p:blipFill>
        <p:spPr>
          <a:xfrm rot="668398" flipH="1">
            <a:off x="11840258" y="4091179"/>
            <a:ext cx="340233" cy="374787"/>
          </a:xfrm>
          <a:prstGeom prst="rect">
            <a:avLst/>
          </a:prstGeom>
        </p:spPr>
      </p:pic>
      <p:sp>
        <p:nvSpPr>
          <p:cNvPr id="11" name="Freeform 7">
            <a:extLst>
              <a:ext uri="{FF2B5EF4-FFF2-40B4-BE49-F238E27FC236}">
                <a16:creationId xmlns:a16="http://schemas.microsoft.com/office/drawing/2014/main" id="{DD606312-C74A-A351-A7CF-F47B770EDE82}"/>
              </a:ext>
            </a:extLst>
          </p:cNvPr>
          <p:cNvSpPr/>
          <p:nvPr/>
        </p:nvSpPr>
        <p:spPr>
          <a:xfrm rot="1917710">
            <a:off x="5206171" y="7993764"/>
            <a:ext cx="2647383" cy="3191773"/>
          </a:xfrm>
          <a:custGeom>
            <a:avLst/>
            <a:gdLst/>
            <a:ahLst/>
            <a:cxnLst/>
            <a:rect l="l" t="t" r="r" b="b"/>
            <a:pathLst>
              <a:path w="1858132" h="2266015">
                <a:moveTo>
                  <a:pt x="0" y="0"/>
                </a:moveTo>
                <a:lnTo>
                  <a:pt x="1858132" y="0"/>
                </a:lnTo>
                <a:lnTo>
                  <a:pt x="1858132" y="2266015"/>
                </a:lnTo>
                <a:lnTo>
                  <a:pt x="0" y="2266015"/>
                </a:lnTo>
                <a:lnTo>
                  <a:pt x="0" y="0"/>
                </a:lnTo>
                <a:close/>
              </a:path>
            </a:pathLst>
          </a:custGeom>
          <a:blipFill>
            <a:blip r:embed="rId10">
              <a:alphaModFix amt="70000"/>
            </a:blip>
            <a:stretch>
              <a:fillRect/>
            </a:stretch>
          </a:blipFill>
        </p:spPr>
        <p:txBody>
          <a:bodyPr/>
          <a:lstStyle/>
          <a:p>
            <a:endParaRPr lang="en-US"/>
          </a:p>
        </p:txBody>
      </p:sp>
      <p:sp>
        <p:nvSpPr>
          <p:cNvPr id="12" name="Freeform 9">
            <a:extLst>
              <a:ext uri="{FF2B5EF4-FFF2-40B4-BE49-F238E27FC236}">
                <a16:creationId xmlns:a16="http://schemas.microsoft.com/office/drawing/2014/main" id="{F8E6842B-A7C9-DC85-6885-EBCFAF9626FF}"/>
              </a:ext>
            </a:extLst>
          </p:cNvPr>
          <p:cNvSpPr/>
          <p:nvPr/>
        </p:nvSpPr>
        <p:spPr>
          <a:xfrm>
            <a:off x="12276513" y="629957"/>
            <a:ext cx="8844693" cy="1286500"/>
          </a:xfrm>
          <a:custGeom>
            <a:avLst/>
            <a:gdLst/>
            <a:ahLst/>
            <a:cxnLst/>
            <a:rect l="l" t="t" r="r" b="b"/>
            <a:pathLst>
              <a:path w="4314842" h="627613">
                <a:moveTo>
                  <a:pt x="0" y="0"/>
                </a:moveTo>
                <a:lnTo>
                  <a:pt x="4314842" y="0"/>
                </a:lnTo>
                <a:lnTo>
                  <a:pt x="4314842" y="627613"/>
                </a:lnTo>
                <a:lnTo>
                  <a:pt x="0" y="6276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0">
            <a:extLst>
              <a:ext uri="{FF2B5EF4-FFF2-40B4-BE49-F238E27FC236}">
                <a16:creationId xmlns:a16="http://schemas.microsoft.com/office/drawing/2014/main" id="{92C3DF88-B2C8-D4B4-208C-8D9D0C961B96}"/>
              </a:ext>
            </a:extLst>
          </p:cNvPr>
          <p:cNvSpPr/>
          <p:nvPr/>
        </p:nvSpPr>
        <p:spPr>
          <a:xfrm rot="1126191">
            <a:off x="14450832" y="7131721"/>
            <a:ext cx="2909931" cy="2760524"/>
          </a:xfrm>
          <a:custGeom>
            <a:avLst/>
            <a:gdLst/>
            <a:ahLst/>
            <a:cxnLst/>
            <a:rect l="l" t="t" r="r" b="b"/>
            <a:pathLst>
              <a:path w="1858132" h="1858132">
                <a:moveTo>
                  <a:pt x="0" y="0"/>
                </a:moveTo>
                <a:lnTo>
                  <a:pt x="1858132" y="0"/>
                </a:lnTo>
                <a:lnTo>
                  <a:pt x="1858132" y="1858132"/>
                </a:lnTo>
                <a:lnTo>
                  <a:pt x="0" y="1858132"/>
                </a:lnTo>
                <a:lnTo>
                  <a:pt x="0" y="0"/>
                </a:lnTo>
                <a:close/>
              </a:path>
            </a:pathLst>
          </a:custGeom>
          <a:blipFill>
            <a:blip r:embed="rId13">
              <a:alphaModFix amt="74000"/>
              <a:extLst>
                <a:ext uri="{96DAC541-7B7A-43D3-8B79-37D633B846F1}">
                  <asvg:svgBlip xmlns:asvg="http://schemas.microsoft.com/office/drawing/2016/SVG/main" r:embed="rId14"/>
                </a:ext>
              </a:extLst>
            </a:blip>
            <a:stretch>
              <a:fillRect/>
            </a:stretch>
          </a:blipFill>
        </p:spPr>
        <p:txBody>
          <a:bodyPr/>
          <a:lstStyle/>
          <a:p>
            <a:endParaRPr lang="en-US"/>
          </a:p>
        </p:txBody>
      </p:sp>
    </p:spTree>
    <p:extLst>
      <p:ext uri="{BB962C8B-B14F-4D97-AF65-F5344CB8AC3E}">
        <p14:creationId xmlns:p14="http://schemas.microsoft.com/office/powerpoint/2010/main" val="112475447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Hình ảnh 23">
            <a:extLst>
              <a:ext uri="{FF2B5EF4-FFF2-40B4-BE49-F238E27FC236}">
                <a16:creationId xmlns:a16="http://schemas.microsoft.com/office/drawing/2014/main" id="{1868BF34-5372-67C5-E670-507050304E68}"/>
              </a:ext>
            </a:extLst>
          </p:cNvPr>
          <p:cNvPicPr>
            <a:picLocks noChangeAspect="1"/>
          </p:cNvPicPr>
          <p:nvPr/>
        </p:nvPicPr>
        <p:blipFill>
          <a:blip r:embed="rId3"/>
          <a:srcRect l="2292" t="-918" r="21571" b="22330"/>
          <a:stretch/>
        </p:blipFill>
        <p:spPr>
          <a:xfrm>
            <a:off x="0" y="0"/>
            <a:ext cx="9144000" cy="5143500"/>
          </a:xfrm>
          <a:prstGeom prst="rect">
            <a:avLst/>
          </a:prstGeom>
        </p:spPr>
      </p:pic>
      <p:pic>
        <p:nvPicPr>
          <p:cNvPr id="25" name="Hình ảnh 24">
            <a:extLst>
              <a:ext uri="{FF2B5EF4-FFF2-40B4-BE49-F238E27FC236}">
                <a16:creationId xmlns:a16="http://schemas.microsoft.com/office/drawing/2014/main" id="{081C2E08-8DDC-81CF-2C8D-B735FB273A4E}"/>
              </a:ext>
            </a:extLst>
          </p:cNvPr>
          <p:cNvPicPr>
            <a:picLocks noChangeAspect="1"/>
          </p:cNvPicPr>
          <p:nvPr/>
        </p:nvPicPr>
        <p:blipFill>
          <a:blip r:embed="rId4"/>
          <a:srcRect l="1579" t="1607" r="3728" b="1607"/>
          <a:stretch/>
        </p:blipFill>
        <p:spPr>
          <a:xfrm>
            <a:off x="9144000" y="-1"/>
            <a:ext cx="9144000" cy="5162551"/>
          </a:xfrm>
          <a:prstGeom prst="rect">
            <a:avLst/>
          </a:prstGeom>
        </p:spPr>
      </p:pic>
      <p:pic>
        <p:nvPicPr>
          <p:cNvPr id="26" name="Hình ảnh 25">
            <a:extLst>
              <a:ext uri="{FF2B5EF4-FFF2-40B4-BE49-F238E27FC236}">
                <a16:creationId xmlns:a16="http://schemas.microsoft.com/office/drawing/2014/main" id="{C152EEA6-9451-6F82-8C0B-FDFCE10336F5}"/>
              </a:ext>
            </a:extLst>
          </p:cNvPr>
          <p:cNvPicPr>
            <a:picLocks noChangeAspect="1"/>
          </p:cNvPicPr>
          <p:nvPr/>
        </p:nvPicPr>
        <p:blipFill>
          <a:blip r:embed="rId5"/>
          <a:srcRect l="3417" t="2969" r="583"/>
          <a:stretch/>
        </p:blipFill>
        <p:spPr>
          <a:xfrm>
            <a:off x="0" y="5143500"/>
            <a:ext cx="9144000" cy="5203393"/>
          </a:xfrm>
          <a:prstGeom prst="rect">
            <a:avLst/>
          </a:prstGeom>
        </p:spPr>
      </p:pic>
      <p:pic>
        <p:nvPicPr>
          <p:cNvPr id="27" name="Hình ảnh 26">
            <a:extLst>
              <a:ext uri="{FF2B5EF4-FFF2-40B4-BE49-F238E27FC236}">
                <a16:creationId xmlns:a16="http://schemas.microsoft.com/office/drawing/2014/main" id="{AEBFE997-447A-8B15-8BFC-0D634C21AEF5}"/>
              </a:ext>
            </a:extLst>
          </p:cNvPr>
          <p:cNvPicPr>
            <a:picLocks noChangeAspect="1"/>
          </p:cNvPicPr>
          <p:nvPr/>
        </p:nvPicPr>
        <p:blipFill>
          <a:blip r:embed="rId6"/>
          <a:srcRect l="-1561" t="4375" r="7866" b="13092"/>
          <a:stretch/>
        </p:blipFill>
        <p:spPr>
          <a:xfrm>
            <a:off x="9144001" y="5143500"/>
            <a:ext cx="9144000" cy="5203393"/>
          </a:xfrm>
          <a:prstGeom prst="rect">
            <a:avLst/>
          </a:prstGeom>
        </p:spPr>
      </p:pic>
      <p:grpSp>
        <p:nvGrpSpPr>
          <p:cNvPr id="2" name="Group 2"/>
          <p:cNvGrpSpPr/>
          <p:nvPr/>
        </p:nvGrpSpPr>
        <p:grpSpPr>
          <a:xfrm>
            <a:off x="9144000" y="5015954"/>
            <a:ext cx="9144000" cy="5271046"/>
            <a:chOff x="0" y="-28575"/>
            <a:chExt cx="2408296" cy="1388259"/>
          </a:xfrm>
        </p:grpSpPr>
        <p:sp>
          <p:nvSpPr>
            <p:cNvPr id="3" name="Freeform 3"/>
            <p:cNvSpPr/>
            <p:nvPr/>
          </p:nvSpPr>
          <p:spPr>
            <a:xfrm>
              <a:off x="0" y="0"/>
              <a:ext cx="2408296" cy="1359684"/>
            </a:xfrm>
            <a:custGeom>
              <a:avLst/>
              <a:gdLst/>
              <a:ahLst/>
              <a:cxnLst/>
              <a:rect l="l" t="t" r="r" b="b"/>
              <a:pathLst>
                <a:path w="2408296" h="1359684">
                  <a:moveTo>
                    <a:pt x="0" y="0"/>
                  </a:moveTo>
                  <a:lnTo>
                    <a:pt x="2408296" y="0"/>
                  </a:lnTo>
                  <a:lnTo>
                    <a:pt x="2408296" y="1359684"/>
                  </a:lnTo>
                  <a:lnTo>
                    <a:pt x="0" y="1359684"/>
                  </a:lnTo>
                  <a:close/>
                </a:path>
              </a:pathLst>
            </a:custGeom>
            <a:solidFill>
              <a:srgbClr val="32088D">
                <a:alpha val="49000"/>
              </a:srgbClr>
            </a:solidFill>
          </p:spPr>
          <p:txBody>
            <a:bodyPr/>
            <a:lstStyle/>
            <a:p>
              <a:endParaRPr lang="vi-VN"/>
            </a:p>
          </p:txBody>
        </p:sp>
        <p:sp>
          <p:nvSpPr>
            <p:cNvPr id="4" name="TextBox 4"/>
            <p:cNvSpPr txBox="1"/>
            <p:nvPr/>
          </p:nvSpPr>
          <p:spPr>
            <a:xfrm>
              <a:off x="0" y="-28575"/>
              <a:ext cx="2408296" cy="1388259"/>
            </a:xfrm>
            <a:prstGeom prst="rect">
              <a:avLst/>
            </a:prstGeom>
          </p:spPr>
          <p:txBody>
            <a:bodyPr lIns="50800" tIns="50800" rIns="50800" bIns="50800" rtlCol="0" anchor="ctr"/>
            <a:lstStyle/>
            <a:p>
              <a:pPr algn="ctr">
                <a:lnSpc>
                  <a:spcPts val="3249"/>
                </a:lnSpc>
              </a:pPr>
              <a:endParaRPr/>
            </a:p>
          </p:txBody>
        </p:sp>
      </p:grpSp>
      <p:grpSp>
        <p:nvGrpSpPr>
          <p:cNvPr id="5" name="Group 5"/>
          <p:cNvGrpSpPr/>
          <p:nvPr/>
        </p:nvGrpSpPr>
        <p:grpSpPr>
          <a:xfrm>
            <a:off x="9144000" y="-108496"/>
            <a:ext cx="9144000" cy="5251996"/>
            <a:chOff x="0" y="-28575"/>
            <a:chExt cx="2408296" cy="1383242"/>
          </a:xfrm>
        </p:grpSpPr>
        <p:sp>
          <p:nvSpPr>
            <p:cNvPr id="6" name="Freeform 6"/>
            <p:cNvSpPr/>
            <p:nvPr/>
          </p:nvSpPr>
          <p:spPr>
            <a:xfrm>
              <a:off x="0" y="0"/>
              <a:ext cx="2408296" cy="1354667"/>
            </a:xfrm>
            <a:custGeom>
              <a:avLst/>
              <a:gdLst/>
              <a:ahLst/>
              <a:cxnLst/>
              <a:rect l="l" t="t" r="r" b="b"/>
              <a:pathLst>
                <a:path w="2408296" h="1354667">
                  <a:moveTo>
                    <a:pt x="0" y="0"/>
                  </a:moveTo>
                  <a:lnTo>
                    <a:pt x="2408296" y="0"/>
                  </a:lnTo>
                  <a:lnTo>
                    <a:pt x="2408296" y="1354667"/>
                  </a:lnTo>
                  <a:lnTo>
                    <a:pt x="0" y="1354667"/>
                  </a:lnTo>
                  <a:close/>
                </a:path>
              </a:pathLst>
            </a:custGeom>
            <a:solidFill>
              <a:srgbClr val="5F309B">
                <a:alpha val="49000"/>
              </a:srgbClr>
            </a:solidFill>
          </p:spPr>
          <p:txBody>
            <a:bodyPr/>
            <a:lstStyle/>
            <a:p>
              <a:endParaRPr lang="vi-VN"/>
            </a:p>
          </p:txBody>
        </p:sp>
        <p:sp>
          <p:nvSpPr>
            <p:cNvPr id="7" name="TextBox 7"/>
            <p:cNvSpPr txBox="1"/>
            <p:nvPr/>
          </p:nvSpPr>
          <p:spPr>
            <a:xfrm>
              <a:off x="0" y="-28575"/>
              <a:ext cx="2408296" cy="1383242"/>
            </a:xfrm>
            <a:prstGeom prst="rect">
              <a:avLst/>
            </a:prstGeom>
          </p:spPr>
          <p:txBody>
            <a:bodyPr lIns="50800" tIns="50800" rIns="50800" bIns="50800" rtlCol="0" anchor="ctr"/>
            <a:lstStyle/>
            <a:p>
              <a:pPr algn="ctr">
                <a:lnSpc>
                  <a:spcPts val="3249"/>
                </a:lnSpc>
              </a:pPr>
              <a:endParaRPr/>
            </a:p>
          </p:txBody>
        </p:sp>
      </p:grpSp>
      <p:grpSp>
        <p:nvGrpSpPr>
          <p:cNvPr id="8" name="Group 8"/>
          <p:cNvGrpSpPr/>
          <p:nvPr/>
        </p:nvGrpSpPr>
        <p:grpSpPr>
          <a:xfrm>
            <a:off x="0" y="-108496"/>
            <a:ext cx="9144000" cy="5271046"/>
            <a:chOff x="0" y="-28575"/>
            <a:chExt cx="2408296" cy="1388259"/>
          </a:xfrm>
        </p:grpSpPr>
        <p:sp>
          <p:nvSpPr>
            <p:cNvPr id="9" name="Freeform 9"/>
            <p:cNvSpPr/>
            <p:nvPr/>
          </p:nvSpPr>
          <p:spPr>
            <a:xfrm>
              <a:off x="0" y="0"/>
              <a:ext cx="2408296" cy="1359684"/>
            </a:xfrm>
            <a:custGeom>
              <a:avLst/>
              <a:gdLst/>
              <a:ahLst/>
              <a:cxnLst/>
              <a:rect l="l" t="t" r="r" b="b"/>
              <a:pathLst>
                <a:path w="2408296" h="1359684">
                  <a:moveTo>
                    <a:pt x="0" y="0"/>
                  </a:moveTo>
                  <a:lnTo>
                    <a:pt x="2408296" y="0"/>
                  </a:lnTo>
                  <a:lnTo>
                    <a:pt x="2408296" y="1359684"/>
                  </a:lnTo>
                  <a:lnTo>
                    <a:pt x="0" y="1359684"/>
                  </a:lnTo>
                  <a:close/>
                </a:path>
              </a:pathLst>
            </a:custGeom>
            <a:solidFill>
              <a:srgbClr val="32088D">
                <a:alpha val="49000"/>
              </a:srgbClr>
            </a:solidFill>
            <a:effectLst>
              <a:softEdge rad="0"/>
            </a:effectLst>
          </p:spPr>
          <p:txBody>
            <a:bodyPr/>
            <a:lstStyle/>
            <a:p>
              <a:endParaRPr lang="vi-VN"/>
            </a:p>
          </p:txBody>
        </p:sp>
        <p:sp>
          <p:nvSpPr>
            <p:cNvPr id="10" name="TextBox 10"/>
            <p:cNvSpPr txBox="1"/>
            <p:nvPr/>
          </p:nvSpPr>
          <p:spPr>
            <a:xfrm>
              <a:off x="0" y="-28575"/>
              <a:ext cx="2408296" cy="1388259"/>
            </a:xfrm>
            <a:prstGeom prst="rect">
              <a:avLst/>
            </a:prstGeom>
          </p:spPr>
          <p:txBody>
            <a:bodyPr lIns="50800" tIns="50800" rIns="50800" bIns="50800" rtlCol="0" anchor="ctr"/>
            <a:lstStyle/>
            <a:p>
              <a:pPr algn="ctr">
                <a:lnSpc>
                  <a:spcPts val="3249"/>
                </a:lnSpc>
              </a:pPr>
              <a:endParaRPr/>
            </a:p>
          </p:txBody>
        </p:sp>
      </p:grpSp>
      <p:grpSp>
        <p:nvGrpSpPr>
          <p:cNvPr id="11" name="Group 11"/>
          <p:cNvGrpSpPr/>
          <p:nvPr/>
        </p:nvGrpSpPr>
        <p:grpSpPr>
          <a:xfrm>
            <a:off x="0" y="5054054"/>
            <a:ext cx="9144000" cy="5251996"/>
            <a:chOff x="0" y="-28575"/>
            <a:chExt cx="2408296" cy="1383242"/>
          </a:xfrm>
        </p:grpSpPr>
        <p:sp>
          <p:nvSpPr>
            <p:cNvPr id="12" name="Freeform 12"/>
            <p:cNvSpPr/>
            <p:nvPr/>
          </p:nvSpPr>
          <p:spPr>
            <a:xfrm>
              <a:off x="0" y="0"/>
              <a:ext cx="2408296" cy="1354667"/>
            </a:xfrm>
            <a:custGeom>
              <a:avLst/>
              <a:gdLst/>
              <a:ahLst/>
              <a:cxnLst/>
              <a:rect l="l" t="t" r="r" b="b"/>
              <a:pathLst>
                <a:path w="2408296" h="1354667">
                  <a:moveTo>
                    <a:pt x="0" y="0"/>
                  </a:moveTo>
                  <a:lnTo>
                    <a:pt x="2408296" y="0"/>
                  </a:lnTo>
                  <a:lnTo>
                    <a:pt x="2408296" y="1354667"/>
                  </a:lnTo>
                  <a:lnTo>
                    <a:pt x="0" y="1354667"/>
                  </a:lnTo>
                  <a:close/>
                </a:path>
              </a:pathLst>
            </a:custGeom>
            <a:solidFill>
              <a:srgbClr val="5F309B">
                <a:alpha val="49000"/>
              </a:srgbClr>
            </a:solidFill>
          </p:spPr>
          <p:txBody>
            <a:bodyPr/>
            <a:lstStyle/>
            <a:p>
              <a:endParaRPr lang="vi-VN"/>
            </a:p>
          </p:txBody>
        </p:sp>
        <p:sp>
          <p:nvSpPr>
            <p:cNvPr id="13" name="TextBox 13"/>
            <p:cNvSpPr txBox="1"/>
            <p:nvPr/>
          </p:nvSpPr>
          <p:spPr>
            <a:xfrm>
              <a:off x="0" y="-28575"/>
              <a:ext cx="2408296" cy="1383242"/>
            </a:xfrm>
            <a:prstGeom prst="rect">
              <a:avLst/>
            </a:prstGeom>
          </p:spPr>
          <p:txBody>
            <a:bodyPr lIns="50800" tIns="50800" rIns="50800" bIns="50800" rtlCol="0" anchor="ctr"/>
            <a:lstStyle/>
            <a:p>
              <a:pPr algn="ctr">
                <a:lnSpc>
                  <a:spcPts val="3249"/>
                </a:lnSpc>
              </a:pPr>
              <a:endParaRPr/>
            </a:p>
          </p:txBody>
        </p:sp>
      </p:grpSp>
      <p:sp>
        <p:nvSpPr>
          <p:cNvPr id="15" name="TextBox 15"/>
          <p:cNvSpPr txBox="1"/>
          <p:nvPr/>
        </p:nvSpPr>
        <p:spPr>
          <a:xfrm>
            <a:off x="493378" y="2021737"/>
            <a:ext cx="7849868" cy="712118"/>
          </a:xfrm>
          <a:prstGeom prst="rect">
            <a:avLst/>
          </a:prstGeom>
          <a:solidFill>
            <a:schemeClr val="tx1">
              <a:alpha val="26000"/>
            </a:schemeClr>
          </a:solidFill>
          <a:ln>
            <a:solidFill>
              <a:schemeClr val="bg1"/>
            </a:solidFill>
          </a:ln>
        </p:spPr>
        <p:txBody>
          <a:bodyPr wrap="square" lIns="0" tIns="0" rIns="0" bIns="0" rtlCol="0" anchor="t">
            <a:spAutoFit/>
          </a:bodyPr>
          <a:lstStyle/>
          <a:p>
            <a:pPr marL="0" lvl="0" indent="0" algn="ctr">
              <a:lnSpc>
                <a:spcPts val="5850"/>
              </a:lnSpc>
              <a:spcBef>
                <a:spcPct val="0"/>
              </a:spcBef>
            </a:pPr>
            <a:r>
              <a:rPr lang="en-US" sz="4500" b="1">
                <a:solidFill>
                  <a:schemeClr val="bg1"/>
                </a:solidFill>
                <a:latin typeface="Arial" panose="020B0604020202020204" pitchFamily="34" charset="0"/>
                <a:ea typeface="HK Modular"/>
                <a:cs typeface="Arial" panose="020B0604020202020204" pitchFamily="34" charset="0"/>
                <a:sym typeface="HK Modular"/>
              </a:rPr>
              <a:t>SQL </a:t>
            </a:r>
            <a:r>
              <a:rPr lang="en-US" sz="4500" b="1" err="1">
                <a:solidFill>
                  <a:schemeClr val="bg1"/>
                </a:solidFill>
                <a:latin typeface="Arial" panose="020B0604020202020204" pitchFamily="34" charset="0"/>
                <a:ea typeface="HK Modular"/>
                <a:cs typeface="Arial" panose="020B0604020202020204" pitchFamily="34" charset="0"/>
                <a:sym typeface="HK Modular"/>
              </a:rPr>
              <a:t>và</a:t>
            </a:r>
            <a:r>
              <a:rPr lang="en-US" sz="4500" b="1">
                <a:solidFill>
                  <a:schemeClr val="bg1"/>
                </a:solidFill>
                <a:latin typeface="Arial" panose="020B0604020202020204" pitchFamily="34" charset="0"/>
                <a:ea typeface="HK Modular"/>
                <a:cs typeface="Arial" panose="020B0604020202020204" pitchFamily="34" charset="0"/>
                <a:sym typeface="HK Modular"/>
              </a:rPr>
              <a:t> </a:t>
            </a:r>
            <a:r>
              <a:rPr lang="en-US" sz="4500" b="1" err="1">
                <a:solidFill>
                  <a:schemeClr val="bg1"/>
                </a:solidFill>
                <a:latin typeface="Arial" panose="020B0604020202020204" pitchFamily="34" charset="0"/>
                <a:ea typeface="HK Modular"/>
                <a:cs typeface="Arial" panose="020B0604020202020204" pitchFamily="34" charset="0"/>
                <a:sym typeface="HK Modular"/>
              </a:rPr>
              <a:t>cơ</a:t>
            </a:r>
            <a:r>
              <a:rPr lang="en-US" sz="4500" b="1">
                <a:solidFill>
                  <a:schemeClr val="bg1"/>
                </a:solidFill>
                <a:latin typeface="Arial" panose="020B0604020202020204" pitchFamily="34" charset="0"/>
                <a:ea typeface="HK Modular"/>
                <a:cs typeface="Arial" panose="020B0604020202020204" pitchFamily="34" charset="0"/>
                <a:sym typeface="HK Modular"/>
              </a:rPr>
              <a:t> </a:t>
            </a:r>
            <a:r>
              <a:rPr lang="en-US" sz="4500" b="1" err="1">
                <a:solidFill>
                  <a:schemeClr val="bg1"/>
                </a:solidFill>
                <a:latin typeface="Arial" panose="020B0604020202020204" pitchFamily="34" charset="0"/>
                <a:ea typeface="HK Modular"/>
                <a:cs typeface="Arial" panose="020B0604020202020204" pitchFamily="34" charset="0"/>
                <a:sym typeface="HK Modular"/>
              </a:rPr>
              <a:t>sở</a:t>
            </a:r>
            <a:r>
              <a:rPr lang="en-US" sz="4500" b="1">
                <a:solidFill>
                  <a:schemeClr val="bg1"/>
                </a:solidFill>
                <a:latin typeface="Arial" panose="020B0604020202020204" pitchFamily="34" charset="0"/>
                <a:ea typeface="HK Modular"/>
                <a:cs typeface="Arial" panose="020B0604020202020204" pitchFamily="34" charset="0"/>
                <a:sym typeface="HK Modular"/>
              </a:rPr>
              <a:t> </a:t>
            </a:r>
            <a:r>
              <a:rPr lang="en-US" sz="4500" b="1" err="1">
                <a:solidFill>
                  <a:schemeClr val="bg1"/>
                </a:solidFill>
                <a:latin typeface="Arial" panose="020B0604020202020204" pitchFamily="34" charset="0"/>
                <a:ea typeface="HK Modular"/>
                <a:cs typeface="Arial" panose="020B0604020202020204" pitchFamily="34" charset="0"/>
                <a:sym typeface="HK Modular"/>
              </a:rPr>
              <a:t>dữ</a:t>
            </a:r>
            <a:r>
              <a:rPr lang="en-US" sz="4500" b="1">
                <a:solidFill>
                  <a:schemeClr val="bg1"/>
                </a:solidFill>
                <a:latin typeface="Arial" panose="020B0604020202020204" pitchFamily="34" charset="0"/>
                <a:ea typeface="HK Modular"/>
                <a:cs typeface="Arial" panose="020B0604020202020204" pitchFamily="34" charset="0"/>
                <a:sym typeface="HK Modular"/>
              </a:rPr>
              <a:t> </a:t>
            </a:r>
            <a:r>
              <a:rPr lang="en-US" sz="4500" b="1" err="1">
                <a:solidFill>
                  <a:schemeClr val="bg1"/>
                </a:solidFill>
                <a:latin typeface="Arial" panose="020B0604020202020204" pitchFamily="34" charset="0"/>
                <a:ea typeface="HK Modular"/>
                <a:cs typeface="Arial" panose="020B0604020202020204" pitchFamily="34" charset="0"/>
                <a:sym typeface="HK Modular"/>
              </a:rPr>
              <a:t>liệu</a:t>
            </a:r>
            <a:endParaRPr lang="en-US" sz="4500" b="1" u="none">
              <a:solidFill>
                <a:schemeClr val="bg1"/>
              </a:solidFill>
              <a:latin typeface="Arial" panose="020B0604020202020204" pitchFamily="34" charset="0"/>
              <a:ea typeface="HK Modular"/>
              <a:cs typeface="Arial" panose="020B0604020202020204" pitchFamily="34" charset="0"/>
              <a:sym typeface="HK Modular"/>
            </a:endParaRPr>
          </a:p>
        </p:txBody>
      </p:sp>
      <p:sp>
        <p:nvSpPr>
          <p:cNvPr id="17" name="TextBox 17"/>
          <p:cNvSpPr txBox="1"/>
          <p:nvPr/>
        </p:nvSpPr>
        <p:spPr>
          <a:xfrm>
            <a:off x="1415267" y="7028949"/>
            <a:ext cx="6000538" cy="1468735"/>
          </a:xfrm>
          <a:prstGeom prst="rect">
            <a:avLst/>
          </a:prstGeom>
          <a:solidFill>
            <a:schemeClr val="tx1">
              <a:alpha val="26000"/>
            </a:schemeClr>
          </a:solidFill>
          <a:ln>
            <a:solidFill>
              <a:schemeClr val="bg1"/>
            </a:solidFill>
          </a:ln>
        </p:spPr>
        <p:txBody>
          <a:bodyPr wrap="square" lIns="0" tIns="0" rIns="0" bIns="0" rtlCol="0" anchor="t">
            <a:spAutoFit/>
          </a:bodyPr>
          <a:lstStyle/>
          <a:p>
            <a:pPr marL="0" lvl="0" indent="0" algn="ctr">
              <a:lnSpc>
                <a:spcPts val="5850"/>
              </a:lnSpc>
              <a:spcBef>
                <a:spcPct val="0"/>
              </a:spcBef>
            </a:pPr>
            <a:r>
              <a:rPr lang="en-US" sz="4500" b="1" u="none" err="1">
                <a:solidFill>
                  <a:schemeClr val="bg1"/>
                </a:solidFill>
                <a:latin typeface="Arial" panose="020B0604020202020204" pitchFamily="34" charset="0"/>
                <a:ea typeface="HK Modular"/>
                <a:cs typeface="Arial" panose="020B0604020202020204" pitchFamily="34" charset="0"/>
                <a:sym typeface="HK Modular"/>
              </a:rPr>
              <a:t>Hoá</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học</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và</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cấu</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trúc</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phân</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tử</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p>
        </p:txBody>
      </p:sp>
      <p:sp>
        <p:nvSpPr>
          <p:cNvPr id="19" name="TextBox 19"/>
          <p:cNvSpPr txBox="1"/>
          <p:nvPr/>
        </p:nvSpPr>
        <p:spPr>
          <a:xfrm>
            <a:off x="9296400" y="1647904"/>
            <a:ext cx="8858596" cy="1455398"/>
          </a:xfrm>
          <a:prstGeom prst="rect">
            <a:avLst/>
          </a:prstGeom>
          <a:solidFill>
            <a:schemeClr val="tx1">
              <a:alpha val="26000"/>
            </a:schemeClr>
          </a:solidFill>
          <a:ln>
            <a:solidFill>
              <a:schemeClr val="bg1"/>
            </a:solidFill>
          </a:ln>
        </p:spPr>
        <p:txBody>
          <a:bodyPr wrap="square" lIns="0" tIns="0" rIns="0" bIns="0" rtlCol="0" anchor="t">
            <a:spAutoFit/>
          </a:bodyPr>
          <a:lstStyle/>
          <a:p>
            <a:pPr marL="0" lvl="0" indent="0" algn="ctr">
              <a:lnSpc>
                <a:spcPts val="5850"/>
              </a:lnSpc>
              <a:spcBef>
                <a:spcPct val="0"/>
              </a:spcBef>
            </a:pPr>
            <a:r>
              <a:rPr lang="en-US" sz="4500" b="1" u="none" err="1">
                <a:solidFill>
                  <a:schemeClr val="bg1"/>
                </a:solidFill>
                <a:latin typeface="Arial" panose="020B0604020202020204" pitchFamily="34" charset="0"/>
                <a:ea typeface="HK Modular"/>
                <a:cs typeface="Arial" panose="020B0604020202020204" pitchFamily="34" charset="0"/>
                <a:sym typeface="HK Modular"/>
              </a:rPr>
              <a:t>Hệ</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thống</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điện</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tử</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viễn</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thông</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và</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mạng</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máy</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tính</a:t>
            </a:r>
            <a:endParaRPr lang="en-US" sz="4500" b="1" u="none">
              <a:solidFill>
                <a:schemeClr val="bg1"/>
              </a:solidFill>
              <a:latin typeface="Arial" panose="020B0604020202020204" pitchFamily="34" charset="0"/>
              <a:ea typeface="HK Modular"/>
              <a:cs typeface="Arial" panose="020B0604020202020204" pitchFamily="34" charset="0"/>
              <a:sym typeface="HK Modular"/>
            </a:endParaRPr>
          </a:p>
        </p:txBody>
      </p:sp>
      <p:sp>
        <p:nvSpPr>
          <p:cNvPr id="21" name="TextBox 21"/>
          <p:cNvSpPr txBox="1"/>
          <p:nvPr/>
        </p:nvSpPr>
        <p:spPr>
          <a:xfrm>
            <a:off x="10051965" y="7330661"/>
            <a:ext cx="7328069" cy="698781"/>
          </a:xfrm>
          <a:prstGeom prst="rect">
            <a:avLst/>
          </a:prstGeom>
          <a:solidFill>
            <a:schemeClr val="tx1">
              <a:alpha val="26000"/>
            </a:schemeClr>
          </a:solidFill>
          <a:ln>
            <a:solidFill>
              <a:schemeClr val="bg1"/>
            </a:solidFill>
          </a:ln>
        </p:spPr>
        <p:txBody>
          <a:bodyPr wrap="square" lIns="0" tIns="0" rIns="0" bIns="0" rtlCol="0" anchor="t">
            <a:spAutoFit/>
          </a:bodyPr>
          <a:lstStyle/>
          <a:p>
            <a:pPr marL="0" lvl="0" indent="0" algn="ctr">
              <a:lnSpc>
                <a:spcPts val="5850"/>
              </a:lnSpc>
              <a:spcBef>
                <a:spcPct val="0"/>
              </a:spcBef>
            </a:pPr>
            <a:r>
              <a:rPr lang="en-US" sz="4500" b="1" u="none">
                <a:solidFill>
                  <a:schemeClr val="bg1"/>
                </a:solidFill>
                <a:latin typeface="Arial" panose="020B0604020202020204" pitchFamily="34" charset="0"/>
                <a:ea typeface="HK Modular"/>
                <a:cs typeface="Arial" panose="020B0604020202020204" pitchFamily="34" charset="0"/>
                <a:sym typeface="HK Modular"/>
              </a:rPr>
              <a:t>Sinh </a:t>
            </a:r>
            <a:r>
              <a:rPr lang="en-US" sz="4500" b="1" u="none" err="1">
                <a:solidFill>
                  <a:schemeClr val="bg1"/>
                </a:solidFill>
                <a:latin typeface="Arial" panose="020B0604020202020204" pitchFamily="34" charset="0"/>
                <a:ea typeface="HK Modular"/>
                <a:cs typeface="Arial" panose="020B0604020202020204" pitchFamily="34" charset="0"/>
                <a:sym typeface="HK Modular"/>
              </a:rPr>
              <a:t>học</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và</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cây</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tiến</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r>
              <a:rPr lang="en-US" sz="4500" b="1" u="none" err="1">
                <a:solidFill>
                  <a:schemeClr val="bg1"/>
                </a:solidFill>
                <a:latin typeface="Arial" panose="020B0604020202020204" pitchFamily="34" charset="0"/>
                <a:ea typeface="HK Modular"/>
                <a:cs typeface="Arial" panose="020B0604020202020204" pitchFamily="34" charset="0"/>
                <a:sym typeface="HK Modular"/>
              </a:rPr>
              <a:t>hoá</a:t>
            </a:r>
            <a:r>
              <a:rPr lang="en-US" sz="4500" b="1" u="none">
                <a:solidFill>
                  <a:schemeClr val="bg1"/>
                </a:solidFill>
                <a:latin typeface="Arial" panose="020B0604020202020204" pitchFamily="34" charset="0"/>
                <a:ea typeface="HK Modular"/>
                <a:cs typeface="Arial" panose="020B0604020202020204" pitchFamily="34" charset="0"/>
                <a:sym typeface="HK Modular"/>
              </a:rPr>
              <a:t> </a:t>
            </a:r>
          </a:p>
        </p:txBody>
      </p:sp>
      <p:pic>
        <p:nvPicPr>
          <p:cNvPr id="14" name="Picture 14"/>
          <p:cNvPicPr>
            <a:picLocks noChangeAspect="1"/>
          </p:cNvPicPr>
          <p:nvPr/>
        </p:nvPicPr>
        <p:blipFill>
          <a:blip r:embed="rId7"/>
          <a:srcRect/>
          <a:stretch>
            <a:fillRect/>
          </a:stretch>
        </p:blipFill>
        <p:spPr>
          <a:xfrm>
            <a:off x="6828146" y="2755934"/>
            <a:ext cx="4631709" cy="4775132"/>
          </a:xfrm>
          <a:prstGeom prst="rect">
            <a:avLst/>
          </a:prstGeom>
        </p:spPr>
      </p:pic>
    </p:spTree>
    <p:extLst>
      <p:ext uri="{BB962C8B-B14F-4D97-AF65-F5344CB8AC3E}">
        <p14:creationId xmlns:p14="http://schemas.microsoft.com/office/powerpoint/2010/main" val="306978956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696325" y="1327007"/>
            <a:ext cx="11238046" cy="7524489"/>
            <a:chOff x="0" y="-28575"/>
            <a:chExt cx="2959814" cy="1981758"/>
          </a:xfrm>
        </p:grpSpPr>
        <p:sp>
          <p:nvSpPr>
            <p:cNvPr id="4" name="Freeform 4"/>
            <p:cNvSpPr/>
            <p:nvPr/>
          </p:nvSpPr>
          <p:spPr>
            <a:xfrm>
              <a:off x="0" y="0"/>
              <a:ext cx="2959814" cy="1953183"/>
            </a:xfrm>
            <a:custGeom>
              <a:avLst/>
              <a:gdLst/>
              <a:ahLst/>
              <a:cxnLst/>
              <a:rect l="l" t="t" r="r" b="b"/>
              <a:pathLst>
                <a:path w="2959814" h="1953183">
                  <a:moveTo>
                    <a:pt x="35134" y="0"/>
                  </a:moveTo>
                  <a:lnTo>
                    <a:pt x="2924679" y="0"/>
                  </a:lnTo>
                  <a:cubicBezTo>
                    <a:pt x="2944083" y="0"/>
                    <a:pt x="2959814" y="15730"/>
                    <a:pt x="2959814" y="35134"/>
                  </a:cubicBezTo>
                  <a:lnTo>
                    <a:pt x="2959814" y="1918049"/>
                  </a:lnTo>
                  <a:cubicBezTo>
                    <a:pt x="2959814" y="1927368"/>
                    <a:pt x="2956112" y="1936304"/>
                    <a:pt x="2949523" y="1942893"/>
                  </a:cubicBezTo>
                  <a:cubicBezTo>
                    <a:pt x="2942934" y="1949482"/>
                    <a:pt x="2933998" y="1953183"/>
                    <a:pt x="2924679" y="1953183"/>
                  </a:cubicBezTo>
                  <a:lnTo>
                    <a:pt x="35134" y="1953183"/>
                  </a:lnTo>
                  <a:cubicBezTo>
                    <a:pt x="25816" y="1953183"/>
                    <a:pt x="16879" y="1949482"/>
                    <a:pt x="10291" y="1942893"/>
                  </a:cubicBezTo>
                  <a:cubicBezTo>
                    <a:pt x="3702" y="1936304"/>
                    <a:pt x="0" y="1927368"/>
                    <a:pt x="0" y="1918049"/>
                  </a:cubicBezTo>
                  <a:lnTo>
                    <a:pt x="0" y="35134"/>
                  </a:lnTo>
                  <a:cubicBezTo>
                    <a:pt x="0" y="25816"/>
                    <a:pt x="3702" y="16879"/>
                    <a:pt x="10291" y="10291"/>
                  </a:cubicBezTo>
                  <a:cubicBezTo>
                    <a:pt x="16879" y="3702"/>
                    <a:pt x="25816" y="0"/>
                    <a:pt x="35134" y="0"/>
                  </a:cubicBezTo>
                  <a:close/>
                </a:path>
              </a:pathLst>
            </a:custGeom>
            <a:solidFill>
              <a:srgbClr val="690F8A"/>
            </a:solidFill>
          </p:spPr>
          <p:txBody>
            <a:bodyPr/>
            <a:lstStyle/>
            <a:p>
              <a:endParaRPr lang="en-US"/>
            </a:p>
          </p:txBody>
        </p:sp>
        <p:sp>
          <p:nvSpPr>
            <p:cNvPr id="5" name="TextBox 5"/>
            <p:cNvSpPr txBox="1"/>
            <p:nvPr/>
          </p:nvSpPr>
          <p:spPr>
            <a:xfrm>
              <a:off x="0" y="-28575"/>
              <a:ext cx="2959813" cy="1981758"/>
            </a:xfrm>
            <a:prstGeom prst="rect">
              <a:avLst/>
            </a:prstGeom>
          </p:spPr>
          <p:txBody>
            <a:bodyPr lIns="50800" tIns="50800" rIns="50800" bIns="50800" rtlCol="0" anchor="ctr"/>
            <a:lstStyle/>
            <a:p>
              <a:pPr algn="ctr">
                <a:lnSpc>
                  <a:spcPts val="3249"/>
                </a:lnSpc>
              </a:pPr>
              <a:endParaRPr/>
            </a:p>
          </p:txBody>
        </p:sp>
      </p:grpSp>
      <p:sp>
        <p:nvSpPr>
          <p:cNvPr id="6" name="Freeform 6"/>
          <p:cNvSpPr/>
          <p:nvPr/>
        </p:nvSpPr>
        <p:spPr>
          <a:xfrm>
            <a:off x="4104514" y="1564268"/>
            <a:ext cx="10487161" cy="7035932"/>
          </a:xfrm>
          <a:custGeom>
            <a:avLst/>
            <a:gdLst/>
            <a:ahLst/>
            <a:cxnLst/>
            <a:rect l="l" t="t" r="r" b="b"/>
            <a:pathLst>
              <a:path w="10487161" h="7035932">
                <a:moveTo>
                  <a:pt x="0" y="0"/>
                </a:moveTo>
                <a:lnTo>
                  <a:pt x="10487161" y="0"/>
                </a:lnTo>
                <a:lnTo>
                  <a:pt x="10487161" y="7035931"/>
                </a:lnTo>
                <a:lnTo>
                  <a:pt x="0" y="7035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5368128" y="4245849"/>
            <a:ext cx="7551743" cy="1143000"/>
          </a:xfrm>
          <a:prstGeom prst="rect">
            <a:avLst/>
          </a:prstGeom>
        </p:spPr>
        <p:txBody>
          <a:bodyPr lIns="0" tIns="0" rIns="0" bIns="0" rtlCol="0" anchor="t">
            <a:spAutoFit/>
          </a:bodyPr>
          <a:lstStyle/>
          <a:p>
            <a:pPr algn="ctr">
              <a:lnSpc>
                <a:spcPts val="9000"/>
              </a:lnSpc>
            </a:pPr>
            <a:r>
              <a:rPr lang="en-US" sz="7500">
                <a:solidFill>
                  <a:srgbClr val="FFFFFF"/>
                </a:solidFill>
                <a:latin typeface="HK Modular"/>
                <a:ea typeface="HK Modular"/>
                <a:cs typeface="HK Modular"/>
                <a:sym typeface="HK Modular"/>
              </a:rPr>
              <a:t>Thank you!</a:t>
            </a:r>
          </a:p>
        </p:txBody>
      </p:sp>
      <p:sp>
        <p:nvSpPr>
          <p:cNvPr id="9" name="Freeform 21">
            <a:extLst>
              <a:ext uri="{FF2B5EF4-FFF2-40B4-BE49-F238E27FC236}">
                <a16:creationId xmlns:a16="http://schemas.microsoft.com/office/drawing/2014/main" id="{6466B752-6566-DD35-8AA1-52DE24D0282A}"/>
              </a:ext>
            </a:extLst>
          </p:cNvPr>
          <p:cNvSpPr/>
          <p:nvPr/>
        </p:nvSpPr>
        <p:spPr>
          <a:xfrm rot="10800000" flipH="1">
            <a:off x="5358604" y="5383415"/>
            <a:ext cx="3428901" cy="723186"/>
          </a:xfrm>
          <a:custGeom>
            <a:avLst/>
            <a:gdLst/>
            <a:ahLst/>
            <a:cxnLst/>
            <a:rect l="l" t="t" r="r" b="b"/>
            <a:pathLst>
              <a:path w="3428901" h="723186">
                <a:moveTo>
                  <a:pt x="3428901" y="0"/>
                </a:moveTo>
                <a:lnTo>
                  <a:pt x="0" y="0"/>
                </a:lnTo>
                <a:lnTo>
                  <a:pt x="0" y="723187"/>
                </a:lnTo>
                <a:lnTo>
                  <a:pt x="3428901" y="723187"/>
                </a:lnTo>
                <a:lnTo>
                  <a:pt x="342890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21">
            <a:extLst>
              <a:ext uri="{FF2B5EF4-FFF2-40B4-BE49-F238E27FC236}">
                <a16:creationId xmlns:a16="http://schemas.microsoft.com/office/drawing/2014/main" id="{3CE91FC5-619B-6F5F-6BD8-87EAC2E296EC}"/>
              </a:ext>
            </a:extLst>
          </p:cNvPr>
          <p:cNvSpPr/>
          <p:nvPr/>
        </p:nvSpPr>
        <p:spPr>
          <a:xfrm flipH="1">
            <a:off x="9500494" y="3521154"/>
            <a:ext cx="3428901" cy="723186"/>
          </a:xfrm>
          <a:custGeom>
            <a:avLst/>
            <a:gdLst/>
            <a:ahLst/>
            <a:cxnLst/>
            <a:rect l="l" t="t" r="r" b="b"/>
            <a:pathLst>
              <a:path w="3428901" h="723186">
                <a:moveTo>
                  <a:pt x="3428901" y="0"/>
                </a:moveTo>
                <a:lnTo>
                  <a:pt x="0" y="0"/>
                </a:lnTo>
                <a:lnTo>
                  <a:pt x="0" y="723187"/>
                </a:lnTo>
                <a:lnTo>
                  <a:pt x="3428901" y="723187"/>
                </a:lnTo>
                <a:lnTo>
                  <a:pt x="342890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48765" r="-11111" b="-48765"/>
            </a:stretch>
          </a:blipFill>
        </p:spPr>
        <p:txBody>
          <a:bodyPr/>
          <a:lstStyle/>
          <a:p>
            <a:endParaRPr lang="en-US"/>
          </a:p>
        </p:txBody>
      </p:sp>
      <p:sp>
        <p:nvSpPr>
          <p:cNvPr id="55" name="Freeform 8">
            <a:extLst>
              <a:ext uri="{FF2B5EF4-FFF2-40B4-BE49-F238E27FC236}">
                <a16:creationId xmlns:a16="http://schemas.microsoft.com/office/drawing/2014/main" id="{79C66D4A-45B1-FE59-7C85-C0AE93AB0F4F}"/>
              </a:ext>
            </a:extLst>
          </p:cNvPr>
          <p:cNvSpPr/>
          <p:nvPr/>
        </p:nvSpPr>
        <p:spPr>
          <a:xfrm rot="10076906">
            <a:off x="3821860" y="7323848"/>
            <a:ext cx="16379230" cy="5926303"/>
          </a:xfrm>
          <a:custGeom>
            <a:avLst/>
            <a:gdLst/>
            <a:ahLst/>
            <a:cxnLst/>
            <a:rect l="l" t="t" r="r" b="b"/>
            <a:pathLst>
              <a:path w="16379230" h="5926303">
                <a:moveTo>
                  <a:pt x="0" y="0"/>
                </a:moveTo>
                <a:lnTo>
                  <a:pt x="16379230" y="0"/>
                </a:lnTo>
                <a:lnTo>
                  <a:pt x="16379230" y="5926304"/>
                </a:lnTo>
                <a:lnTo>
                  <a:pt x="0" y="5926304"/>
                </a:lnTo>
                <a:lnTo>
                  <a:pt x="0" y="0"/>
                </a:lnTo>
                <a:close/>
              </a:path>
            </a:pathLst>
          </a:custGeom>
          <a:blipFill>
            <a:blip r:embed="rId4">
              <a:alphaModFix amt="6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rot="5400000">
            <a:off x="0" y="-5526479"/>
            <a:ext cx="18288000" cy="18288000"/>
          </a:xfrm>
          <a:custGeom>
            <a:avLst/>
            <a:gdLst/>
            <a:ahLst/>
            <a:cxnLst/>
            <a:rect l="l" t="t" r="r" b="b"/>
            <a:pathLst>
              <a:path w="18288000" h="18288000">
                <a:moveTo>
                  <a:pt x="0" y="0"/>
                </a:moveTo>
                <a:lnTo>
                  <a:pt x="18288000" y="0"/>
                </a:lnTo>
                <a:lnTo>
                  <a:pt x="18288000" y="18288000"/>
                </a:lnTo>
                <a:lnTo>
                  <a:pt x="0" y="18288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rot="12420019" flipH="1">
            <a:off x="13844868" y="-1982585"/>
            <a:ext cx="7367001" cy="4843803"/>
          </a:xfrm>
          <a:custGeom>
            <a:avLst/>
            <a:gdLst/>
            <a:ahLst/>
            <a:cxnLst/>
            <a:rect l="l" t="t" r="r" b="b"/>
            <a:pathLst>
              <a:path w="7367001" h="4843803">
                <a:moveTo>
                  <a:pt x="7367001" y="0"/>
                </a:moveTo>
                <a:lnTo>
                  <a:pt x="0" y="0"/>
                </a:lnTo>
                <a:lnTo>
                  <a:pt x="0" y="4843803"/>
                </a:lnTo>
                <a:lnTo>
                  <a:pt x="7367001" y="4843803"/>
                </a:lnTo>
                <a:lnTo>
                  <a:pt x="736700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6901738" y="2098521"/>
            <a:ext cx="8986983" cy="1597232"/>
          </a:xfrm>
          <a:prstGeom prst="rect">
            <a:avLst/>
          </a:prstGeom>
        </p:spPr>
        <p:txBody>
          <a:bodyPr lIns="0" tIns="0" rIns="0" bIns="0" rtlCol="0" anchor="t">
            <a:spAutoFit/>
          </a:bodyPr>
          <a:lstStyle/>
          <a:p>
            <a:pPr algn="r">
              <a:lnSpc>
                <a:spcPts val="6480"/>
              </a:lnSpc>
            </a:pPr>
            <a:r>
              <a:rPr lang="en-US" sz="5400">
                <a:solidFill>
                  <a:srgbClr val="FFFFFF"/>
                </a:solidFill>
                <a:latin typeface="HK Modular"/>
                <a:ea typeface="HK Modular"/>
                <a:cs typeface="HK Modular"/>
                <a:sym typeface="HK Modular"/>
              </a:rPr>
              <a:t>COMPUTATIONAL</a:t>
            </a:r>
          </a:p>
          <a:p>
            <a:pPr algn="r">
              <a:lnSpc>
                <a:spcPts val="6480"/>
              </a:lnSpc>
            </a:pPr>
            <a:r>
              <a:rPr lang="en-US" sz="5400">
                <a:solidFill>
                  <a:srgbClr val="FFFFFF"/>
                </a:solidFill>
                <a:latin typeface="HK Modular"/>
                <a:ea typeface="HK Modular"/>
                <a:cs typeface="HK Modular"/>
                <a:sym typeface="HK Modular"/>
              </a:rPr>
              <a:t>GRAPH</a:t>
            </a:r>
          </a:p>
        </p:txBody>
      </p:sp>
      <p:grpSp>
        <p:nvGrpSpPr>
          <p:cNvPr id="36" name="node1">
            <a:extLst>
              <a:ext uri="{FF2B5EF4-FFF2-40B4-BE49-F238E27FC236}">
                <a16:creationId xmlns:a16="http://schemas.microsoft.com/office/drawing/2014/main" id="{BF2D31FF-A60F-3155-540C-2DFD1A320231}"/>
              </a:ext>
            </a:extLst>
          </p:cNvPr>
          <p:cNvGrpSpPr/>
          <p:nvPr/>
        </p:nvGrpSpPr>
        <p:grpSpPr>
          <a:xfrm>
            <a:off x="540328" y="2286019"/>
            <a:ext cx="1301010" cy="1301010"/>
            <a:chOff x="8493495" y="4492995"/>
            <a:chExt cx="1301010" cy="1301010"/>
          </a:xfrm>
        </p:grpSpPr>
        <p:sp>
          <p:nvSpPr>
            <p:cNvPr id="37" name="Hình Bầu dục 36">
              <a:extLst>
                <a:ext uri="{FF2B5EF4-FFF2-40B4-BE49-F238E27FC236}">
                  <a16:creationId xmlns:a16="http://schemas.microsoft.com/office/drawing/2014/main" id="{A0A88CA6-360C-A204-AF5D-6CFAF111B78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
              <a:extLst>
                <a:ext uri="{FF2B5EF4-FFF2-40B4-BE49-F238E27FC236}">
                  <a16:creationId xmlns:a16="http://schemas.microsoft.com/office/drawing/2014/main" id="{D3D4D33B-C627-5D15-FBE6-DDC4497545D8}"/>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39" name="node2">
            <a:extLst>
              <a:ext uri="{FF2B5EF4-FFF2-40B4-BE49-F238E27FC236}">
                <a16:creationId xmlns:a16="http://schemas.microsoft.com/office/drawing/2014/main" id="{57E5428F-03C9-795A-0109-382D7C568532}"/>
              </a:ext>
            </a:extLst>
          </p:cNvPr>
          <p:cNvGrpSpPr/>
          <p:nvPr/>
        </p:nvGrpSpPr>
        <p:grpSpPr>
          <a:xfrm>
            <a:off x="3198556" y="2286019"/>
            <a:ext cx="1301010" cy="1301010"/>
            <a:chOff x="8493495" y="4492995"/>
            <a:chExt cx="1301010" cy="1301010"/>
          </a:xfrm>
        </p:grpSpPr>
        <p:sp>
          <p:nvSpPr>
            <p:cNvPr id="40" name="Hình Bầu dục 39">
              <a:extLst>
                <a:ext uri="{FF2B5EF4-FFF2-40B4-BE49-F238E27FC236}">
                  <a16:creationId xmlns:a16="http://schemas.microsoft.com/office/drawing/2014/main" id="{2DF94442-EC49-590C-8D0C-FFF00C0C8BF5}"/>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3">
              <a:extLst>
                <a:ext uri="{FF2B5EF4-FFF2-40B4-BE49-F238E27FC236}">
                  <a16:creationId xmlns:a16="http://schemas.microsoft.com/office/drawing/2014/main" id="{CDCA9287-8833-BF11-BD53-19C2B54ACAF6}"/>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42" name="node3">
            <a:extLst>
              <a:ext uri="{FF2B5EF4-FFF2-40B4-BE49-F238E27FC236}">
                <a16:creationId xmlns:a16="http://schemas.microsoft.com/office/drawing/2014/main" id="{78026404-5E36-9EE2-B34D-2BBA1A42BD1A}"/>
              </a:ext>
            </a:extLst>
          </p:cNvPr>
          <p:cNvGrpSpPr/>
          <p:nvPr/>
        </p:nvGrpSpPr>
        <p:grpSpPr>
          <a:xfrm>
            <a:off x="5508752" y="2316511"/>
            <a:ext cx="1301010" cy="1301010"/>
            <a:chOff x="8493495" y="4492995"/>
            <a:chExt cx="1301010" cy="1301010"/>
          </a:xfrm>
        </p:grpSpPr>
        <p:sp>
          <p:nvSpPr>
            <p:cNvPr id="43" name="Hình Bầu dục 42">
              <a:extLst>
                <a:ext uri="{FF2B5EF4-FFF2-40B4-BE49-F238E27FC236}">
                  <a16:creationId xmlns:a16="http://schemas.microsoft.com/office/drawing/2014/main" id="{95E6CCAD-DB01-8591-8ABD-AC88FC51A488}"/>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3">
              <a:extLst>
                <a:ext uri="{FF2B5EF4-FFF2-40B4-BE49-F238E27FC236}">
                  <a16:creationId xmlns:a16="http://schemas.microsoft.com/office/drawing/2014/main" id="{53927CC7-234D-302F-FD2D-18825B720C52}"/>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Z</a:t>
              </a:r>
            </a:p>
          </p:txBody>
        </p:sp>
      </p:grpSp>
      <p:grpSp>
        <p:nvGrpSpPr>
          <p:cNvPr id="45" name="node4">
            <a:extLst>
              <a:ext uri="{FF2B5EF4-FFF2-40B4-BE49-F238E27FC236}">
                <a16:creationId xmlns:a16="http://schemas.microsoft.com/office/drawing/2014/main" id="{DC2AC3C7-1A35-4B20-577B-C091B25D87F8}"/>
              </a:ext>
            </a:extLst>
          </p:cNvPr>
          <p:cNvGrpSpPr/>
          <p:nvPr/>
        </p:nvGrpSpPr>
        <p:grpSpPr>
          <a:xfrm>
            <a:off x="4417261" y="4944822"/>
            <a:ext cx="1301010" cy="2093649"/>
            <a:chOff x="8493495" y="4492995"/>
            <a:chExt cx="1301010" cy="2093649"/>
          </a:xfrm>
        </p:grpSpPr>
        <p:sp>
          <p:nvSpPr>
            <p:cNvPr id="46" name="Hình Bầu dục 45">
              <a:extLst>
                <a:ext uri="{FF2B5EF4-FFF2-40B4-BE49-F238E27FC236}">
                  <a16:creationId xmlns:a16="http://schemas.microsoft.com/office/drawing/2014/main" id="{3235269A-2014-288A-F743-C8B7D52D002C}"/>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3">
              <a:extLst>
                <a:ext uri="{FF2B5EF4-FFF2-40B4-BE49-F238E27FC236}">
                  <a16:creationId xmlns:a16="http://schemas.microsoft.com/office/drawing/2014/main" id="{01176948-2E10-D076-0AC3-19523F8C14F8}"/>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48" name="node5">
            <a:extLst>
              <a:ext uri="{FF2B5EF4-FFF2-40B4-BE49-F238E27FC236}">
                <a16:creationId xmlns:a16="http://schemas.microsoft.com/office/drawing/2014/main" id="{0156301C-54C1-57E8-454E-63306FE570FC}"/>
              </a:ext>
            </a:extLst>
          </p:cNvPr>
          <p:cNvGrpSpPr/>
          <p:nvPr/>
        </p:nvGrpSpPr>
        <p:grpSpPr>
          <a:xfrm>
            <a:off x="1897546" y="7268688"/>
            <a:ext cx="1301010" cy="1301010"/>
            <a:chOff x="12636015" y="7725518"/>
            <a:chExt cx="1301010" cy="1301010"/>
          </a:xfrm>
        </p:grpSpPr>
        <p:sp>
          <p:nvSpPr>
            <p:cNvPr id="49" name="Hình Bầu dục 48">
              <a:extLst>
                <a:ext uri="{FF2B5EF4-FFF2-40B4-BE49-F238E27FC236}">
                  <a16:creationId xmlns:a16="http://schemas.microsoft.com/office/drawing/2014/main" id="{F1B60093-D9CE-4D7B-A79C-34DC32D223C1}"/>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3">
              <a:extLst>
                <a:ext uri="{FF2B5EF4-FFF2-40B4-BE49-F238E27FC236}">
                  <a16:creationId xmlns:a16="http://schemas.microsoft.com/office/drawing/2014/main" id="{ECA68439-FE2B-9432-03E2-D3F5B0AEB044}"/>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cxnSp>
        <p:nvCxnSpPr>
          <p:cNvPr id="51" name="edge4">
            <a:extLst>
              <a:ext uri="{FF2B5EF4-FFF2-40B4-BE49-F238E27FC236}">
                <a16:creationId xmlns:a16="http://schemas.microsoft.com/office/drawing/2014/main" id="{A7216C9D-4583-3F72-6310-F2A44CFA1DB8}"/>
              </a:ext>
            </a:extLst>
          </p:cNvPr>
          <p:cNvCxnSpPr>
            <a:cxnSpLocks/>
          </p:cNvCxnSpPr>
          <p:nvPr/>
        </p:nvCxnSpPr>
        <p:spPr>
          <a:xfrm flipH="1">
            <a:off x="3116885" y="6184842"/>
            <a:ext cx="1466352" cy="129070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dge3">
            <a:extLst>
              <a:ext uri="{FF2B5EF4-FFF2-40B4-BE49-F238E27FC236}">
                <a16:creationId xmlns:a16="http://schemas.microsoft.com/office/drawing/2014/main" id="{B18A3EE3-1537-70D5-E15E-B1FBC0B759A0}"/>
              </a:ext>
            </a:extLst>
          </p:cNvPr>
          <p:cNvCxnSpPr>
            <a:cxnSpLocks/>
          </p:cNvCxnSpPr>
          <p:nvPr/>
        </p:nvCxnSpPr>
        <p:spPr>
          <a:xfrm flipH="1">
            <a:off x="5508752" y="3705441"/>
            <a:ext cx="516779" cy="131549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dge2">
            <a:extLst>
              <a:ext uri="{FF2B5EF4-FFF2-40B4-BE49-F238E27FC236}">
                <a16:creationId xmlns:a16="http://schemas.microsoft.com/office/drawing/2014/main" id="{83F7000E-85BE-3DB9-A885-E6ABC9DA50F1}"/>
              </a:ext>
            </a:extLst>
          </p:cNvPr>
          <p:cNvCxnSpPr>
            <a:cxnSpLocks/>
          </p:cNvCxnSpPr>
          <p:nvPr/>
        </p:nvCxnSpPr>
        <p:spPr>
          <a:xfrm>
            <a:off x="3968131" y="3671676"/>
            <a:ext cx="615106" cy="134925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dge1">
            <a:extLst>
              <a:ext uri="{FF2B5EF4-FFF2-40B4-BE49-F238E27FC236}">
                <a16:creationId xmlns:a16="http://schemas.microsoft.com/office/drawing/2014/main" id="{52292D80-2DF6-AF32-8AAA-15D774E2C34B}"/>
              </a:ext>
            </a:extLst>
          </p:cNvPr>
          <p:cNvCxnSpPr>
            <a:cxnSpLocks/>
          </p:cNvCxnSpPr>
          <p:nvPr/>
        </p:nvCxnSpPr>
        <p:spPr>
          <a:xfrm>
            <a:off x="1190832" y="3690960"/>
            <a:ext cx="1100899" cy="355598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grpSp>
        <p:nvGrpSpPr>
          <p:cNvPr id="8" name="Nhóm 7">
            <a:extLst>
              <a:ext uri="{FF2B5EF4-FFF2-40B4-BE49-F238E27FC236}">
                <a16:creationId xmlns:a16="http://schemas.microsoft.com/office/drawing/2014/main" id="{828E99C2-F5EE-998B-733A-AE77A2936AF8}"/>
              </a:ext>
            </a:extLst>
          </p:cNvPr>
          <p:cNvGrpSpPr/>
          <p:nvPr/>
        </p:nvGrpSpPr>
        <p:grpSpPr>
          <a:xfrm>
            <a:off x="7543239" y="4418522"/>
            <a:ext cx="10405693" cy="1461810"/>
            <a:chOff x="7543239" y="4418522"/>
            <a:chExt cx="10405693" cy="1461810"/>
          </a:xfrm>
        </p:grpSpPr>
        <p:sp>
          <p:nvSpPr>
            <p:cNvPr id="56" name="Hộp Văn bản 55">
              <a:extLst>
                <a:ext uri="{FF2B5EF4-FFF2-40B4-BE49-F238E27FC236}">
                  <a16:creationId xmlns:a16="http://schemas.microsoft.com/office/drawing/2014/main" id="{FD689E63-F391-FF8E-F998-0D7EF4C5C105}"/>
                </a:ext>
              </a:extLst>
            </p:cNvPr>
            <p:cNvSpPr txBox="1"/>
            <p:nvPr/>
          </p:nvSpPr>
          <p:spPr>
            <a:xfrm>
              <a:off x="7890532" y="4418523"/>
              <a:ext cx="10058400" cy="1323439"/>
            </a:xfrm>
            <a:prstGeom prst="rect">
              <a:avLst/>
            </a:prstGeom>
            <a:noFill/>
            <a:ln w="76200">
              <a:solidFill>
                <a:srgbClr val="C29BFF"/>
              </a:solidFill>
            </a:ln>
          </p:spPr>
          <p:txBody>
            <a:bodyPr wrap="square" rtlCol="0">
              <a:spAutoFit/>
            </a:bodyPr>
            <a:lstStyle/>
            <a:p>
              <a:pPr algn="ctr"/>
              <a:r>
                <a:rPr lang="en-US" sz="6600">
                  <a:solidFill>
                    <a:srgbClr val="C29BFF"/>
                  </a:solidFill>
                  <a:latin typeface="HK Modular" panose="020B0604020202020204" charset="0"/>
                </a:rPr>
                <a:t>f </a:t>
              </a:r>
              <a:r>
                <a:rPr lang="en-US" sz="6600" err="1">
                  <a:solidFill>
                    <a:srgbClr val="C29BFF"/>
                  </a:solidFill>
                  <a:latin typeface="HK Modular" panose="020B0604020202020204" charset="0"/>
                </a:rPr>
                <a:t>x,y,z</a:t>
              </a:r>
              <a:r>
                <a:rPr lang="en-US" sz="6600">
                  <a:solidFill>
                    <a:srgbClr val="C29BFF"/>
                  </a:solidFill>
                  <a:latin typeface="HK Modular" panose="020B0604020202020204" charset="0"/>
                </a:rPr>
                <a:t>   X + Y </a:t>
              </a:r>
              <a:r>
                <a:rPr lang="en-US" sz="8000">
                  <a:solidFill>
                    <a:srgbClr val="C29BFF"/>
                  </a:solidFill>
                  <a:latin typeface=".VnHelvetInsH" panose="020B7200000000000000" pitchFamily="34" charset="0"/>
                </a:rPr>
                <a:t>*</a:t>
              </a:r>
              <a:r>
                <a:rPr lang="en-US" sz="6600">
                  <a:solidFill>
                    <a:srgbClr val="C29BFF"/>
                  </a:solidFill>
                  <a:latin typeface="HK Modular" panose="020B0604020202020204" charset="0"/>
                </a:rPr>
                <a:t> Z</a:t>
              </a:r>
            </a:p>
          </p:txBody>
        </p:sp>
        <p:sp>
          <p:nvSpPr>
            <p:cNvPr id="4" name="Hộp Văn bản 3">
              <a:extLst>
                <a:ext uri="{FF2B5EF4-FFF2-40B4-BE49-F238E27FC236}">
                  <a16:creationId xmlns:a16="http://schemas.microsoft.com/office/drawing/2014/main" id="{C07AB651-CE1B-F7AB-51F2-C69D54F0ACE0}"/>
                </a:ext>
              </a:extLst>
            </p:cNvPr>
            <p:cNvSpPr txBox="1"/>
            <p:nvPr/>
          </p:nvSpPr>
          <p:spPr>
            <a:xfrm>
              <a:off x="11049000" y="4418522"/>
              <a:ext cx="2667000" cy="1323439"/>
            </a:xfrm>
            <a:prstGeom prst="rect">
              <a:avLst/>
            </a:prstGeom>
            <a:noFill/>
            <a:ln w="76200">
              <a:noFill/>
            </a:ln>
          </p:spPr>
          <p:txBody>
            <a:bodyPr wrap="square" rtlCol="0">
              <a:spAutoFit/>
            </a:bodyPr>
            <a:lstStyle/>
            <a:p>
              <a:pPr algn="ctr"/>
              <a:r>
                <a:rPr lang="en-US" sz="8000">
                  <a:solidFill>
                    <a:srgbClr val="C29BFF"/>
                  </a:solidFill>
                  <a:latin typeface=".VnBlack" panose="020B7200000000000000" pitchFamily="34" charset="0"/>
                  <a:cs typeface="Times New Roman" panose="02020603050405020304" pitchFamily="18" charset="0"/>
                </a:rPr>
                <a:t> </a:t>
              </a:r>
              <a:r>
                <a:rPr lang="en-US" sz="8000" b="1">
                  <a:solidFill>
                    <a:srgbClr val="C29BFF"/>
                  </a:solidFill>
                  <a:latin typeface=".VnBlack" panose="020B7200000000000000" pitchFamily="34" charset="0"/>
                  <a:cs typeface="Times New Roman" panose="02020603050405020304" pitchFamily="18" charset="0"/>
                </a:rPr>
                <a:t>=</a:t>
              </a:r>
            </a:p>
          </p:txBody>
        </p:sp>
        <p:sp>
          <p:nvSpPr>
            <p:cNvPr id="5" name="Hộp Văn bản 4">
              <a:extLst>
                <a:ext uri="{FF2B5EF4-FFF2-40B4-BE49-F238E27FC236}">
                  <a16:creationId xmlns:a16="http://schemas.microsoft.com/office/drawing/2014/main" id="{BC4931D0-C138-3A5B-988C-09A8BB14B992}"/>
                </a:ext>
              </a:extLst>
            </p:cNvPr>
            <p:cNvSpPr txBox="1"/>
            <p:nvPr/>
          </p:nvSpPr>
          <p:spPr>
            <a:xfrm>
              <a:off x="10516005" y="4556893"/>
              <a:ext cx="2667000" cy="1323439"/>
            </a:xfrm>
            <a:prstGeom prst="rect">
              <a:avLst/>
            </a:prstGeom>
            <a:noFill/>
            <a:ln w="76200">
              <a:noFill/>
            </a:ln>
          </p:spPr>
          <p:txBody>
            <a:bodyPr wrap="square" rtlCol="0">
              <a:spAutoFit/>
            </a:bodyPr>
            <a:lstStyle/>
            <a:p>
              <a:pPr algn="ctr"/>
              <a:r>
                <a:rPr lang="en-US" sz="8000">
                  <a:solidFill>
                    <a:srgbClr val="C29BFF"/>
                  </a:solidFill>
                  <a:latin typeface=".VnBlack" panose="020B7200000000000000" pitchFamily="34" charset="0"/>
                  <a:cs typeface="Times New Roman" panose="02020603050405020304" pitchFamily="18" charset="0"/>
                </a:rPr>
                <a:t> </a:t>
              </a:r>
              <a:r>
                <a:rPr lang="en-US" sz="8000" b="1">
                  <a:solidFill>
                    <a:srgbClr val="C29BFF"/>
                  </a:solidFill>
                  <a:latin typeface=".VnBlack" panose="020B7200000000000000" pitchFamily="34" charset="0"/>
                  <a:cs typeface="Times New Roman" panose="02020603050405020304" pitchFamily="18" charset="0"/>
                </a:rPr>
                <a:t>)</a:t>
              </a:r>
            </a:p>
          </p:txBody>
        </p:sp>
        <p:sp>
          <p:nvSpPr>
            <p:cNvPr id="6" name="Hộp Văn bản 5">
              <a:extLst>
                <a:ext uri="{FF2B5EF4-FFF2-40B4-BE49-F238E27FC236}">
                  <a16:creationId xmlns:a16="http://schemas.microsoft.com/office/drawing/2014/main" id="{24B20C12-3C86-2854-10D8-FDF98F0DF416}"/>
                </a:ext>
              </a:extLst>
            </p:cNvPr>
            <p:cNvSpPr txBox="1"/>
            <p:nvPr/>
          </p:nvSpPr>
          <p:spPr>
            <a:xfrm>
              <a:off x="7543239" y="4536096"/>
              <a:ext cx="2667000" cy="1323439"/>
            </a:xfrm>
            <a:prstGeom prst="rect">
              <a:avLst/>
            </a:prstGeom>
            <a:noFill/>
            <a:ln w="76200">
              <a:noFill/>
            </a:ln>
          </p:spPr>
          <p:txBody>
            <a:bodyPr wrap="square" rtlCol="0">
              <a:spAutoFit/>
            </a:bodyPr>
            <a:lstStyle/>
            <a:p>
              <a:pPr algn="ctr"/>
              <a:r>
                <a:rPr lang="en-US" sz="8000">
                  <a:solidFill>
                    <a:srgbClr val="C29BFF"/>
                  </a:solidFill>
                  <a:latin typeface=".VnBlack" panose="020B7200000000000000" pitchFamily="34" charset="0"/>
                  <a:cs typeface="Times New Roman" panose="02020603050405020304" pitchFamily="18" charset="0"/>
                </a:rPr>
                <a:t> </a:t>
              </a:r>
              <a:r>
                <a:rPr lang="en-US" sz="8000" b="1">
                  <a:solidFill>
                    <a:srgbClr val="C29BFF"/>
                  </a:solidFill>
                  <a:latin typeface=".VnBlack" panose="020B7200000000000000" pitchFamily="34" charset="0"/>
                  <a:cs typeface="Times New Roman" panose="02020603050405020304" pitchFamily="18" charset="0"/>
                </a:rPr>
                <a:t>(</a:t>
              </a:r>
            </a:p>
          </p:txBody>
        </p:sp>
      </p:grpSp>
      <p:cxnSp>
        <p:nvCxnSpPr>
          <p:cNvPr id="7" name="edge4">
            <a:extLst>
              <a:ext uri="{FF2B5EF4-FFF2-40B4-BE49-F238E27FC236}">
                <a16:creationId xmlns:a16="http://schemas.microsoft.com/office/drawing/2014/main" id="{530D2F97-91EB-E18E-8B23-268673082AAC}"/>
              </a:ext>
            </a:extLst>
          </p:cNvPr>
          <p:cNvCxnSpPr>
            <a:cxnSpLocks/>
          </p:cNvCxnSpPr>
          <p:nvPr/>
        </p:nvCxnSpPr>
        <p:spPr>
          <a:xfrm>
            <a:off x="2548051" y="8569698"/>
            <a:ext cx="0" cy="1222002"/>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circle(out)">
                                      <p:cBhvr>
                                        <p:cTn id="7" dur="500"/>
                                        <p:tgtEl>
                                          <p:spTgt spid="48"/>
                                        </p:tgtEl>
                                      </p:cBhvr>
                                    </p:animEffect>
                                  </p:childTnLst>
                                </p:cTn>
                              </p:par>
                              <p:par>
                                <p:cTn id="8" presetID="6" presetClass="entr" presetSubtype="32" fill="hold" nodeType="withEffect">
                                  <p:stCondLst>
                                    <p:cond delay="750"/>
                                  </p:stCondLst>
                                  <p:childTnLst>
                                    <p:set>
                                      <p:cBhvr>
                                        <p:cTn id="9" dur="1" fill="hold">
                                          <p:stCondLst>
                                            <p:cond delay="0"/>
                                          </p:stCondLst>
                                        </p:cTn>
                                        <p:tgtEl>
                                          <p:spTgt spid="45"/>
                                        </p:tgtEl>
                                        <p:attrNameLst>
                                          <p:attrName>style.visibility</p:attrName>
                                        </p:attrNameLst>
                                      </p:cBhvr>
                                      <p:to>
                                        <p:strVal val="visible"/>
                                      </p:to>
                                    </p:set>
                                    <p:animEffect transition="in" filter="circle(out)">
                                      <p:cBhvr>
                                        <p:cTn id="10" dur="500"/>
                                        <p:tgtEl>
                                          <p:spTgt spid="45"/>
                                        </p:tgtEl>
                                      </p:cBhvr>
                                    </p:animEffect>
                                  </p:childTnLst>
                                </p:cTn>
                              </p:par>
                              <p:par>
                                <p:cTn id="11" presetID="6" presetClass="entr" presetSubtype="32" fill="hold" nodeType="withEffect">
                                  <p:stCondLst>
                                    <p:cond delay="750"/>
                                  </p:stCondLst>
                                  <p:childTnLst>
                                    <p:set>
                                      <p:cBhvr>
                                        <p:cTn id="12" dur="1" fill="hold">
                                          <p:stCondLst>
                                            <p:cond delay="0"/>
                                          </p:stCondLst>
                                        </p:cTn>
                                        <p:tgtEl>
                                          <p:spTgt spid="42"/>
                                        </p:tgtEl>
                                        <p:attrNameLst>
                                          <p:attrName>style.visibility</p:attrName>
                                        </p:attrNameLst>
                                      </p:cBhvr>
                                      <p:to>
                                        <p:strVal val="visible"/>
                                      </p:to>
                                    </p:set>
                                    <p:animEffect transition="in" filter="circle(out)">
                                      <p:cBhvr>
                                        <p:cTn id="13" dur="500"/>
                                        <p:tgtEl>
                                          <p:spTgt spid="42"/>
                                        </p:tgtEl>
                                      </p:cBhvr>
                                    </p:animEffect>
                                  </p:childTnLst>
                                </p:cTn>
                              </p:par>
                              <p:par>
                                <p:cTn id="14" presetID="6" presetClass="entr" presetSubtype="32" fill="hold" nodeType="withEffect">
                                  <p:stCondLst>
                                    <p:cond delay="750"/>
                                  </p:stCondLst>
                                  <p:childTnLst>
                                    <p:set>
                                      <p:cBhvr>
                                        <p:cTn id="15" dur="1" fill="hold">
                                          <p:stCondLst>
                                            <p:cond delay="0"/>
                                          </p:stCondLst>
                                        </p:cTn>
                                        <p:tgtEl>
                                          <p:spTgt spid="39"/>
                                        </p:tgtEl>
                                        <p:attrNameLst>
                                          <p:attrName>style.visibility</p:attrName>
                                        </p:attrNameLst>
                                      </p:cBhvr>
                                      <p:to>
                                        <p:strVal val="visible"/>
                                      </p:to>
                                    </p:set>
                                    <p:animEffect transition="in" filter="circle(out)">
                                      <p:cBhvr>
                                        <p:cTn id="16" dur="500"/>
                                        <p:tgtEl>
                                          <p:spTgt spid="39"/>
                                        </p:tgtEl>
                                      </p:cBhvr>
                                    </p:animEffect>
                                  </p:childTnLst>
                                </p:cTn>
                              </p:par>
                              <p:par>
                                <p:cTn id="17" presetID="6" presetClass="entr" presetSubtype="32" fill="hold" nodeType="withEffect">
                                  <p:stCondLst>
                                    <p:cond delay="750"/>
                                  </p:stCondLst>
                                  <p:childTnLst>
                                    <p:set>
                                      <p:cBhvr>
                                        <p:cTn id="18" dur="1" fill="hold">
                                          <p:stCondLst>
                                            <p:cond delay="0"/>
                                          </p:stCondLst>
                                        </p:cTn>
                                        <p:tgtEl>
                                          <p:spTgt spid="36"/>
                                        </p:tgtEl>
                                        <p:attrNameLst>
                                          <p:attrName>style.visibility</p:attrName>
                                        </p:attrNameLst>
                                      </p:cBhvr>
                                      <p:to>
                                        <p:strVal val="visible"/>
                                      </p:to>
                                    </p:set>
                                    <p:animEffect transition="in" filter="circle(out)">
                                      <p:cBhvr>
                                        <p:cTn id="19" dur="500"/>
                                        <p:tgtEl>
                                          <p:spTgt spid="36"/>
                                        </p:tgtEl>
                                      </p:cBhvr>
                                    </p:animEffect>
                                  </p:childTnLst>
                                </p:cTn>
                              </p:par>
                              <p:par>
                                <p:cTn id="20" presetID="22" presetClass="entr" presetSubtype="1" fill="hold" nodeType="withEffect">
                                  <p:stCondLst>
                                    <p:cond delay="1250"/>
                                  </p:stCondLst>
                                  <p:childTnLst>
                                    <p:set>
                                      <p:cBhvr>
                                        <p:cTn id="21" dur="1" fill="hold">
                                          <p:stCondLst>
                                            <p:cond delay="0"/>
                                          </p:stCondLst>
                                        </p:cTn>
                                        <p:tgtEl>
                                          <p:spTgt spid="54"/>
                                        </p:tgtEl>
                                        <p:attrNameLst>
                                          <p:attrName>style.visibility</p:attrName>
                                        </p:attrNameLst>
                                      </p:cBhvr>
                                      <p:to>
                                        <p:strVal val="visible"/>
                                      </p:to>
                                    </p:set>
                                    <p:animEffect transition="in" filter="wipe(up)">
                                      <p:cBhvr>
                                        <p:cTn id="22" dur="1000"/>
                                        <p:tgtEl>
                                          <p:spTgt spid="54"/>
                                        </p:tgtEl>
                                      </p:cBhvr>
                                    </p:animEffect>
                                  </p:childTnLst>
                                </p:cTn>
                              </p:par>
                              <p:par>
                                <p:cTn id="23" presetID="22" presetClass="entr" presetSubtype="1" fill="hold" nodeType="withEffect">
                                  <p:stCondLst>
                                    <p:cond delay="1250"/>
                                  </p:stCondLst>
                                  <p:childTnLst>
                                    <p:set>
                                      <p:cBhvr>
                                        <p:cTn id="24" dur="1" fill="hold">
                                          <p:stCondLst>
                                            <p:cond delay="0"/>
                                          </p:stCondLst>
                                        </p:cTn>
                                        <p:tgtEl>
                                          <p:spTgt spid="52"/>
                                        </p:tgtEl>
                                        <p:attrNameLst>
                                          <p:attrName>style.visibility</p:attrName>
                                        </p:attrNameLst>
                                      </p:cBhvr>
                                      <p:to>
                                        <p:strVal val="visible"/>
                                      </p:to>
                                    </p:set>
                                    <p:animEffect transition="in" filter="wipe(up)">
                                      <p:cBhvr>
                                        <p:cTn id="25" dur="500"/>
                                        <p:tgtEl>
                                          <p:spTgt spid="52"/>
                                        </p:tgtEl>
                                      </p:cBhvr>
                                    </p:animEffect>
                                  </p:childTnLst>
                                </p:cTn>
                              </p:par>
                              <p:par>
                                <p:cTn id="26" presetID="22" presetClass="entr" presetSubtype="1" fill="hold" nodeType="withEffect">
                                  <p:stCondLst>
                                    <p:cond delay="1250"/>
                                  </p:stCondLst>
                                  <p:childTnLst>
                                    <p:set>
                                      <p:cBhvr>
                                        <p:cTn id="27" dur="1" fill="hold">
                                          <p:stCondLst>
                                            <p:cond delay="0"/>
                                          </p:stCondLst>
                                        </p:cTn>
                                        <p:tgtEl>
                                          <p:spTgt spid="53"/>
                                        </p:tgtEl>
                                        <p:attrNameLst>
                                          <p:attrName>style.visibility</p:attrName>
                                        </p:attrNameLst>
                                      </p:cBhvr>
                                      <p:to>
                                        <p:strVal val="visible"/>
                                      </p:to>
                                    </p:set>
                                    <p:animEffect transition="in" filter="wipe(up)">
                                      <p:cBhvr>
                                        <p:cTn id="28" dur="500"/>
                                        <p:tgtEl>
                                          <p:spTgt spid="53"/>
                                        </p:tgtEl>
                                      </p:cBhvr>
                                    </p:animEffect>
                                  </p:childTnLst>
                                </p:cTn>
                              </p:par>
                              <p:par>
                                <p:cTn id="29" presetID="22" presetClass="entr" presetSubtype="1" fill="hold" nodeType="withEffect">
                                  <p:stCondLst>
                                    <p:cond delay="175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par>
                                <p:cTn id="32" presetID="22" presetClass="entr" presetSubtype="1" fill="hold" nodeType="withEffect">
                                  <p:stCondLst>
                                    <p:cond delay="225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4FFA-4F19-6C21-9370-18F6F7A7CA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BCD94B-44CC-3529-F817-23B2109FDFB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111" name="Freeform 19">
            <a:extLst>
              <a:ext uri="{FF2B5EF4-FFF2-40B4-BE49-F238E27FC236}">
                <a16:creationId xmlns:a16="http://schemas.microsoft.com/office/drawing/2014/main" id="{018537D7-6610-AACA-9416-12E122D16B1E}"/>
              </a:ext>
            </a:extLst>
          </p:cNvPr>
          <p:cNvSpPr/>
          <p:nvPr/>
        </p:nvSpPr>
        <p:spPr>
          <a:xfrm>
            <a:off x="-1802693" y="5925780"/>
            <a:ext cx="6016280" cy="5305265"/>
          </a:xfrm>
          <a:custGeom>
            <a:avLst/>
            <a:gdLst/>
            <a:ahLst/>
            <a:cxnLst/>
            <a:rect l="l" t="t" r="r" b="b"/>
            <a:pathLst>
              <a:path w="6016280" h="5305265">
                <a:moveTo>
                  <a:pt x="0" y="0"/>
                </a:moveTo>
                <a:lnTo>
                  <a:pt x="6016280" y="0"/>
                </a:lnTo>
                <a:lnTo>
                  <a:pt x="6016280" y="5305266"/>
                </a:lnTo>
                <a:lnTo>
                  <a:pt x="0" y="5305266"/>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0" name="Hình Bầu dục 89">
            <a:extLst>
              <a:ext uri="{FF2B5EF4-FFF2-40B4-BE49-F238E27FC236}">
                <a16:creationId xmlns:a16="http://schemas.microsoft.com/office/drawing/2014/main" id="{4F9DBD7F-D818-86A8-830A-CF40BA750855}"/>
              </a:ext>
            </a:extLst>
          </p:cNvPr>
          <p:cNvSpPr/>
          <p:nvPr/>
        </p:nvSpPr>
        <p:spPr>
          <a:xfrm>
            <a:off x="16247221" y="3436827"/>
            <a:ext cx="1301010" cy="1301010"/>
          </a:xfrm>
          <a:prstGeom prst="ellipse">
            <a:avLst/>
          </a:prstGeom>
          <a:no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91" name="Hình Bầu dục 90">
            <a:extLst>
              <a:ext uri="{FF2B5EF4-FFF2-40B4-BE49-F238E27FC236}">
                <a16:creationId xmlns:a16="http://schemas.microsoft.com/office/drawing/2014/main" id="{5B522CBD-5363-FC02-8D76-5D92F3FCED59}"/>
              </a:ext>
            </a:extLst>
          </p:cNvPr>
          <p:cNvSpPr/>
          <p:nvPr/>
        </p:nvSpPr>
        <p:spPr>
          <a:xfrm>
            <a:off x="13937025" y="3390324"/>
            <a:ext cx="1301010" cy="1301010"/>
          </a:xfrm>
          <a:prstGeom prst="ellipse">
            <a:avLst/>
          </a:prstGeom>
          <a:no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92" name="Hình Bầu dục 91">
            <a:extLst>
              <a:ext uri="{FF2B5EF4-FFF2-40B4-BE49-F238E27FC236}">
                <a16:creationId xmlns:a16="http://schemas.microsoft.com/office/drawing/2014/main" id="{1A23B64B-6A45-7334-32C6-61686B5F587E}"/>
              </a:ext>
            </a:extLst>
          </p:cNvPr>
          <p:cNvSpPr/>
          <p:nvPr/>
        </p:nvSpPr>
        <p:spPr>
          <a:xfrm>
            <a:off x="11278797" y="3390324"/>
            <a:ext cx="1301010" cy="1301010"/>
          </a:xfrm>
          <a:prstGeom prst="ellipse">
            <a:avLst/>
          </a:prstGeom>
          <a:no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93" name="Hình Bầu dục 92">
            <a:extLst>
              <a:ext uri="{FF2B5EF4-FFF2-40B4-BE49-F238E27FC236}">
                <a16:creationId xmlns:a16="http://schemas.microsoft.com/office/drawing/2014/main" id="{6CD5FB69-C506-F778-ABD3-6603BC813D0D}"/>
              </a:ext>
            </a:extLst>
          </p:cNvPr>
          <p:cNvSpPr/>
          <p:nvPr/>
        </p:nvSpPr>
        <p:spPr>
          <a:xfrm>
            <a:off x="15155729" y="6056689"/>
            <a:ext cx="1301010" cy="1301010"/>
          </a:xfrm>
          <a:prstGeom prst="ellipse">
            <a:avLst/>
          </a:prstGeom>
          <a:no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88" name="Hình Bầu dục 87">
            <a:extLst>
              <a:ext uri="{FF2B5EF4-FFF2-40B4-BE49-F238E27FC236}">
                <a16:creationId xmlns:a16="http://schemas.microsoft.com/office/drawing/2014/main" id="{53863034-F443-81E0-2F33-B63CB530418E}"/>
              </a:ext>
            </a:extLst>
          </p:cNvPr>
          <p:cNvSpPr/>
          <p:nvPr/>
        </p:nvSpPr>
        <p:spPr>
          <a:xfrm>
            <a:off x="12636015" y="8373261"/>
            <a:ext cx="1301010" cy="1301010"/>
          </a:xfrm>
          <a:prstGeom prst="ellipse">
            <a:avLst/>
          </a:prstGeom>
          <a:no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grpSp>
        <p:nvGrpSpPr>
          <p:cNvPr id="4" name="Group 4">
            <a:extLst>
              <a:ext uri="{FF2B5EF4-FFF2-40B4-BE49-F238E27FC236}">
                <a16:creationId xmlns:a16="http://schemas.microsoft.com/office/drawing/2014/main" id="{4726918D-BAE7-3650-62C7-250DF8B09512}"/>
              </a:ext>
            </a:extLst>
          </p:cNvPr>
          <p:cNvGrpSpPr/>
          <p:nvPr/>
        </p:nvGrpSpPr>
        <p:grpSpPr>
          <a:xfrm>
            <a:off x="795492" y="383470"/>
            <a:ext cx="1301010" cy="1301010"/>
            <a:chOff x="0" y="0"/>
            <a:chExt cx="812800" cy="812800"/>
          </a:xfrm>
        </p:grpSpPr>
        <p:sp>
          <p:nvSpPr>
            <p:cNvPr id="5" name="Freeform 5">
              <a:extLst>
                <a:ext uri="{FF2B5EF4-FFF2-40B4-BE49-F238E27FC236}">
                  <a16:creationId xmlns:a16="http://schemas.microsoft.com/office/drawing/2014/main" id="{CBFBD096-72B5-E53A-8EEC-66918749AE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en-US"/>
            </a:p>
          </p:txBody>
        </p:sp>
        <p:sp>
          <p:nvSpPr>
            <p:cNvPr id="6" name="TextBox 6">
              <a:extLst>
                <a:ext uri="{FF2B5EF4-FFF2-40B4-BE49-F238E27FC236}">
                  <a16:creationId xmlns:a16="http://schemas.microsoft.com/office/drawing/2014/main" id="{C646C2E4-1F65-EEA0-C73D-01FB3DFAB117}"/>
                </a:ext>
              </a:extLst>
            </p:cNvPr>
            <p:cNvSpPr txBox="1"/>
            <p:nvPr/>
          </p:nvSpPr>
          <p:spPr>
            <a:xfrm>
              <a:off x="76200" y="-19050"/>
              <a:ext cx="660400" cy="755650"/>
            </a:xfrm>
            <a:prstGeom prst="rect">
              <a:avLst/>
            </a:prstGeom>
          </p:spPr>
          <p:txBody>
            <a:bodyPr lIns="50800" tIns="50800" rIns="50800" bIns="50800" rtlCol="0" anchor="ctr"/>
            <a:lstStyle/>
            <a:p>
              <a:pPr algn="l">
                <a:lnSpc>
                  <a:spcPts val="6020"/>
                </a:lnSpc>
              </a:pPr>
              <a:r>
                <a:rPr lang="en-US" sz="4300" b="1">
                  <a:solidFill>
                    <a:srgbClr val="FFFFFF"/>
                  </a:solidFill>
                  <a:latin typeface="HK Modular"/>
                  <a:ea typeface="HK Modular"/>
                  <a:cs typeface="HK Modular"/>
                  <a:sym typeface="HK Modular"/>
                </a:rPr>
                <a:t>1.</a:t>
              </a:r>
            </a:p>
          </p:txBody>
        </p:sp>
      </p:grpSp>
      <p:grpSp>
        <p:nvGrpSpPr>
          <p:cNvPr id="7" name="Group 7">
            <a:extLst>
              <a:ext uri="{FF2B5EF4-FFF2-40B4-BE49-F238E27FC236}">
                <a16:creationId xmlns:a16="http://schemas.microsoft.com/office/drawing/2014/main" id="{C4CE48C6-1AC8-3261-49C9-2FE6C108DD24}"/>
              </a:ext>
            </a:extLst>
          </p:cNvPr>
          <p:cNvGrpSpPr/>
          <p:nvPr/>
        </p:nvGrpSpPr>
        <p:grpSpPr>
          <a:xfrm>
            <a:off x="813762" y="3423846"/>
            <a:ext cx="1301010" cy="1301010"/>
            <a:chOff x="0" y="0"/>
            <a:chExt cx="812800" cy="812800"/>
          </a:xfrm>
        </p:grpSpPr>
        <p:sp>
          <p:nvSpPr>
            <p:cNvPr id="8" name="Freeform 8">
              <a:extLst>
                <a:ext uri="{FF2B5EF4-FFF2-40B4-BE49-F238E27FC236}">
                  <a16:creationId xmlns:a16="http://schemas.microsoft.com/office/drawing/2014/main" id="{BB0F164C-B7D2-25C5-D663-6BD00BECF26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en-US"/>
            </a:p>
          </p:txBody>
        </p:sp>
        <p:sp>
          <p:nvSpPr>
            <p:cNvPr id="9" name="TextBox 9">
              <a:extLst>
                <a:ext uri="{FF2B5EF4-FFF2-40B4-BE49-F238E27FC236}">
                  <a16:creationId xmlns:a16="http://schemas.microsoft.com/office/drawing/2014/main" id="{2213E1FB-30B9-F9DD-273C-8061820EA22A}"/>
                </a:ext>
              </a:extLst>
            </p:cNvPr>
            <p:cNvSpPr txBox="1"/>
            <p:nvPr/>
          </p:nvSpPr>
          <p:spPr>
            <a:xfrm>
              <a:off x="76200" y="-19050"/>
              <a:ext cx="660400" cy="755650"/>
            </a:xfrm>
            <a:prstGeom prst="rect">
              <a:avLst/>
            </a:prstGeom>
          </p:spPr>
          <p:txBody>
            <a:bodyPr lIns="50800" tIns="50800" rIns="50800" bIns="50800" rtlCol="0" anchor="ctr"/>
            <a:lstStyle/>
            <a:p>
              <a:pPr algn="l">
                <a:lnSpc>
                  <a:spcPts val="6020"/>
                </a:lnSpc>
              </a:pPr>
              <a:r>
                <a:rPr lang="en-US" sz="4300" b="1">
                  <a:solidFill>
                    <a:srgbClr val="FFFFFF"/>
                  </a:solidFill>
                  <a:latin typeface="HK Modular"/>
                  <a:ea typeface="HK Modular"/>
                  <a:cs typeface="HK Modular"/>
                  <a:sym typeface="HK Modular"/>
                </a:rPr>
                <a:t>2.</a:t>
              </a:r>
            </a:p>
          </p:txBody>
        </p:sp>
      </p:grpSp>
      <p:grpSp>
        <p:nvGrpSpPr>
          <p:cNvPr id="10" name="Group 10">
            <a:extLst>
              <a:ext uri="{FF2B5EF4-FFF2-40B4-BE49-F238E27FC236}">
                <a16:creationId xmlns:a16="http://schemas.microsoft.com/office/drawing/2014/main" id="{2F594B56-0F93-AA17-9D8C-5B33D89EA70A}"/>
              </a:ext>
            </a:extLst>
          </p:cNvPr>
          <p:cNvGrpSpPr/>
          <p:nvPr/>
        </p:nvGrpSpPr>
        <p:grpSpPr>
          <a:xfrm>
            <a:off x="795492" y="6524730"/>
            <a:ext cx="1301010" cy="1301010"/>
            <a:chOff x="0" y="0"/>
            <a:chExt cx="812800" cy="812800"/>
          </a:xfrm>
        </p:grpSpPr>
        <p:sp>
          <p:nvSpPr>
            <p:cNvPr id="11" name="Freeform 11">
              <a:extLst>
                <a:ext uri="{FF2B5EF4-FFF2-40B4-BE49-F238E27FC236}">
                  <a16:creationId xmlns:a16="http://schemas.microsoft.com/office/drawing/2014/main" id="{1AFCEA20-7944-8376-BAAB-0F32B1CD859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en-US"/>
            </a:p>
          </p:txBody>
        </p:sp>
        <p:sp>
          <p:nvSpPr>
            <p:cNvPr id="12" name="TextBox 12">
              <a:extLst>
                <a:ext uri="{FF2B5EF4-FFF2-40B4-BE49-F238E27FC236}">
                  <a16:creationId xmlns:a16="http://schemas.microsoft.com/office/drawing/2014/main" id="{D4A4255C-5B81-3D27-CD55-F9EE60BC92E5}"/>
                </a:ext>
              </a:extLst>
            </p:cNvPr>
            <p:cNvSpPr txBox="1"/>
            <p:nvPr/>
          </p:nvSpPr>
          <p:spPr>
            <a:xfrm>
              <a:off x="76200" y="-19050"/>
              <a:ext cx="660400" cy="755650"/>
            </a:xfrm>
            <a:prstGeom prst="rect">
              <a:avLst/>
            </a:prstGeom>
          </p:spPr>
          <p:txBody>
            <a:bodyPr lIns="50800" tIns="50800" rIns="50800" bIns="50800" rtlCol="0" anchor="ctr"/>
            <a:lstStyle/>
            <a:p>
              <a:pPr algn="l">
                <a:lnSpc>
                  <a:spcPts val="6020"/>
                </a:lnSpc>
              </a:pPr>
              <a:r>
                <a:rPr lang="en-US" sz="4300" b="1">
                  <a:solidFill>
                    <a:srgbClr val="FFFFFF"/>
                  </a:solidFill>
                  <a:latin typeface="HK Modular"/>
                  <a:ea typeface="HK Modular"/>
                  <a:cs typeface="HK Modular"/>
                  <a:sym typeface="HK Modular"/>
                </a:rPr>
                <a:t>3.</a:t>
              </a:r>
            </a:p>
          </p:txBody>
        </p:sp>
      </p:grpSp>
      <p:sp>
        <p:nvSpPr>
          <p:cNvPr id="14" name="TextBox 14">
            <a:extLst>
              <a:ext uri="{FF2B5EF4-FFF2-40B4-BE49-F238E27FC236}">
                <a16:creationId xmlns:a16="http://schemas.microsoft.com/office/drawing/2014/main" id="{087BE448-92EE-0D86-8AB8-DC64B948DDB1}"/>
              </a:ext>
            </a:extLst>
          </p:cNvPr>
          <p:cNvSpPr txBox="1"/>
          <p:nvPr/>
        </p:nvSpPr>
        <p:spPr>
          <a:xfrm>
            <a:off x="813762" y="1584832"/>
            <a:ext cx="8025438" cy="745589"/>
          </a:xfrm>
          <a:prstGeom prst="rect">
            <a:avLst/>
          </a:prstGeom>
        </p:spPr>
        <p:txBody>
          <a:bodyPr wrap="square" lIns="0" tIns="0" rIns="0" bIns="0" rtlCol="0" anchor="t">
            <a:spAutoFit/>
          </a:bodyPr>
          <a:lstStyle/>
          <a:p>
            <a:pPr marL="0" lvl="0" indent="0" algn="l">
              <a:lnSpc>
                <a:spcPts val="2940"/>
              </a:lnSpc>
              <a:spcBef>
                <a:spcPct val="0"/>
              </a:spcBef>
            </a:pPr>
            <a:r>
              <a:rPr lang="en-US" sz="2800" err="1">
                <a:solidFill>
                  <a:srgbClr val="FFFFFF"/>
                </a:solidFill>
                <a:latin typeface="+mj-lt"/>
                <a:ea typeface="Open Sauce"/>
                <a:cs typeface="Open Sauce"/>
                <a:sym typeface="Open Sauce"/>
              </a:rPr>
              <a:t>M</a:t>
            </a:r>
            <a:r>
              <a:rPr lang="en-US" sz="2800" u="none" err="1">
                <a:solidFill>
                  <a:srgbClr val="FFFFFF"/>
                </a:solidFill>
                <a:latin typeface="+mj-lt"/>
                <a:ea typeface="Open Sauce"/>
                <a:cs typeface="Open Sauce"/>
                <a:sym typeface="Open Sauce"/>
              </a:rPr>
              <a:t>ỗi</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toán</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tử</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ví</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dụ</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phép</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cộng</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nhân</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hoặc</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biến</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được</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biểu</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diễn</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bởi</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một</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nút</a:t>
            </a:r>
            <a:r>
              <a:rPr lang="en-US" sz="2800">
                <a:solidFill>
                  <a:srgbClr val="FFFFFF"/>
                </a:solidFill>
                <a:latin typeface="+mj-lt"/>
                <a:ea typeface="Open Sauce"/>
                <a:cs typeface="Open Sauce"/>
                <a:sym typeface="Open Sauce"/>
              </a:rPr>
              <a:t>. </a:t>
            </a:r>
            <a:endParaRPr lang="en-US" sz="2800" u="none">
              <a:solidFill>
                <a:srgbClr val="FFFFFF"/>
              </a:solidFill>
              <a:latin typeface="+mj-lt"/>
              <a:ea typeface="Open Sauce"/>
              <a:cs typeface="Open Sauce"/>
              <a:sym typeface="Open Sauce"/>
            </a:endParaRPr>
          </a:p>
        </p:txBody>
      </p:sp>
      <p:sp>
        <p:nvSpPr>
          <p:cNvPr id="16" name="Freeform 16">
            <a:extLst>
              <a:ext uri="{FF2B5EF4-FFF2-40B4-BE49-F238E27FC236}">
                <a16:creationId xmlns:a16="http://schemas.microsoft.com/office/drawing/2014/main" id="{C8042912-6685-F1CB-7701-776C6A47A7D3}"/>
              </a:ext>
            </a:extLst>
          </p:cNvPr>
          <p:cNvSpPr/>
          <p:nvPr/>
        </p:nvSpPr>
        <p:spPr>
          <a:xfrm>
            <a:off x="6563527" y="2977896"/>
            <a:ext cx="1889708" cy="891901"/>
          </a:xfrm>
          <a:custGeom>
            <a:avLst/>
            <a:gdLst/>
            <a:ahLst/>
            <a:cxnLst/>
            <a:rect l="l" t="t" r="r" b="b"/>
            <a:pathLst>
              <a:path w="1889708" h="891901">
                <a:moveTo>
                  <a:pt x="0" y="0"/>
                </a:moveTo>
                <a:lnTo>
                  <a:pt x="1889708" y="0"/>
                </a:lnTo>
                <a:lnTo>
                  <a:pt x="1889708" y="891901"/>
                </a:lnTo>
                <a:lnTo>
                  <a:pt x="0" y="8919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3768F019-930E-6A38-C90E-EC4C59E781E7}"/>
              </a:ext>
            </a:extLst>
          </p:cNvPr>
          <p:cNvSpPr/>
          <p:nvPr/>
        </p:nvSpPr>
        <p:spPr>
          <a:xfrm>
            <a:off x="6563527" y="5632828"/>
            <a:ext cx="1889708" cy="891901"/>
          </a:xfrm>
          <a:custGeom>
            <a:avLst/>
            <a:gdLst/>
            <a:ahLst/>
            <a:cxnLst/>
            <a:rect l="l" t="t" r="r" b="b"/>
            <a:pathLst>
              <a:path w="1889708" h="891901">
                <a:moveTo>
                  <a:pt x="0" y="0"/>
                </a:moveTo>
                <a:lnTo>
                  <a:pt x="1889708" y="0"/>
                </a:lnTo>
                <a:lnTo>
                  <a:pt x="1889708" y="891902"/>
                </a:lnTo>
                <a:lnTo>
                  <a:pt x="0" y="8919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a:extLst>
              <a:ext uri="{FF2B5EF4-FFF2-40B4-BE49-F238E27FC236}">
                <a16:creationId xmlns:a16="http://schemas.microsoft.com/office/drawing/2014/main" id="{E626EE07-6E8D-E58A-2DF1-AF7A4CC76C43}"/>
              </a:ext>
            </a:extLst>
          </p:cNvPr>
          <p:cNvSpPr/>
          <p:nvPr/>
        </p:nvSpPr>
        <p:spPr>
          <a:xfrm>
            <a:off x="6563527" y="9258300"/>
            <a:ext cx="1889708" cy="891901"/>
          </a:xfrm>
          <a:custGeom>
            <a:avLst/>
            <a:gdLst/>
            <a:ahLst/>
            <a:cxnLst/>
            <a:rect l="l" t="t" r="r" b="b"/>
            <a:pathLst>
              <a:path w="1889708" h="891901">
                <a:moveTo>
                  <a:pt x="0" y="0"/>
                </a:moveTo>
                <a:lnTo>
                  <a:pt x="1889708" y="0"/>
                </a:lnTo>
                <a:lnTo>
                  <a:pt x="1889708" y="891901"/>
                </a:lnTo>
                <a:lnTo>
                  <a:pt x="0" y="8919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TextBox 14">
            <a:extLst>
              <a:ext uri="{FF2B5EF4-FFF2-40B4-BE49-F238E27FC236}">
                <a16:creationId xmlns:a16="http://schemas.microsoft.com/office/drawing/2014/main" id="{DC116645-B066-DD25-39D5-B80AFBDBAC39}"/>
              </a:ext>
            </a:extLst>
          </p:cNvPr>
          <p:cNvSpPr txBox="1"/>
          <p:nvPr/>
        </p:nvSpPr>
        <p:spPr>
          <a:xfrm>
            <a:off x="1676401" y="957743"/>
            <a:ext cx="5571588" cy="403765"/>
          </a:xfrm>
          <a:prstGeom prst="rect">
            <a:avLst/>
          </a:prstGeom>
        </p:spPr>
        <p:txBody>
          <a:bodyPr wrap="square" lIns="0" tIns="0" rIns="0" bIns="0" rtlCol="0" anchor="t">
            <a:spAutoFit/>
          </a:bodyPr>
          <a:lstStyle/>
          <a:p>
            <a:pPr marL="0" lvl="0" indent="0" algn="l">
              <a:lnSpc>
                <a:spcPts val="2940"/>
              </a:lnSpc>
              <a:spcBef>
                <a:spcPct val="0"/>
              </a:spcBef>
            </a:pPr>
            <a:r>
              <a:rPr lang="en-US" sz="4300" b="1">
                <a:solidFill>
                  <a:srgbClr val="FFFFFF"/>
                </a:solidFill>
                <a:latin typeface="Segoe UI Black" panose="020B0A02040204020203" pitchFamily="34" charset="0"/>
                <a:ea typeface="Segoe UI Black" panose="020B0A02040204020203" pitchFamily="34" charset="0"/>
                <a:cs typeface="Open Sauce"/>
                <a:sym typeface="Open Sauce"/>
              </a:rPr>
              <a:t>NODE(NÚT)</a:t>
            </a:r>
            <a:endParaRPr lang="en-US" sz="4300" b="1" u="none">
              <a:solidFill>
                <a:srgbClr val="FFFFFF"/>
              </a:solidFill>
              <a:latin typeface="Segoe UI Black" panose="020B0A02040204020203" pitchFamily="34" charset="0"/>
              <a:ea typeface="Segoe UI Black" panose="020B0A02040204020203" pitchFamily="34" charset="0"/>
              <a:cs typeface="Open Sauce"/>
              <a:sym typeface="Open Sauce"/>
            </a:endParaRPr>
          </a:p>
        </p:txBody>
      </p:sp>
      <p:grpSp>
        <p:nvGrpSpPr>
          <p:cNvPr id="41" name="Nhóm 40">
            <a:extLst>
              <a:ext uri="{FF2B5EF4-FFF2-40B4-BE49-F238E27FC236}">
                <a16:creationId xmlns:a16="http://schemas.microsoft.com/office/drawing/2014/main" id="{68E4DCCA-3F86-CCB8-3AB1-E6DCC9FC71ED}"/>
              </a:ext>
            </a:extLst>
          </p:cNvPr>
          <p:cNvGrpSpPr/>
          <p:nvPr/>
        </p:nvGrpSpPr>
        <p:grpSpPr>
          <a:xfrm>
            <a:off x="9826256" y="67558"/>
            <a:ext cx="8221537" cy="2699356"/>
            <a:chOff x="9433041" y="-2768671"/>
            <a:chExt cx="8221537" cy="2699356"/>
          </a:xfrm>
        </p:grpSpPr>
        <p:sp>
          <p:nvSpPr>
            <p:cNvPr id="3" name="TextBox 3">
              <a:extLst>
                <a:ext uri="{FF2B5EF4-FFF2-40B4-BE49-F238E27FC236}">
                  <a16:creationId xmlns:a16="http://schemas.microsoft.com/office/drawing/2014/main" id="{4FD17ACA-A69F-CB3D-BA87-6AF1DB9F6E64}"/>
                </a:ext>
              </a:extLst>
            </p:cNvPr>
            <p:cNvSpPr txBox="1"/>
            <p:nvPr/>
          </p:nvSpPr>
          <p:spPr>
            <a:xfrm>
              <a:off x="9433041" y="-2500109"/>
              <a:ext cx="8221537" cy="2430794"/>
            </a:xfrm>
            <a:prstGeom prst="rect">
              <a:avLst/>
            </a:prstGeom>
          </p:spPr>
          <p:txBody>
            <a:bodyPr wrap="square" lIns="0" tIns="0" rIns="0" bIns="0" rtlCol="0" anchor="t">
              <a:spAutoFit/>
            </a:bodyPr>
            <a:lstStyle/>
            <a:p>
              <a:pPr marL="0" lvl="0" indent="0" algn="r">
                <a:lnSpc>
                  <a:spcPts val="6480"/>
                </a:lnSpc>
                <a:spcBef>
                  <a:spcPct val="0"/>
                </a:spcBef>
              </a:pPr>
              <a:r>
                <a:rPr lang="en-US" sz="5400">
                  <a:solidFill>
                    <a:srgbClr val="FFFFFF"/>
                  </a:solidFill>
                  <a:latin typeface="HK Modular"/>
                  <a:ea typeface="HK Modular"/>
                  <a:cs typeface="HK Modular"/>
                  <a:sym typeface="HK Modular"/>
                </a:rPr>
                <a:t>CÂU TRUC CUA COMPUTATIONAL GRAPH</a:t>
              </a:r>
            </a:p>
          </p:txBody>
        </p:sp>
        <p:pic>
          <p:nvPicPr>
            <p:cNvPr id="28" name="Hình ảnh 27">
              <a:extLst>
                <a:ext uri="{FF2B5EF4-FFF2-40B4-BE49-F238E27FC236}">
                  <a16:creationId xmlns:a16="http://schemas.microsoft.com/office/drawing/2014/main" id="{2BB78B80-2613-9B62-8A10-30AB3D74FDA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87671" y1="72414" x2="80822" y2="86207"/>
                        </a14:backgroundRemoval>
                      </a14:imgEffect>
                    </a14:imgLayer>
                  </a14:imgProps>
                </a:ext>
              </a:extLst>
            </a:blip>
            <a:stretch>
              <a:fillRect/>
            </a:stretch>
          </p:blipFill>
          <p:spPr>
            <a:xfrm rot="668398" flipH="1">
              <a:off x="12097508" y="-2768671"/>
              <a:ext cx="222176" cy="244741"/>
            </a:xfrm>
            <a:prstGeom prst="rect">
              <a:avLst/>
            </a:prstGeom>
          </p:spPr>
        </p:pic>
        <p:pic>
          <p:nvPicPr>
            <p:cNvPr id="29" name="Hình ảnh 28">
              <a:extLst>
                <a:ext uri="{FF2B5EF4-FFF2-40B4-BE49-F238E27FC236}">
                  <a16:creationId xmlns:a16="http://schemas.microsoft.com/office/drawing/2014/main" id="{4F3C7335-8950-946F-3A5B-2F5CCF195C1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87671" y1="72414" x2="80822" y2="86207"/>
                        </a14:backgroundRemoval>
                      </a14:imgEffect>
                    </a14:imgLayer>
                  </a14:imgProps>
                </a:ext>
              </a:extLst>
            </a:blip>
            <a:stretch>
              <a:fillRect/>
            </a:stretch>
          </p:blipFill>
          <p:spPr>
            <a:xfrm rot="668398" flipH="1">
              <a:off x="14602090" y="-2695744"/>
              <a:ext cx="244353" cy="269170"/>
            </a:xfrm>
            <a:prstGeom prst="rect">
              <a:avLst/>
            </a:prstGeom>
          </p:spPr>
        </p:pic>
        <p:pic>
          <p:nvPicPr>
            <p:cNvPr id="34" name="Hình ảnh 33">
              <a:extLst>
                <a:ext uri="{FF2B5EF4-FFF2-40B4-BE49-F238E27FC236}">
                  <a16:creationId xmlns:a16="http://schemas.microsoft.com/office/drawing/2014/main" id="{48BCCC5A-2007-B188-F445-FC9B70631F5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rot="10800000" flipH="1">
              <a:off x="16520126" y="-2761276"/>
              <a:ext cx="400846" cy="399505"/>
            </a:xfrm>
            <a:prstGeom prst="rect">
              <a:avLst/>
            </a:prstGeom>
          </p:spPr>
        </p:pic>
      </p:grpSp>
      <p:sp>
        <p:nvSpPr>
          <p:cNvPr id="35" name="TextBox 14">
            <a:extLst>
              <a:ext uri="{FF2B5EF4-FFF2-40B4-BE49-F238E27FC236}">
                <a16:creationId xmlns:a16="http://schemas.microsoft.com/office/drawing/2014/main" id="{3D5B7737-A631-F9BB-126D-6EB9FA201B73}"/>
              </a:ext>
            </a:extLst>
          </p:cNvPr>
          <p:cNvSpPr txBox="1"/>
          <p:nvPr/>
        </p:nvSpPr>
        <p:spPr>
          <a:xfrm>
            <a:off x="1676401" y="3980967"/>
            <a:ext cx="5571588" cy="403765"/>
          </a:xfrm>
          <a:prstGeom prst="rect">
            <a:avLst/>
          </a:prstGeom>
        </p:spPr>
        <p:txBody>
          <a:bodyPr wrap="square" lIns="0" tIns="0" rIns="0" bIns="0" rtlCol="0" anchor="t">
            <a:spAutoFit/>
          </a:bodyPr>
          <a:lstStyle/>
          <a:p>
            <a:pPr marL="0" lvl="0" indent="0" algn="l">
              <a:lnSpc>
                <a:spcPts val="2940"/>
              </a:lnSpc>
              <a:spcBef>
                <a:spcPct val="0"/>
              </a:spcBef>
            </a:pPr>
            <a:r>
              <a:rPr lang="en-US" sz="4300" b="1" u="none">
                <a:solidFill>
                  <a:srgbClr val="FFFFFF"/>
                </a:solidFill>
                <a:latin typeface="Segoe UI Black" panose="020B0A02040204020203" pitchFamily="34" charset="0"/>
                <a:ea typeface="Segoe UI Black" panose="020B0A02040204020203" pitchFamily="34" charset="0"/>
                <a:cs typeface="Open Sauce"/>
                <a:sym typeface="Open Sauce"/>
              </a:rPr>
              <a:t>EDGE(CẠNH)</a:t>
            </a:r>
          </a:p>
        </p:txBody>
      </p:sp>
      <p:sp>
        <p:nvSpPr>
          <p:cNvPr id="36" name="TextBox 14">
            <a:extLst>
              <a:ext uri="{FF2B5EF4-FFF2-40B4-BE49-F238E27FC236}">
                <a16:creationId xmlns:a16="http://schemas.microsoft.com/office/drawing/2014/main" id="{605EA4DC-35E0-0C1E-D1B0-23D0AC9F3B93}"/>
              </a:ext>
            </a:extLst>
          </p:cNvPr>
          <p:cNvSpPr txBox="1"/>
          <p:nvPr/>
        </p:nvSpPr>
        <p:spPr>
          <a:xfrm>
            <a:off x="1676400" y="7070343"/>
            <a:ext cx="5571589" cy="403765"/>
          </a:xfrm>
          <a:prstGeom prst="rect">
            <a:avLst/>
          </a:prstGeom>
        </p:spPr>
        <p:txBody>
          <a:bodyPr wrap="square" lIns="0" tIns="0" rIns="0" bIns="0" rtlCol="0" anchor="t">
            <a:spAutoFit/>
          </a:bodyPr>
          <a:lstStyle/>
          <a:p>
            <a:pPr marL="0" lvl="0" indent="0" algn="l">
              <a:lnSpc>
                <a:spcPts val="2940"/>
              </a:lnSpc>
              <a:spcBef>
                <a:spcPct val="0"/>
              </a:spcBef>
            </a:pPr>
            <a:r>
              <a:rPr lang="en-US" sz="4300" b="1">
                <a:solidFill>
                  <a:srgbClr val="FFFFFF"/>
                </a:solidFill>
                <a:latin typeface="Segoe UI Black" panose="020B0A02040204020203" pitchFamily="34" charset="0"/>
                <a:ea typeface="Segoe UI Black" panose="020B0A02040204020203" pitchFamily="34" charset="0"/>
                <a:cs typeface="Open Sauce"/>
                <a:sym typeface="Open Sauce"/>
              </a:rPr>
              <a:t>GRAPH(ĐỒ THỊ)</a:t>
            </a:r>
            <a:endParaRPr lang="en-US" sz="4300" b="1" u="none">
              <a:solidFill>
                <a:srgbClr val="FFFFFF"/>
              </a:solidFill>
              <a:latin typeface="Segoe UI Black" panose="020B0A02040204020203" pitchFamily="34" charset="0"/>
              <a:ea typeface="Segoe UI Black" panose="020B0A02040204020203" pitchFamily="34" charset="0"/>
              <a:cs typeface="Open Sauce"/>
              <a:sym typeface="Open Sauce"/>
            </a:endParaRPr>
          </a:p>
        </p:txBody>
      </p:sp>
      <p:sp>
        <p:nvSpPr>
          <p:cNvPr id="37" name="TextBox 14">
            <a:extLst>
              <a:ext uri="{FF2B5EF4-FFF2-40B4-BE49-F238E27FC236}">
                <a16:creationId xmlns:a16="http://schemas.microsoft.com/office/drawing/2014/main" id="{419B6548-BCE0-C6CA-F163-BC2C14FCF371}"/>
              </a:ext>
            </a:extLst>
          </p:cNvPr>
          <p:cNvSpPr txBox="1"/>
          <p:nvPr/>
        </p:nvSpPr>
        <p:spPr>
          <a:xfrm>
            <a:off x="813762" y="4404290"/>
            <a:ext cx="8025438" cy="1117485"/>
          </a:xfrm>
          <a:prstGeom prst="rect">
            <a:avLst/>
          </a:prstGeom>
        </p:spPr>
        <p:txBody>
          <a:bodyPr wrap="square" lIns="0" tIns="0" rIns="0" bIns="0" rtlCol="0" anchor="t">
            <a:spAutoFit/>
          </a:bodyPr>
          <a:lstStyle/>
          <a:p>
            <a:pPr marL="0" lvl="0" indent="0" algn="l">
              <a:lnSpc>
                <a:spcPts val="2940"/>
              </a:lnSpc>
              <a:spcBef>
                <a:spcPct val="0"/>
              </a:spcBef>
            </a:pPr>
            <a:r>
              <a:rPr lang="en-US" sz="2800" u="none">
                <a:solidFill>
                  <a:srgbClr val="FFFFFF"/>
                </a:solidFill>
                <a:latin typeface="+mj-lt"/>
                <a:ea typeface="Open Sauce"/>
                <a:cs typeface="Open Sauce"/>
                <a:sym typeface="Open Sauce"/>
              </a:rPr>
              <a:t>Các </a:t>
            </a:r>
            <a:r>
              <a:rPr lang="en-US" sz="2800" u="none" err="1">
                <a:solidFill>
                  <a:srgbClr val="FFFFFF"/>
                </a:solidFill>
                <a:latin typeface="+mj-lt"/>
                <a:ea typeface="Open Sauce"/>
                <a:cs typeface="Open Sauce"/>
                <a:sym typeface="Open Sauce"/>
              </a:rPr>
              <a:t>nút</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được</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nối</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với</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nhau</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bởi</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các</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cạnh</a:t>
            </a:r>
            <a:r>
              <a:rPr lang="en-US" sz="2800" u="none">
                <a:solidFill>
                  <a:srgbClr val="FFFFFF"/>
                </a:solidFill>
                <a:latin typeface="+mj-lt"/>
                <a:ea typeface="Open Sauce"/>
                <a:cs typeface="Open Sauce"/>
                <a:sym typeface="Open Sauce"/>
              </a:rPr>
              <a:t>.</a:t>
            </a:r>
            <a:r>
              <a:rPr lang="en-US" sz="2800">
                <a:solidFill>
                  <a:srgbClr val="FFFFFF"/>
                </a:solidFill>
                <a:latin typeface="+mj-lt"/>
                <a:ea typeface="Open Sauce"/>
                <a:cs typeface="Open Sauce"/>
                <a:sym typeface="Open Sauce"/>
              </a:rPr>
              <a:t> Cạnh có </a:t>
            </a:r>
            <a:r>
              <a:rPr lang="en-US" sz="2800" err="1">
                <a:solidFill>
                  <a:srgbClr val="FFFFFF"/>
                </a:solidFill>
                <a:latin typeface="+mj-lt"/>
                <a:ea typeface="Open Sauce"/>
                <a:cs typeface="Open Sauce"/>
                <a:sym typeface="Open Sauce"/>
              </a:rPr>
              <a:t>thể</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mang</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theo</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dữ</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liệu</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kết</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quả</a:t>
            </a:r>
            <a:r>
              <a:rPr lang="en-US" sz="2800">
                <a:solidFill>
                  <a:srgbClr val="FFFFFF"/>
                </a:solidFill>
                <a:latin typeface="+mj-lt"/>
                <a:ea typeface="Open Sauce"/>
                <a:cs typeface="Open Sauce"/>
                <a:sym typeface="Open Sauce"/>
              </a:rPr>
              <a:t> của </a:t>
            </a:r>
            <a:r>
              <a:rPr lang="en-US" sz="2800" err="1">
                <a:solidFill>
                  <a:srgbClr val="FFFFFF"/>
                </a:solidFill>
                <a:latin typeface="+mj-lt"/>
                <a:ea typeface="Open Sauce"/>
                <a:cs typeface="Open Sauce"/>
                <a:sym typeface="Open Sauce"/>
              </a:rPr>
              <a:t>phép</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toán</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từ</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nút</a:t>
            </a:r>
            <a:r>
              <a:rPr lang="en-US" sz="2800">
                <a:solidFill>
                  <a:srgbClr val="FFFFFF"/>
                </a:solidFill>
                <a:latin typeface="+mj-lt"/>
                <a:ea typeface="Open Sauce"/>
                <a:cs typeface="Open Sauce"/>
                <a:sym typeface="Open Sauce"/>
              </a:rPr>
              <a:t> này sang </a:t>
            </a:r>
            <a:r>
              <a:rPr lang="en-US" sz="2800" err="1">
                <a:solidFill>
                  <a:srgbClr val="FFFFFF"/>
                </a:solidFill>
                <a:latin typeface="+mj-lt"/>
                <a:ea typeface="Open Sauce"/>
                <a:cs typeface="Open Sauce"/>
                <a:sym typeface="Open Sauce"/>
              </a:rPr>
              <a:t>nút</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khác</a:t>
            </a:r>
            <a:r>
              <a:rPr lang="en-US" sz="2800">
                <a:solidFill>
                  <a:srgbClr val="FFFFFF"/>
                </a:solidFill>
                <a:latin typeface="+mj-lt"/>
                <a:ea typeface="Open Sauce"/>
                <a:cs typeface="Open Sauce"/>
                <a:sym typeface="Open Sauce"/>
              </a:rPr>
              <a:t>.</a:t>
            </a:r>
            <a:endParaRPr lang="en-US" sz="2800" u="none">
              <a:solidFill>
                <a:srgbClr val="FFFFFF"/>
              </a:solidFill>
              <a:latin typeface="+mj-lt"/>
              <a:ea typeface="Open Sauce"/>
              <a:cs typeface="Open Sauce"/>
              <a:sym typeface="Open Sauce"/>
            </a:endParaRPr>
          </a:p>
        </p:txBody>
      </p:sp>
      <p:sp>
        <p:nvSpPr>
          <p:cNvPr id="38" name="TextBox 14">
            <a:extLst>
              <a:ext uri="{FF2B5EF4-FFF2-40B4-BE49-F238E27FC236}">
                <a16:creationId xmlns:a16="http://schemas.microsoft.com/office/drawing/2014/main" id="{1A5464EE-9210-98BA-0380-36850775D72B}"/>
              </a:ext>
            </a:extLst>
          </p:cNvPr>
          <p:cNvSpPr txBox="1"/>
          <p:nvPr/>
        </p:nvSpPr>
        <p:spPr>
          <a:xfrm>
            <a:off x="813762" y="7590074"/>
            <a:ext cx="8025438" cy="745589"/>
          </a:xfrm>
          <a:prstGeom prst="rect">
            <a:avLst/>
          </a:prstGeom>
        </p:spPr>
        <p:txBody>
          <a:bodyPr wrap="square" lIns="0" tIns="0" rIns="0" bIns="0" rtlCol="0" anchor="t">
            <a:spAutoFit/>
          </a:bodyPr>
          <a:lstStyle/>
          <a:p>
            <a:pPr marL="0" lvl="0" indent="0" algn="l">
              <a:lnSpc>
                <a:spcPts val="2940"/>
              </a:lnSpc>
              <a:spcBef>
                <a:spcPct val="0"/>
              </a:spcBef>
            </a:pPr>
            <a:r>
              <a:rPr lang="en-US" sz="2800" u="none" err="1">
                <a:solidFill>
                  <a:srgbClr val="FFFFFF"/>
                </a:solidFill>
                <a:latin typeface="+mj-lt"/>
                <a:ea typeface="Open Sauce"/>
                <a:cs typeface="Open Sauce"/>
                <a:sym typeface="Open Sauce"/>
              </a:rPr>
              <a:t>Tất</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cả</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các</a:t>
            </a:r>
            <a:r>
              <a:rPr lang="en-US" sz="2800" u="none">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n</a:t>
            </a:r>
            <a:r>
              <a:rPr lang="en-US" sz="2800" u="none" err="1">
                <a:solidFill>
                  <a:srgbClr val="FFFFFF"/>
                </a:solidFill>
                <a:latin typeface="+mj-lt"/>
                <a:ea typeface="Open Sauce"/>
                <a:cs typeface="Open Sauce"/>
                <a:sym typeface="Open Sauce"/>
              </a:rPr>
              <a:t>út</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và</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cạnh</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tạo</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nên</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một</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đồ</a:t>
            </a:r>
            <a:r>
              <a:rPr lang="en-US" sz="2800" u="none">
                <a:solidFill>
                  <a:srgbClr val="FFFFFF"/>
                </a:solidFill>
                <a:latin typeface="+mj-lt"/>
                <a:ea typeface="Open Sauce"/>
                <a:cs typeface="Open Sauce"/>
                <a:sym typeface="Open Sauce"/>
              </a:rPr>
              <a:t> </a:t>
            </a:r>
            <a:r>
              <a:rPr lang="en-US" sz="2800" u="none" err="1">
                <a:solidFill>
                  <a:srgbClr val="FFFFFF"/>
                </a:solidFill>
                <a:latin typeface="+mj-lt"/>
                <a:ea typeface="Open Sauce"/>
                <a:cs typeface="Open Sauce"/>
                <a:sym typeface="Open Sauce"/>
              </a:rPr>
              <a:t>thị</a:t>
            </a:r>
            <a:r>
              <a:rPr lang="en-US" sz="2800" u="none">
                <a:solidFill>
                  <a:srgbClr val="FFFFFF"/>
                </a:solidFill>
                <a:latin typeface="+mj-lt"/>
                <a:ea typeface="Open Sauce"/>
                <a:cs typeface="Open Sauce"/>
                <a:sym typeface="Open Sauce"/>
              </a:rPr>
              <a:t> qua </a:t>
            </a:r>
            <a:r>
              <a:rPr lang="en-US" sz="2800">
                <a:solidFill>
                  <a:srgbClr val="FFFFFF"/>
                </a:solidFill>
                <a:latin typeface="+mj-lt"/>
                <a:ea typeface="Open Sauce"/>
                <a:cs typeface="Open Sauce"/>
                <a:sym typeface="Open Sauce"/>
              </a:rPr>
              <a:t>đó </a:t>
            </a:r>
            <a:r>
              <a:rPr lang="en-US" sz="2800" err="1">
                <a:solidFill>
                  <a:srgbClr val="FFFFFF"/>
                </a:solidFill>
                <a:latin typeface="+mj-lt"/>
                <a:ea typeface="Open Sauce"/>
                <a:cs typeface="Open Sauce"/>
                <a:sym typeface="Open Sauce"/>
              </a:rPr>
              <a:t>mô</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tả</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quá</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trình</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tính</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toán</a:t>
            </a:r>
            <a:r>
              <a:rPr lang="en-US" sz="2800">
                <a:solidFill>
                  <a:srgbClr val="FFFFFF"/>
                </a:solidFill>
                <a:latin typeface="+mj-lt"/>
                <a:ea typeface="Open Sauce"/>
                <a:cs typeface="Open Sauce"/>
                <a:sym typeface="Open Sauce"/>
              </a:rPr>
              <a:t> </a:t>
            </a:r>
            <a:r>
              <a:rPr lang="en-US" sz="2800" err="1">
                <a:solidFill>
                  <a:srgbClr val="FFFFFF"/>
                </a:solidFill>
                <a:latin typeface="+mj-lt"/>
                <a:ea typeface="Open Sauce"/>
                <a:cs typeface="Open Sauce"/>
                <a:sym typeface="Open Sauce"/>
              </a:rPr>
              <a:t>từ</a:t>
            </a:r>
            <a:r>
              <a:rPr lang="en-US" sz="2800">
                <a:solidFill>
                  <a:srgbClr val="FFFFFF"/>
                </a:solidFill>
                <a:latin typeface="+mj-lt"/>
                <a:ea typeface="Open Sauce"/>
                <a:cs typeface="Open Sauce"/>
                <a:sym typeface="Open Sauce"/>
              </a:rPr>
              <a:t> input </a:t>
            </a:r>
            <a:r>
              <a:rPr lang="en-US" sz="2800" err="1">
                <a:solidFill>
                  <a:srgbClr val="FFFFFF"/>
                </a:solidFill>
                <a:latin typeface="+mj-lt"/>
                <a:ea typeface="Open Sauce"/>
                <a:cs typeface="Open Sauce"/>
                <a:sym typeface="Open Sauce"/>
              </a:rPr>
              <a:t>đến</a:t>
            </a:r>
            <a:r>
              <a:rPr lang="en-US" sz="2800">
                <a:solidFill>
                  <a:srgbClr val="FFFFFF"/>
                </a:solidFill>
                <a:latin typeface="+mj-lt"/>
                <a:ea typeface="Open Sauce"/>
                <a:cs typeface="Open Sauce"/>
                <a:sym typeface="Open Sauce"/>
              </a:rPr>
              <a:t> output</a:t>
            </a:r>
            <a:endParaRPr lang="en-US" sz="2800" u="none">
              <a:solidFill>
                <a:srgbClr val="FFFFFF"/>
              </a:solidFill>
              <a:latin typeface="+mj-lt"/>
              <a:ea typeface="Open Sauce"/>
              <a:cs typeface="Open Sauce"/>
              <a:sym typeface="Open Sauce"/>
            </a:endParaRPr>
          </a:p>
        </p:txBody>
      </p:sp>
      <p:grpSp>
        <p:nvGrpSpPr>
          <p:cNvPr id="50" name="node1">
            <a:extLst>
              <a:ext uri="{FF2B5EF4-FFF2-40B4-BE49-F238E27FC236}">
                <a16:creationId xmlns:a16="http://schemas.microsoft.com/office/drawing/2014/main" id="{EA445BFA-711F-2692-F982-F3C859787B05}"/>
              </a:ext>
            </a:extLst>
          </p:cNvPr>
          <p:cNvGrpSpPr/>
          <p:nvPr/>
        </p:nvGrpSpPr>
        <p:grpSpPr>
          <a:xfrm>
            <a:off x="11278797" y="3390324"/>
            <a:ext cx="1301010" cy="1301010"/>
            <a:chOff x="8493495" y="4492995"/>
            <a:chExt cx="1301010" cy="1301010"/>
          </a:xfrm>
        </p:grpSpPr>
        <p:sp>
          <p:nvSpPr>
            <p:cNvPr id="39" name="Hình Bầu dục 38">
              <a:extLst>
                <a:ext uri="{FF2B5EF4-FFF2-40B4-BE49-F238E27FC236}">
                  <a16:creationId xmlns:a16="http://schemas.microsoft.com/office/drawing/2014/main" id="{CF02CB07-B7A6-C685-E0EA-67EB683E6403}"/>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3">
              <a:extLst>
                <a:ext uri="{FF2B5EF4-FFF2-40B4-BE49-F238E27FC236}">
                  <a16:creationId xmlns:a16="http://schemas.microsoft.com/office/drawing/2014/main" id="{E6842669-A78F-17CF-A06E-EEFB2D3B4FF4}"/>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X</a:t>
              </a:r>
            </a:p>
          </p:txBody>
        </p:sp>
      </p:grpSp>
      <p:grpSp>
        <p:nvGrpSpPr>
          <p:cNvPr id="51" name="node2">
            <a:extLst>
              <a:ext uri="{FF2B5EF4-FFF2-40B4-BE49-F238E27FC236}">
                <a16:creationId xmlns:a16="http://schemas.microsoft.com/office/drawing/2014/main" id="{A247CD06-962A-2E1E-1E58-BE6022D018A7}"/>
              </a:ext>
            </a:extLst>
          </p:cNvPr>
          <p:cNvGrpSpPr/>
          <p:nvPr/>
        </p:nvGrpSpPr>
        <p:grpSpPr>
          <a:xfrm>
            <a:off x="13937025" y="3390324"/>
            <a:ext cx="1301010" cy="1301010"/>
            <a:chOff x="8493495" y="4492995"/>
            <a:chExt cx="1301010" cy="1301010"/>
          </a:xfrm>
        </p:grpSpPr>
        <p:sp>
          <p:nvSpPr>
            <p:cNvPr id="52" name="Hình Bầu dục 51">
              <a:extLst>
                <a:ext uri="{FF2B5EF4-FFF2-40B4-BE49-F238E27FC236}">
                  <a16:creationId xmlns:a16="http://schemas.microsoft.com/office/drawing/2014/main" id="{EF156412-D5F6-9B80-29FF-9D4DBBC5148D}"/>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3">
              <a:extLst>
                <a:ext uri="{FF2B5EF4-FFF2-40B4-BE49-F238E27FC236}">
                  <a16:creationId xmlns:a16="http://schemas.microsoft.com/office/drawing/2014/main" id="{0A1CC114-97A0-A441-3030-D6C27731181A}"/>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Y</a:t>
              </a:r>
            </a:p>
          </p:txBody>
        </p:sp>
      </p:grpSp>
      <p:grpSp>
        <p:nvGrpSpPr>
          <p:cNvPr id="54" name="node3">
            <a:extLst>
              <a:ext uri="{FF2B5EF4-FFF2-40B4-BE49-F238E27FC236}">
                <a16:creationId xmlns:a16="http://schemas.microsoft.com/office/drawing/2014/main" id="{24608A48-A4AA-DBCA-05F9-FA100A2396B8}"/>
              </a:ext>
            </a:extLst>
          </p:cNvPr>
          <p:cNvGrpSpPr/>
          <p:nvPr/>
        </p:nvGrpSpPr>
        <p:grpSpPr>
          <a:xfrm>
            <a:off x="16247221" y="3420816"/>
            <a:ext cx="1301010" cy="1301010"/>
            <a:chOff x="8493495" y="4492995"/>
            <a:chExt cx="1301010" cy="1301010"/>
          </a:xfrm>
        </p:grpSpPr>
        <p:sp>
          <p:nvSpPr>
            <p:cNvPr id="55" name="Hình Bầu dục 54">
              <a:extLst>
                <a:ext uri="{FF2B5EF4-FFF2-40B4-BE49-F238E27FC236}">
                  <a16:creationId xmlns:a16="http://schemas.microsoft.com/office/drawing/2014/main" id="{99AB8369-90AA-859B-DCC3-33017E6B647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3">
              <a:extLst>
                <a:ext uri="{FF2B5EF4-FFF2-40B4-BE49-F238E27FC236}">
                  <a16:creationId xmlns:a16="http://schemas.microsoft.com/office/drawing/2014/main" id="{0E98E494-B26A-8045-C555-5C21AC3C7B66}"/>
                </a:ext>
              </a:extLst>
            </p:cNvPr>
            <p:cNvSpPr txBox="1"/>
            <p:nvPr/>
          </p:nvSpPr>
          <p:spPr>
            <a:xfrm>
              <a:off x="8678615" y="4813630"/>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Z</a:t>
              </a:r>
            </a:p>
          </p:txBody>
        </p:sp>
      </p:grpSp>
      <p:grpSp>
        <p:nvGrpSpPr>
          <p:cNvPr id="57" name="node4">
            <a:extLst>
              <a:ext uri="{FF2B5EF4-FFF2-40B4-BE49-F238E27FC236}">
                <a16:creationId xmlns:a16="http://schemas.microsoft.com/office/drawing/2014/main" id="{F3D0BEB4-9CFC-5A86-A4D8-0D5449AADFEB}"/>
              </a:ext>
            </a:extLst>
          </p:cNvPr>
          <p:cNvGrpSpPr/>
          <p:nvPr/>
        </p:nvGrpSpPr>
        <p:grpSpPr>
          <a:xfrm>
            <a:off x="15155730" y="6049127"/>
            <a:ext cx="1301010" cy="2093649"/>
            <a:chOff x="8493495" y="4492995"/>
            <a:chExt cx="1301010" cy="2093649"/>
          </a:xfrm>
        </p:grpSpPr>
        <p:sp>
          <p:nvSpPr>
            <p:cNvPr id="58" name="Hình Bầu dục 57">
              <a:extLst>
                <a:ext uri="{FF2B5EF4-FFF2-40B4-BE49-F238E27FC236}">
                  <a16:creationId xmlns:a16="http://schemas.microsoft.com/office/drawing/2014/main" id="{9EF885F6-1769-F15C-4DF8-A08FD04BF3CE}"/>
                </a:ext>
              </a:extLst>
            </p:cNvPr>
            <p:cNvSpPr/>
            <p:nvPr/>
          </p:nvSpPr>
          <p:spPr>
            <a:xfrm>
              <a:off x="8493495" y="4492995"/>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3">
              <a:extLst>
                <a:ext uri="{FF2B5EF4-FFF2-40B4-BE49-F238E27FC236}">
                  <a16:creationId xmlns:a16="http://schemas.microsoft.com/office/drawing/2014/main" id="{46F67FCD-4C3C-6432-6453-4A9D576D40BE}"/>
                </a:ext>
              </a:extLst>
            </p:cNvPr>
            <p:cNvSpPr txBox="1"/>
            <p:nvPr/>
          </p:nvSpPr>
          <p:spPr>
            <a:xfrm>
              <a:off x="8678615" y="5656902"/>
              <a:ext cx="930769" cy="929742"/>
            </a:xfrm>
            <a:prstGeom prst="rect">
              <a:avLst/>
            </a:prstGeom>
          </p:spPr>
          <p:txBody>
            <a:bodyPr wrap="square" lIns="0" tIns="0" rIns="0" bIns="0" rtlCol="0" anchor="t">
              <a:spAutoFit/>
            </a:bodyPr>
            <a:lstStyle/>
            <a:p>
              <a:pPr marL="0" lvl="0" indent="0" algn="ctr">
                <a:lnSpc>
                  <a:spcPts val="6480"/>
                </a:lnSpc>
                <a:spcBef>
                  <a:spcPct val="0"/>
                </a:spcBef>
              </a:pPr>
              <a:r>
                <a:rPr lang="en-US" sz="13800">
                  <a:solidFill>
                    <a:srgbClr val="C29BFF"/>
                  </a:solidFill>
                  <a:latin typeface=".VnHelvetInsH" panose="020B7200000000000000" pitchFamily="34" charset="0"/>
                  <a:ea typeface="HK Modular"/>
                  <a:cs typeface="HK Modular"/>
                  <a:sym typeface="HK Modular"/>
                </a:rPr>
                <a:t>*</a:t>
              </a:r>
            </a:p>
          </p:txBody>
        </p:sp>
      </p:grpSp>
      <p:grpSp>
        <p:nvGrpSpPr>
          <p:cNvPr id="89" name="node5">
            <a:extLst>
              <a:ext uri="{FF2B5EF4-FFF2-40B4-BE49-F238E27FC236}">
                <a16:creationId xmlns:a16="http://schemas.microsoft.com/office/drawing/2014/main" id="{C07C3939-6BE7-A912-277E-E8B2FD41CB2D}"/>
              </a:ext>
            </a:extLst>
          </p:cNvPr>
          <p:cNvGrpSpPr/>
          <p:nvPr/>
        </p:nvGrpSpPr>
        <p:grpSpPr>
          <a:xfrm>
            <a:off x="12636015" y="8372993"/>
            <a:ext cx="1301010" cy="1301010"/>
            <a:chOff x="12636015" y="7725518"/>
            <a:chExt cx="1301010" cy="1301010"/>
          </a:xfrm>
        </p:grpSpPr>
        <p:sp>
          <p:nvSpPr>
            <p:cNvPr id="61" name="Hình Bầu dục 60">
              <a:extLst>
                <a:ext uri="{FF2B5EF4-FFF2-40B4-BE49-F238E27FC236}">
                  <a16:creationId xmlns:a16="http://schemas.microsoft.com/office/drawing/2014/main" id="{EB5DF343-1DBB-29EB-D619-36A300F0A293}"/>
                </a:ext>
              </a:extLst>
            </p:cNvPr>
            <p:cNvSpPr/>
            <p:nvPr/>
          </p:nvSpPr>
          <p:spPr>
            <a:xfrm>
              <a:off x="12636015" y="7725518"/>
              <a:ext cx="1301010" cy="1301010"/>
            </a:xfrm>
            <a:prstGeom prst="ellipse">
              <a:avLst/>
            </a:prstGeom>
            <a:noFill/>
            <a:ln w="635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3">
              <a:extLst>
                <a:ext uri="{FF2B5EF4-FFF2-40B4-BE49-F238E27FC236}">
                  <a16:creationId xmlns:a16="http://schemas.microsoft.com/office/drawing/2014/main" id="{B246D97C-EDB2-C895-3566-CDCB80AF99EF}"/>
                </a:ext>
              </a:extLst>
            </p:cNvPr>
            <p:cNvSpPr txBox="1"/>
            <p:nvPr/>
          </p:nvSpPr>
          <p:spPr>
            <a:xfrm>
              <a:off x="12821135" y="8046153"/>
              <a:ext cx="930769" cy="763671"/>
            </a:xfrm>
            <a:prstGeom prst="rect">
              <a:avLst/>
            </a:prstGeom>
          </p:spPr>
          <p:txBody>
            <a:bodyPr wrap="square" lIns="0" tIns="0" rIns="0" bIns="0" rtlCol="0" anchor="t">
              <a:spAutoFit/>
            </a:bodyPr>
            <a:lstStyle/>
            <a:p>
              <a:pPr marL="0" lvl="0" indent="0" algn="ctr">
                <a:lnSpc>
                  <a:spcPts val="6480"/>
                </a:lnSpc>
                <a:spcBef>
                  <a:spcPct val="0"/>
                </a:spcBef>
              </a:pPr>
              <a:r>
                <a:rPr lang="en-US" sz="5400">
                  <a:solidFill>
                    <a:srgbClr val="C29BFF"/>
                  </a:solidFill>
                  <a:latin typeface="HK Modular"/>
                  <a:ea typeface="HK Modular"/>
                  <a:cs typeface="HK Modular"/>
                  <a:sym typeface="HK Modular"/>
                </a:rPr>
                <a:t>+</a:t>
              </a:r>
            </a:p>
          </p:txBody>
        </p:sp>
      </p:grpSp>
      <p:cxnSp>
        <p:nvCxnSpPr>
          <p:cNvPr id="108" name="Đường kết nối Mũi tên Thẳng 107">
            <a:extLst>
              <a:ext uri="{FF2B5EF4-FFF2-40B4-BE49-F238E27FC236}">
                <a16:creationId xmlns:a16="http://schemas.microsoft.com/office/drawing/2014/main" id="{4F4C39B6-064D-7F59-1CE8-E12D94BFD0A1}"/>
              </a:ext>
            </a:extLst>
          </p:cNvPr>
          <p:cNvCxnSpPr>
            <a:cxnSpLocks/>
          </p:cNvCxnSpPr>
          <p:nvPr/>
        </p:nvCxnSpPr>
        <p:spPr>
          <a:xfrm flipH="1">
            <a:off x="16292070" y="4817308"/>
            <a:ext cx="471930" cy="1201327"/>
          </a:xfrm>
          <a:prstGeom prst="straightConnector1">
            <a:avLst/>
          </a:prstGeom>
          <a:ln w="1143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4" name="Đường kết nối Mũi tên Thẳng 103">
            <a:extLst>
              <a:ext uri="{FF2B5EF4-FFF2-40B4-BE49-F238E27FC236}">
                <a16:creationId xmlns:a16="http://schemas.microsoft.com/office/drawing/2014/main" id="{AB7912DC-9948-A5F2-872C-1E5471C5FDAE}"/>
              </a:ext>
            </a:extLst>
          </p:cNvPr>
          <p:cNvCxnSpPr>
            <a:cxnSpLocks/>
          </p:cNvCxnSpPr>
          <p:nvPr/>
        </p:nvCxnSpPr>
        <p:spPr>
          <a:xfrm>
            <a:off x="14706600" y="4768419"/>
            <a:ext cx="569954" cy="1250216"/>
          </a:xfrm>
          <a:prstGeom prst="straightConnector1">
            <a:avLst/>
          </a:prstGeom>
          <a:ln w="1143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02" name="Đường kết nối Mũi tên Thẳng 101">
            <a:extLst>
              <a:ext uri="{FF2B5EF4-FFF2-40B4-BE49-F238E27FC236}">
                <a16:creationId xmlns:a16="http://schemas.microsoft.com/office/drawing/2014/main" id="{6CF14858-415C-899B-7F24-6169F9B2D3A8}"/>
              </a:ext>
            </a:extLst>
          </p:cNvPr>
          <p:cNvCxnSpPr>
            <a:cxnSpLocks/>
          </p:cNvCxnSpPr>
          <p:nvPr/>
        </p:nvCxnSpPr>
        <p:spPr>
          <a:xfrm flipH="1">
            <a:off x="13937025" y="7289147"/>
            <a:ext cx="1383680" cy="1217935"/>
          </a:xfrm>
          <a:prstGeom prst="straightConnector1">
            <a:avLst/>
          </a:prstGeom>
          <a:ln w="1143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94" name="Đường kết nối Mũi tên Thẳng 93">
            <a:extLst>
              <a:ext uri="{FF2B5EF4-FFF2-40B4-BE49-F238E27FC236}">
                <a16:creationId xmlns:a16="http://schemas.microsoft.com/office/drawing/2014/main" id="{2006BF41-7566-3990-630A-BCDC05C0CB6E}"/>
              </a:ext>
            </a:extLst>
          </p:cNvPr>
          <p:cNvCxnSpPr>
            <a:cxnSpLocks/>
          </p:cNvCxnSpPr>
          <p:nvPr/>
        </p:nvCxnSpPr>
        <p:spPr>
          <a:xfrm>
            <a:off x="11929301" y="4795265"/>
            <a:ext cx="1065699" cy="3442284"/>
          </a:xfrm>
          <a:prstGeom prst="straightConnector1">
            <a:avLst/>
          </a:prstGeom>
          <a:ln w="1143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6" name="edge4">
            <a:extLst>
              <a:ext uri="{FF2B5EF4-FFF2-40B4-BE49-F238E27FC236}">
                <a16:creationId xmlns:a16="http://schemas.microsoft.com/office/drawing/2014/main" id="{73322E97-30A9-53C1-FA79-D24E9999AD8D}"/>
              </a:ext>
            </a:extLst>
          </p:cNvPr>
          <p:cNvCxnSpPr>
            <a:cxnSpLocks/>
          </p:cNvCxnSpPr>
          <p:nvPr/>
        </p:nvCxnSpPr>
        <p:spPr>
          <a:xfrm flipH="1">
            <a:off x="13855354" y="7289147"/>
            <a:ext cx="1466352" cy="129070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dge3">
            <a:extLst>
              <a:ext uri="{FF2B5EF4-FFF2-40B4-BE49-F238E27FC236}">
                <a16:creationId xmlns:a16="http://schemas.microsoft.com/office/drawing/2014/main" id="{A2C5E30B-9F98-82AC-3311-ECC9436D244C}"/>
              </a:ext>
            </a:extLst>
          </p:cNvPr>
          <p:cNvCxnSpPr>
            <a:cxnSpLocks/>
          </p:cNvCxnSpPr>
          <p:nvPr/>
        </p:nvCxnSpPr>
        <p:spPr>
          <a:xfrm flipH="1">
            <a:off x="16247221" y="4809746"/>
            <a:ext cx="516779" cy="1315494"/>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dge2">
            <a:extLst>
              <a:ext uri="{FF2B5EF4-FFF2-40B4-BE49-F238E27FC236}">
                <a16:creationId xmlns:a16="http://schemas.microsoft.com/office/drawing/2014/main" id="{010DFB9E-6B0B-8615-6F88-36854E09B74A}"/>
              </a:ext>
            </a:extLst>
          </p:cNvPr>
          <p:cNvCxnSpPr>
            <a:cxnSpLocks/>
          </p:cNvCxnSpPr>
          <p:nvPr/>
        </p:nvCxnSpPr>
        <p:spPr>
          <a:xfrm>
            <a:off x="14706600" y="4775981"/>
            <a:ext cx="615106" cy="1349259"/>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cxnSp>
        <p:nvCxnSpPr>
          <p:cNvPr id="80" name="edge1">
            <a:extLst>
              <a:ext uri="{FF2B5EF4-FFF2-40B4-BE49-F238E27FC236}">
                <a16:creationId xmlns:a16="http://schemas.microsoft.com/office/drawing/2014/main" id="{1BDF23F9-2A37-FF09-CD2E-76BE52B335EB}"/>
              </a:ext>
            </a:extLst>
          </p:cNvPr>
          <p:cNvCxnSpPr>
            <a:cxnSpLocks/>
          </p:cNvCxnSpPr>
          <p:nvPr/>
        </p:nvCxnSpPr>
        <p:spPr>
          <a:xfrm>
            <a:off x="11929301" y="4795265"/>
            <a:ext cx="1100899" cy="3555981"/>
          </a:xfrm>
          <a:prstGeom prst="straightConnector1">
            <a:avLst/>
          </a:prstGeom>
          <a:ln w="57150">
            <a:solidFill>
              <a:srgbClr val="C29BFF"/>
            </a:solidFill>
            <a:tailEnd type="triangle"/>
          </a:ln>
        </p:spPr>
        <p:style>
          <a:lnRef idx="1">
            <a:schemeClr val="accent1"/>
          </a:lnRef>
          <a:fillRef idx="0">
            <a:schemeClr val="accent1"/>
          </a:fillRef>
          <a:effectRef idx="0">
            <a:schemeClr val="accent1"/>
          </a:effectRef>
          <a:fontRef idx="minor">
            <a:schemeClr val="tx1"/>
          </a:fontRef>
        </p:style>
      </p:cxnSp>
      <p:sp>
        <p:nvSpPr>
          <p:cNvPr id="110" name="Hình chữ nhật: Góc Tròn 109">
            <a:extLst>
              <a:ext uri="{FF2B5EF4-FFF2-40B4-BE49-F238E27FC236}">
                <a16:creationId xmlns:a16="http://schemas.microsoft.com/office/drawing/2014/main" id="{8208405C-E8E2-2891-D870-82EA39288BAD}"/>
              </a:ext>
            </a:extLst>
          </p:cNvPr>
          <p:cNvSpPr/>
          <p:nvPr/>
        </p:nvSpPr>
        <p:spPr>
          <a:xfrm>
            <a:off x="10896600" y="2977896"/>
            <a:ext cx="7010400" cy="6966573"/>
          </a:xfrm>
          <a:prstGeom prst="roundRect">
            <a:avLst/>
          </a:prstGeom>
          <a:noFill/>
          <a:ln w="635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i tên: Xuống 12">
            <a:extLst>
              <a:ext uri="{FF2B5EF4-FFF2-40B4-BE49-F238E27FC236}">
                <a16:creationId xmlns:a16="http://schemas.microsoft.com/office/drawing/2014/main" id="{A40C41FC-ADCA-F8AA-A18D-09E707E22DCD}"/>
              </a:ext>
            </a:extLst>
          </p:cNvPr>
          <p:cNvSpPr/>
          <p:nvPr/>
        </p:nvSpPr>
        <p:spPr>
          <a:xfrm rot="14211019">
            <a:off x="10581169" y="4346439"/>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i tên: Xuống 18">
            <a:extLst>
              <a:ext uri="{FF2B5EF4-FFF2-40B4-BE49-F238E27FC236}">
                <a16:creationId xmlns:a16="http://schemas.microsoft.com/office/drawing/2014/main" id="{65B48EFE-462C-2D0A-260C-D207C3B4238D}"/>
              </a:ext>
            </a:extLst>
          </p:cNvPr>
          <p:cNvSpPr/>
          <p:nvPr/>
        </p:nvSpPr>
        <p:spPr>
          <a:xfrm rot="14030094">
            <a:off x="13200910" y="4257280"/>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i tên: Xuống 19">
            <a:extLst>
              <a:ext uri="{FF2B5EF4-FFF2-40B4-BE49-F238E27FC236}">
                <a16:creationId xmlns:a16="http://schemas.microsoft.com/office/drawing/2014/main" id="{295CC291-0E22-EB35-D4B8-600F4D5FAF61}"/>
              </a:ext>
            </a:extLst>
          </p:cNvPr>
          <p:cNvSpPr/>
          <p:nvPr/>
        </p:nvSpPr>
        <p:spPr>
          <a:xfrm rot="7606430">
            <a:off x="17460255" y="4458883"/>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i tên: Xuống 22">
            <a:extLst>
              <a:ext uri="{FF2B5EF4-FFF2-40B4-BE49-F238E27FC236}">
                <a16:creationId xmlns:a16="http://schemas.microsoft.com/office/drawing/2014/main" id="{39A70317-D59B-B0E9-8E95-8A1C9C58D4B8}"/>
              </a:ext>
            </a:extLst>
          </p:cNvPr>
          <p:cNvSpPr/>
          <p:nvPr/>
        </p:nvSpPr>
        <p:spPr>
          <a:xfrm rot="5183048">
            <a:off x="16719746" y="6305420"/>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i tên: Xuống 23">
            <a:extLst>
              <a:ext uri="{FF2B5EF4-FFF2-40B4-BE49-F238E27FC236}">
                <a16:creationId xmlns:a16="http://schemas.microsoft.com/office/drawing/2014/main" id="{1B5144FA-6B76-D297-6C15-AEA5C0062DD3}"/>
              </a:ext>
            </a:extLst>
          </p:cNvPr>
          <p:cNvSpPr/>
          <p:nvPr/>
        </p:nvSpPr>
        <p:spPr>
          <a:xfrm rot="16200000">
            <a:off x="11623977" y="8667709"/>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i tên: Xuống 24">
            <a:extLst>
              <a:ext uri="{FF2B5EF4-FFF2-40B4-BE49-F238E27FC236}">
                <a16:creationId xmlns:a16="http://schemas.microsoft.com/office/drawing/2014/main" id="{7923BB83-27A9-131A-21A7-F6F52FCA7912}"/>
              </a:ext>
            </a:extLst>
          </p:cNvPr>
          <p:cNvSpPr/>
          <p:nvPr/>
        </p:nvSpPr>
        <p:spPr>
          <a:xfrm rot="15713233">
            <a:off x="11279142" y="5704406"/>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i tên: Xuống 25">
            <a:extLst>
              <a:ext uri="{FF2B5EF4-FFF2-40B4-BE49-F238E27FC236}">
                <a16:creationId xmlns:a16="http://schemas.microsoft.com/office/drawing/2014/main" id="{E96B6085-03CF-0D73-0D00-8A1B640BF7C9}"/>
              </a:ext>
            </a:extLst>
          </p:cNvPr>
          <p:cNvSpPr/>
          <p:nvPr/>
        </p:nvSpPr>
        <p:spPr>
          <a:xfrm rot="14717122">
            <a:off x="14031295" y="5289105"/>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i tên: Xuống 26">
            <a:extLst>
              <a:ext uri="{FF2B5EF4-FFF2-40B4-BE49-F238E27FC236}">
                <a16:creationId xmlns:a16="http://schemas.microsoft.com/office/drawing/2014/main" id="{E75EE640-A8E7-3462-1183-24875E8E8D60}"/>
              </a:ext>
            </a:extLst>
          </p:cNvPr>
          <p:cNvSpPr/>
          <p:nvPr/>
        </p:nvSpPr>
        <p:spPr>
          <a:xfrm rot="7238757">
            <a:off x="16819567" y="5201119"/>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i tên: Xuống 32">
            <a:extLst>
              <a:ext uri="{FF2B5EF4-FFF2-40B4-BE49-F238E27FC236}">
                <a16:creationId xmlns:a16="http://schemas.microsoft.com/office/drawing/2014/main" id="{9E8AD6C7-D29A-89A7-C9AF-5CF6F5183BBF}"/>
              </a:ext>
            </a:extLst>
          </p:cNvPr>
          <p:cNvSpPr/>
          <p:nvPr/>
        </p:nvSpPr>
        <p:spPr>
          <a:xfrm rot="8163009">
            <a:off x="14989702" y="7828826"/>
            <a:ext cx="685800" cy="841665"/>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13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2"/>
                                        </p:tgtEl>
                                        <p:attrNameLst>
                                          <p:attrName>style.visibility</p:attrName>
                                        </p:attrNameLst>
                                      </p:cBhvr>
                                      <p:to>
                                        <p:strVal val="visible"/>
                                      </p:to>
                                    </p:set>
                                    <p:animEffect transition="in" filter="fade">
                                      <p:cBhvr>
                                        <p:cTn id="26" dur="500"/>
                                        <p:tgtEl>
                                          <p:spTgt spid="9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fade">
                                      <p:cBhvr>
                                        <p:cTn id="29" dur="500"/>
                                        <p:tgtEl>
                                          <p:spTgt spid="9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500"/>
                                        <p:tgtEl>
                                          <p:spTgt spid="8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0"/>
                                        </p:tgtEl>
                                      </p:cBhvr>
                                    </p:animEffect>
                                    <p:set>
                                      <p:cBhvr>
                                        <p:cTn id="52" dur="1" fill="hold">
                                          <p:stCondLst>
                                            <p:cond delay="499"/>
                                          </p:stCondLst>
                                        </p:cTn>
                                        <p:tgtEl>
                                          <p:spTgt spid="9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91"/>
                                        </p:tgtEl>
                                      </p:cBhvr>
                                    </p:animEffect>
                                    <p:set>
                                      <p:cBhvr>
                                        <p:cTn id="55" dur="1" fill="hold">
                                          <p:stCondLst>
                                            <p:cond delay="499"/>
                                          </p:stCondLst>
                                        </p:cTn>
                                        <p:tgtEl>
                                          <p:spTgt spid="9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92"/>
                                        </p:tgtEl>
                                      </p:cBhvr>
                                    </p:animEffect>
                                    <p:set>
                                      <p:cBhvr>
                                        <p:cTn id="58" dur="1" fill="hold">
                                          <p:stCondLst>
                                            <p:cond delay="499"/>
                                          </p:stCondLst>
                                        </p:cTn>
                                        <p:tgtEl>
                                          <p:spTgt spid="9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93"/>
                                        </p:tgtEl>
                                      </p:cBhvr>
                                    </p:animEffect>
                                    <p:set>
                                      <p:cBhvr>
                                        <p:cTn id="61" dur="1" fill="hold">
                                          <p:stCondLst>
                                            <p:cond delay="499"/>
                                          </p:stCondLst>
                                        </p:cTn>
                                        <p:tgtEl>
                                          <p:spTgt spid="9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88"/>
                                        </p:tgtEl>
                                      </p:cBhvr>
                                    </p:animEffect>
                                    <p:set>
                                      <p:cBhvr>
                                        <p:cTn id="64" dur="1" fill="hold">
                                          <p:stCondLst>
                                            <p:cond delay="499"/>
                                          </p:stCondLst>
                                        </p:cTn>
                                        <p:tgtEl>
                                          <p:spTgt spid="88"/>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0"/>
                                        </p:tgtEl>
                                      </p:cBhvr>
                                    </p:animEffect>
                                    <p:set>
                                      <p:cBhvr>
                                        <p:cTn id="73" dur="1" fill="hold">
                                          <p:stCondLst>
                                            <p:cond delay="499"/>
                                          </p:stCondLst>
                                        </p:cTn>
                                        <p:tgtEl>
                                          <p:spTgt spid="20"/>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3"/>
                                        </p:tgtEl>
                                      </p:cBhvr>
                                    </p:animEffect>
                                    <p:set>
                                      <p:cBhvr>
                                        <p:cTn id="79" dur="1" fill="hold">
                                          <p:stCondLst>
                                            <p:cond delay="499"/>
                                          </p:stCondLst>
                                        </p:cTn>
                                        <p:tgtEl>
                                          <p:spTgt spid="23"/>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4"/>
                                        </p:tgtEl>
                                      </p:cBhvr>
                                    </p:animEffect>
                                    <p:set>
                                      <p:cBhvr>
                                        <p:cTn id="82" dur="1" fill="hold">
                                          <p:stCondLst>
                                            <p:cond delay="499"/>
                                          </p:stCondLst>
                                        </p:cTn>
                                        <p:tgtEl>
                                          <p:spTgt spid="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14"/>
                                        </p:tgtEl>
                                      </p:cBhvr>
                                    </p:animEffect>
                                    <p:set>
                                      <p:cBhvr>
                                        <p:cTn id="88" dur="1" fill="hold">
                                          <p:stCondLst>
                                            <p:cond delay="499"/>
                                          </p:stCondLst>
                                        </p:cTn>
                                        <p:tgtEl>
                                          <p:spTgt spid="14"/>
                                        </p:tgtEl>
                                        <p:attrNameLst>
                                          <p:attrName>style.visibility</p:attrName>
                                        </p:attrNameLst>
                                      </p:cBhvr>
                                      <p:to>
                                        <p:strVal val="hidden"/>
                                      </p:to>
                                    </p:set>
                                  </p:childTnLst>
                                </p:cTn>
                              </p:par>
                              <p:par>
                                <p:cTn id="89" presetID="22" presetClass="entr" presetSubtype="8" fill="hold" nodeType="with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wipe(left)">
                                      <p:cBhvr>
                                        <p:cTn id="91" dur="500"/>
                                        <p:tgtEl>
                                          <p:spTgt spid="7"/>
                                        </p:tgtEl>
                                      </p:cBhvr>
                                    </p:animEffect>
                                  </p:childTnLst>
                                </p:cTn>
                              </p:par>
                              <p:par>
                                <p:cTn id="92" presetID="22" presetClass="entr" presetSubtype="8" fill="hold" grpId="0" nodeType="withEffect">
                                  <p:stCondLst>
                                    <p:cond delay="250"/>
                                  </p:stCondLst>
                                  <p:childTnLst>
                                    <p:set>
                                      <p:cBhvr>
                                        <p:cTn id="93" dur="1" fill="hold">
                                          <p:stCondLst>
                                            <p:cond delay="0"/>
                                          </p:stCondLst>
                                        </p:cTn>
                                        <p:tgtEl>
                                          <p:spTgt spid="35"/>
                                        </p:tgtEl>
                                        <p:attrNameLst>
                                          <p:attrName>style.visibility</p:attrName>
                                        </p:attrNameLst>
                                      </p:cBhvr>
                                      <p:to>
                                        <p:strVal val="visible"/>
                                      </p:to>
                                    </p:set>
                                    <p:animEffect transition="in" filter="wipe(left)">
                                      <p:cBhvr>
                                        <p:cTn id="94" dur="500"/>
                                        <p:tgtEl>
                                          <p:spTgt spid="35"/>
                                        </p:tgtEl>
                                      </p:cBhvr>
                                    </p:animEffect>
                                  </p:childTnLst>
                                </p:cTn>
                              </p:par>
                              <p:par>
                                <p:cTn id="95" presetID="22" presetClass="entr" presetSubtype="8" fill="hold" grpId="0" nodeType="withEffect">
                                  <p:stCondLst>
                                    <p:cond delay="500"/>
                                  </p:stCondLst>
                                  <p:childTnLst>
                                    <p:set>
                                      <p:cBhvr>
                                        <p:cTn id="96" dur="1" fill="hold">
                                          <p:stCondLst>
                                            <p:cond delay="0"/>
                                          </p:stCondLst>
                                        </p:cTn>
                                        <p:tgtEl>
                                          <p:spTgt spid="37"/>
                                        </p:tgtEl>
                                        <p:attrNameLst>
                                          <p:attrName>style.visibility</p:attrName>
                                        </p:attrNameLst>
                                      </p:cBhvr>
                                      <p:to>
                                        <p:strVal val="visible"/>
                                      </p:to>
                                    </p:set>
                                    <p:animEffect transition="in" filter="wipe(left)">
                                      <p:cBhvr>
                                        <p:cTn id="97" dur="500"/>
                                        <p:tgtEl>
                                          <p:spTgt spid="37"/>
                                        </p:tgtEl>
                                      </p:cBhvr>
                                    </p:animEffect>
                                  </p:childTnLst>
                                </p:cTn>
                              </p:par>
                              <p:par>
                                <p:cTn id="98" presetID="22" presetClass="entr" presetSubtype="8" fill="hold" grpId="0" nodeType="withEffect">
                                  <p:stCondLst>
                                    <p:cond delay="500"/>
                                  </p:stCondLst>
                                  <p:childTnLst>
                                    <p:set>
                                      <p:cBhvr>
                                        <p:cTn id="99" dur="1" fill="hold">
                                          <p:stCondLst>
                                            <p:cond delay="0"/>
                                          </p:stCondLst>
                                        </p:cTn>
                                        <p:tgtEl>
                                          <p:spTgt spid="17"/>
                                        </p:tgtEl>
                                        <p:attrNameLst>
                                          <p:attrName>style.visibility</p:attrName>
                                        </p:attrNameLst>
                                      </p:cBhvr>
                                      <p:to>
                                        <p:strVal val="visible"/>
                                      </p:to>
                                    </p:set>
                                    <p:animEffect transition="in" filter="wipe(left)">
                                      <p:cBhvr>
                                        <p:cTn id="100" dur="500"/>
                                        <p:tgtEl>
                                          <p:spTgt spid="17"/>
                                        </p:tgtEl>
                                      </p:cBhvr>
                                    </p:animEffect>
                                  </p:childTnLst>
                                </p:cTn>
                              </p:par>
                              <p:par>
                                <p:cTn id="101" presetID="10" presetClass="entr" presetSubtype="0" fill="hold" nodeType="withEffect">
                                  <p:stCondLst>
                                    <p:cond delay="750"/>
                                  </p:stCondLst>
                                  <p:childTnLst>
                                    <p:set>
                                      <p:cBhvr>
                                        <p:cTn id="102" dur="1" fill="hold">
                                          <p:stCondLst>
                                            <p:cond delay="0"/>
                                          </p:stCondLst>
                                        </p:cTn>
                                        <p:tgtEl>
                                          <p:spTgt spid="108"/>
                                        </p:tgtEl>
                                        <p:attrNameLst>
                                          <p:attrName>style.visibility</p:attrName>
                                        </p:attrNameLst>
                                      </p:cBhvr>
                                      <p:to>
                                        <p:strVal val="visible"/>
                                      </p:to>
                                    </p:set>
                                    <p:animEffect transition="in" filter="fade">
                                      <p:cBhvr>
                                        <p:cTn id="103" dur="500"/>
                                        <p:tgtEl>
                                          <p:spTgt spid="108"/>
                                        </p:tgtEl>
                                      </p:cBhvr>
                                    </p:animEffect>
                                  </p:childTnLst>
                                </p:cTn>
                              </p:par>
                              <p:par>
                                <p:cTn id="104" presetID="10" presetClass="entr" presetSubtype="0" fill="hold" nodeType="withEffect">
                                  <p:stCondLst>
                                    <p:cond delay="750"/>
                                  </p:stCondLst>
                                  <p:childTnLst>
                                    <p:set>
                                      <p:cBhvr>
                                        <p:cTn id="105" dur="1" fill="hold">
                                          <p:stCondLst>
                                            <p:cond delay="0"/>
                                          </p:stCondLst>
                                        </p:cTn>
                                        <p:tgtEl>
                                          <p:spTgt spid="94"/>
                                        </p:tgtEl>
                                        <p:attrNameLst>
                                          <p:attrName>style.visibility</p:attrName>
                                        </p:attrNameLst>
                                      </p:cBhvr>
                                      <p:to>
                                        <p:strVal val="visible"/>
                                      </p:to>
                                    </p:set>
                                    <p:animEffect transition="in" filter="fade">
                                      <p:cBhvr>
                                        <p:cTn id="106" dur="500"/>
                                        <p:tgtEl>
                                          <p:spTgt spid="94"/>
                                        </p:tgtEl>
                                      </p:cBhvr>
                                    </p:animEffect>
                                  </p:childTnLst>
                                </p:cTn>
                              </p:par>
                              <p:par>
                                <p:cTn id="107" presetID="10" presetClass="entr" presetSubtype="0" fill="hold" nodeType="withEffect">
                                  <p:stCondLst>
                                    <p:cond delay="75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par>
                                <p:cTn id="110" presetID="10" presetClass="entr" presetSubtype="0" fill="hold" nodeType="withEffect">
                                  <p:stCondLst>
                                    <p:cond delay="750"/>
                                  </p:stCondLst>
                                  <p:childTnLst>
                                    <p:set>
                                      <p:cBhvr>
                                        <p:cTn id="111" dur="1" fill="hold">
                                          <p:stCondLst>
                                            <p:cond delay="0"/>
                                          </p:stCondLst>
                                        </p:cTn>
                                        <p:tgtEl>
                                          <p:spTgt spid="104"/>
                                        </p:tgtEl>
                                        <p:attrNameLst>
                                          <p:attrName>style.visibility</p:attrName>
                                        </p:attrNameLst>
                                      </p:cBhvr>
                                      <p:to>
                                        <p:strVal val="visible"/>
                                      </p:to>
                                    </p:set>
                                    <p:animEffect transition="in" filter="fade">
                                      <p:cBhvr>
                                        <p:cTn id="112" dur="500"/>
                                        <p:tgtEl>
                                          <p:spTgt spid="104"/>
                                        </p:tgtEl>
                                      </p:cBhvr>
                                    </p:animEffect>
                                  </p:childTnLst>
                                </p:cTn>
                              </p:par>
                              <p:par>
                                <p:cTn id="113" presetID="10" presetClass="entr" presetSubtype="0" fill="hold" grpId="0" nodeType="withEffect">
                                  <p:stCondLst>
                                    <p:cond delay="75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500"/>
                                        <p:tgtEl>
                                          <p:spTgt spid="25"/>
                                        </p:tgtEl>
                                      </p:cBhvr>
                                    </p:animEffect>
                                  </p:childTnLst>
                                </p:cTn>
                              </p:par>
                              <p:par>
                                <p:cTn id="116" presetID="10" presetClass="entr" presetSubtype="0" fill="hold" grpId="0" nodeType="withEffect">
                                  <p:stCondLst>
                                    <p:cond delay="75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par>
                                <p:cTn id="119" presetID="10" presetClass="entr" presetSubtype="0" fill="hold" grpId="0" nodeType="withEffect">
                                  <p:stCondLst>
                                    <p:cond delay="750"/>
                                  </p:stCondLst>
                                  <p:childTnLst>
                                    <p:set>
                                      <p:cBhvr>
                                        <p:cTn id="120" dur="1" fill="hold">
                                          <p:stCondLst>
                                            <p:cond delay="0"/>
                                          </p:stCondLst>
                                        </p:cTn>
                                        <p:tgtEl>
                                          <p:spTgt spid="27"/>
                                        </p:tgtEl>
                                        <p:attrNameLst>
                                          <p:attrName>style.visibility</p:attrName>
                                        </p:attrNameLst>
                                      </p:cBhvr>
                                      <p:to>
                                        <p:strVal val="visible"/>
                                      </p:to>
                                    </p:set>
                                    <p:animEffect transition="in" filter="fade">
                                      <p:cBhvr>
                                        <p:cTn id="121" dur="500"/>
                                        <p:tgtEl>
                                          <p:spTgt spid="27"/>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33"/>
                                        </p:tgtEl>
                                        <p:attrNameLst>
                                          <p:attrName>style.visibility</p:attrName>
                                        </p:attrNameLst>
                                      </p:cBhvr>
                                      <p:to>
                                        <p:strVal val="visible"/>
                                      </p:to>
                                    </p:set>
                                    <p:animEffect transition="in" filter="fade">
                                      <p:cBhvr>
                                        <p:cTn id="124" dur="500"/>
                                        <p:tgtEl>
                                          <p:spTgt spid="33"/>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94"/>
                                        </p:tgtEl>
                                      </p:cBhvr>
                                    </p:animEffect>
                                    <p:set>
                                      <p:cBhvr>
                                        <p:cTn id="129" dur="1" fill="hold">
                                          <p:stCondLst>
                                            <p:cond delay="499"/>
                                          </p:stCondLst>
                                        </p:cTn>
                                        <p:tgtEl>
                                          <p:spTgt spid="94"/>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102"/>
                                        </p:tgtEl>
                                      </p:cBhvr>
                                    </p:animEffect>
                                    <p:set>
                                      <p:cBhvr>
                                        <p:cTn id="132" dur="1" fill="hold">
                                          <p:stCondLst>
                                            <p:cond delay="499"/>
                                          </p:stCondLst>
                                        </p:cTn>
                                        <p:tgtEl>
                                          <p:spTgt spid="10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04"/>
                                        </p:tgtEl>
                                      </p:cBhvr>
                                    </p:animEffect>
                                    <p:set>
                                      <p:cBhvr>
                                        <p:cTn id="135" dur="1" fill="hold">
                                          <p:stCondLst>
                                            <p:cond delay="499"/>
                                          </p:stCondLst>
                                        </p:cTn>
                                        <p:tgtEl>
                                          <p:spTgt spid="104"/>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108"/>
                                        </p:tgtEl>
                                      </p:cBhvr>
                                    </p:animEffect>
                                    <p:set>
                                      <p:cBhvr>
                                        <p:cTn id="138" dur="1" fill="hold">
                                          <p:stCondLst>
                                            <p:cond delay="499"/>
                                          </p:stCondLst>
                                        </p:cTn>
                                        <p:tgtEl>
                                          <p:spTgt spid="108"/>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25"/>
                                        </p:tgtEl>
                                      </p:cBhvr>
                                    </p:animEffect>
                                    <p:set>
                                      <p:cBhvr>
                                        <p:cTn id="141" dur="1" fill="hold">
                                          <p:stCondLst>
                                            <p:cond delay="499"/>
                                          </p:stCondLst>
                                        </p:cTn>
                                        <p:tgtEl>
                                          <p:spTgt spid="25"/>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6"/>
                                        </p:tgtEl>
                                      </p:cBhvr>
                                    </p:animEffect>
                                    <p:set>
                                      <p:cBhvr>
                                        <p:cTn id="144" dur="1" fill="hold">
                                          <p:stCondLst>
                                            <p:cond delay="499"/>
                                          </p:stCondLst>
                                        </p:cTn>
                                        <p:tgtEl>
                                          <p:spTgt spid="26"/>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27"/>
                                        </p:tgtEl>
                                      </p:cBhvr>
                                    </p:animEffect>
                                    <p:set>
                                      <p:cBhvr>
                                        <p:cTn id="147" dur="1" fill="hold">
                                          <p:stCondLst>
                                            <p:cond delay="499"/>
                                          </p:stCondLst>
                                        </p:cTn>
                                        <p:tgtEl>
                                          <p:spTgt spid="27"/>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33"/>
                                        </p:tgtEl>
                                      </p:cBhvr>
                                    </p:animEffect>
                                    <p:set>
                                      <p:cBhvr>
                                        <p:cTn id="150" dur="1" fill="hold">
                                          <p:stCondLst>
                                            <p:cond delay="499"/>
                                          </p:stCondLst>
                                        </p:cTn>
                                        <p:tgtEl>
                                          <p:spTgt spid="33"/>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7"/>
                                        </p:tgtEl>
                                      </p:cBhvr>
                                    </p:animEffect>
                                    <p:set>
                                      <p:cBhvr>
                                        <p:cTn id="153" dur="1" fill="hold">
                                          <p:stCondLst>
                                            <p:cond delay="499"/>
                                          </p:stCondLst>
                                        </p:cTn>
                                        <p:tgtEl>
                                          <p:spTgt spid="7"/>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35"/>
                                        </p:tgtEl>
                                      </p:cBhvr>
                                    </p:animEffect>
                                    <p:set>
                                      <p:cBhvr>
                                        <p:cTn id="156" dur="1" fill="hold">
                                          <p:stCondLst>
                                            <p:cond delay="499"/>
                                          </p:stCondLst>
                                        </p:cTn>
                                        <p:tgtEl>
                                          <p:spTgt spid="35"/>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37"/>
                                        </p:tgtEl>
                                      </p:cBhvr>
                                    </p:animEffect>
                                    <p:set>
                                      <p:cBhvr>
                                        <p:cTn id="159" dur="1" fill="hold">
                                          <p:stCondLst>
                                            <p:cond delay="499"/>
                                          </p:stCondLst>
                                        </p:cTn>
                                        <p:tgtEl>
                                          <p:spTgt spid="37"/>
                                        </p:tgtEl>
                                        <p:attrNameLst>
                                          <p:attrName>style.visibility</p:attrName>
                                        </p:attrNameLst>
                                      </p:cBhvr>
                                      <p:to>
                                        <p:strVal val="hidden"/>
                                      </p:to>
                                    </p:set>
                                  </p:childTnLst>
                                </p:cTn>
                              </p:par>
                              <p:par>
                                <p:cTn id="160" presetID="22" presetClass="entr" presetSubtype="8" fill="hold" nodeType="withEffect">
                                  <p:stCondLst>
                                    <p:cond delay="0"/>
                                  </p:stCondLst>
                                  <p:childTnLst>
                                    <p:set>
                                      <p:cBhvr>
                                        <p:cTn id="161" dur="1" fill="hold">
                                          <p:stCondLst>
                                            <p:cond delay="0"/>
                                          </p:stCondLst>
                                        </p:cTn>
                                        <p:tgtEl>
                                          <p:spTgt spid="10"/>
                                        </p:tgtEl>
                                        <p:attrNameLst>
                                          <p:attrName>style.visibility</p:attrName>
                                        </p:attrNameLst>
                                      </p:cBhvr>
                                      <p:to>
                                        <p:strVal val="visible"/>
                                      </p:to>
                                    </p:set>
                                    <p:animEffect transition="in" filter="wipe(left)">
                                      <p:cBhvr>
                                        <p:cTn id="162" dur="500"/>
                                        <p:tgtEl>
                                          <p:spTgt spid="10"/>
                                        </p:tgtEl>
                                      </p:cBhvr>
                                    </p:animEffect>
                                  </p:childTnLst>
                                </p:cTn>
                              </p:par>
                              <p:par>
                                <p:cTn id="163" presetID="22" presetClass="entr" presetSubtype="8" fill="hold" grpId="0" nodeType="withEffect">
                                  <p:stCondLst>
                                    <p:cond delay="250"/>
                                  </p:stCondLst>
                                  <p:childTnLst>
                                    <p:set>
                                      <p:cBhvr>
                                        <p:cTn id="164" dur="1" fill="hold">
                                          <p:stCondLst>
                                            <p:cond delay="0"/>
                                          </p:stCondLst>
                                        </p:cTn>
                                        <p:tgtEl>
                                          <p:spTgt spid="36"/>
                                        </p:tgtEl>
                                        <p:attrNameLst>
                                          <p:attrName>style.visibility</p:attrName>
                                        </p:attrNameLst>
                                      </p:cBhvr>
                                      <p:to>
                                        <p:strVal val="visible"/>
                                      </p:to>
                                    </p:set>
                                    <p:animEffect transition="in" filter="wipe(left)">
                                      <p:cBhvr>
                                        <p:cTn id="165" dur="500"/>
                                        <p:tgtEl>
                                          <p:spTgt spid="36"/>
                                        </p:tgtEl>
                                      </p:cBhvr>
                                    </p:animEffect>
                                  </p:childTnLst>
                                </p:cTn>
                              </p:par>
                              <p:par>
                                <p:cTn id="166" presetID="22" presetClass="entr" presetSubtype="8" fill="hold" grpId="0" nodeType="withEffect">
                                  <p:stCondLst>
                                    <p:cond delay="500"/>
                                  </p:stCondLst>
                                  <p:childTnLst>
                                    <p:set>
                                      <p:cBhvr>
                                        <p:cTn id="167" dur="1" fill="hold">
                                          <p:stCondLst>
                                            <p:cond delay="0"/>
                                          </p:stCondLst>
                                        </p:cTn>
                                        <p:tgtEl>
                                          <p:spTgt spid="38"/>
                                        </p:tgtEl>
                                        <p:attrNameLst>
                                          <p:attrName>style.visibility</p:attrName>
                                        </p:attrNameLst>
                                      </p:cBhvr>
                                      <p:to>
                                        <p:strVal val="visible"/>
                                      </p:to>
                                    </p:set>
                                    <p:animEffect transition="in" filter="wipe(left)">
                                      <p:cBhvr>
                                        <p:cTn id="168" dur="500"/>
                                        <p:tgtEl>
                                          <p:spTgt spid="38"/>
                                        </p:tgtEl>
                                      </p:cBhvr>
                                    </p:animEffect>
                                  </p:childTnLst>
                                </p:cTn>
                              </p:par>
                              <p:par>
                                <p:cTn id="169" presetID="22" presetClass="entr" presetSubtype="8" fill="hold" grpId="0" nodeType="withEffect">
                                  <p:stCondLst>
                                    <p:cond delay="1000"/>
                                  </p:stCondLst>
                                  <p:childTnLst>
                                    <p:set>
                                      <p:cBhvr>
                                        <p:cTn id="170" dur="1" fill="hold">
                                          <p:stCondLst>
                                            <p:cond delay="0"/>
                                          </p:stCondLst>
                                        </p:cTn>
                                        <p:tgtEl>
                                          <p:spTgt spid="18"/>
                                        </p:tgtEl>
                                        <p:attrNameLst>
                                          <p:attrName>style.visibility</p:attrName>
                                        </p:attrNameLst>
                                      </p:cBhvr>
                                      <p:to>
                                        <p:strVal val="visible"/>
                                      </p:to>
                                    </p:set>
                                    <p:animEffect transition="in" filter="wipe(left)">
                                      <p:cBhvr>
                                        <p:cTn id="171" dur="500"/>
                                        <p:tgtEl>
                                          <p:spTgt spid="18"/>
                                        </p:tgtEl>
                                      </p:cBhvr>
                                    </p:animEffect>
                                  </p:childTnLst>
                                </p:cTn>
                              </p:par>
                              <p:par>
                                <p:cTn id="172" presetID="21" presetClass="entr" presetSubtype="1" fill="hold" grpId="0" nodeType="withEffect">
                                  <p:stCondLst>
                                    <p:cond delay="500"/>
                                  </p:stCondLst>
                                  <p:childTnLst>
                                    <p:set>
                                      <p:cBhvr>
                                        <p:cTn id="173" dur="1" fill="hold">
                                          <p:stCondLst>
                                            <p:cond delay="0"/>
                                          </p:stCondLst>
                                        </p:cTn>
                                        <p:tgtEl>
                                          <p:spTgt spid="110"/>
                                        </p:tgtEl>
                                        <p:attrNameLst>
                                          <p:attrName>style.visibility</p:attrName>
                                        </p:attrNameLst>
                                      </p:cBhvr>
                                      <p:to>
                                        <p:strVal val="visible"/>
                                      </p:to>
                                    </p:set>
                                    <p:animEffect transition="in" filter="wheel(1)">
                                      <p:cBhvr>
                                        <p:cTn id="174" dur="1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1" grpId="0" animBg="1"/>
      <p:bldP spid="91" grpId="1" animBg="1"/>
      <p:bldP spid="92" grpId="0" animBg="1"/>
      <p:bldP spid="92" grpId="1" animBg="1"/>
      <p:bldP spid="93" grpId="0" animBg="1"/>
      <p:bldP spid="93" grpId="1" animBg="1"/>
      <p:bldP spid="88" grpId="0" animBg="1"/>
      <p:bldP spid="88" grpId="1" animBg="1"/>
      <p:bldP spid="14" grpId="0"/>
      <p:bldP spid="14" grpId="1"/>
      <p:bldP spid="16" grpId="0" animBg="1"/>
      <p:bldP spid="17" grpId="0" animBg="1"/>
      <p:bldP spid="18" grpId="0" animBg="1"/>
      <p:bldP spid="21" grpId="0"/>
      <p:bldP spid="21" grpId="1"/>
      <p:bldP spid="35" grpId="0"/>
      <p:bldP spid="35" grpId="1"/>
      <p:bldP spid="36" grpId="0"/>
      <p:bldP spid="37" grpId="0"/>
      <p:bldP spid="37" grpId="1"/>
      <p:bldP spid="38" grpId="0"/>
      <p:bldP spid="110" grpId="0" animBg="1"/>
      <p:bldP spid="13" grpId="0" animBg="1"/>
      <p:bldP spid="13" grpId="1" animBg="1"/>
      <p:bldP spid="19" grpId="0" animBg="1"/>
      <p:bldP spid="19" grpId="1" animBg="1"/>
      <p:bldP spid="20" grpId="0" animBg="1"/>
      <p:bldP spid="20"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33" grpId="0" animBg="1"/>
      <p:bldP spid="3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B2CAF-39AD-937F-3E59-54034A0AD7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57A81E-F1E2-CC30-ABC8-A6DDBB1AC0E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2A103883-B673-4A27-857C-C67D15F7B065}"/>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mc:Choice xmlns:a14="http://schemas.microsoft.com/office/drawing/2010/main" Requires="a14">
          <p:sp>
            <p:nvSpPr>
              <p:cNvPr id="5" name="Hộp Văn bản 4">
                <a:extLst>
                  <a:ext uri="{FF2B5EF4-FFF2-40B4-BE49-F238E27FC236}">
                    <a16:creationId xmlns:a16="http://schemas.microsoft.com/office/drawing/2014/main" id="{DE82170F-EA04-C385-9F91-3547CD6441DB}"/>
                  </a:ext>
                </a:extLst>
              </p:cNvPr>
              <p:cNvSpPr txBox="1"/>
              <p:nvPr/>
            </p:nvSpPr>
            <p:spPr>
              <a:xfrm>
                <a:off x="1973580" y="2743200"/>
                <a:ext cx="14340840" cy="110799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𝟐</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smtClean="0">
                              <a:solidFill>
                                <a:schemeClr val="bg1"/>
                              </a:solidFill>
                              <a:latin typeface="Cambria Math" panose="02040503050406030204" pitchFamily="18" charset="0"/>
                            </a:rPr>
                            <m:t>𝒚</m:t>
                          </m:r>
                          <m:r>
                            <a:rPr lang="en-US" sz="6600" b="1" i="1" smtClean="0">
                              <a:solidFill>
                                <a:schemeClr val="bg1"/>
                              </a:solidFill>
                              <a:latin typeface="Cambria Math" panose="02040503050406030204" pitchFamily="18" charset="0"/>
                            </a:rPr>
                            <m:t>−</m:t>
                          </m:r>
                          <m:r>
                            <a:rPr lang="en-US" sz="6600" b="1" i="1" smtClean="0">
                              <a:solidFill>
                                <a:schemeClr val="bg1"/>
                              </a:solidFill>
                              <a:latin typeface="Cambria Math" panose="02040503050406030204" pitchFamily="18" charset="0"/>
                            </a:rPr>
                            <m:t>𝟑</m:t>
                          </m:r>
                        </m:e>
                      </m:d>
                    </m:oMath>
                  </m:oMathPara>
                </a14:m>
                <a:endParaRPr lang="en-US" sz="2000" b="1" i="1" dirty="0">
                  <a:solidFill>
                    <a:schemeClr val="bg1"/>
                  </a:solidFill>
                </a:endParaRPr>
              </a:p>
            </p:txBody>
          </p:sp>
        </mc:Choice>
        <mc:Fallback>
          <p:sp>
            <p:nvSpPr>
              <p:cNvPr id="5" name="Hộp Văn bản 4">
                <a:extLst>
                  <a:ext uri="{FF2B5EF4-FFF2-40B4-BE49-F238E27FC236}">
                    <a16:creationId xmlns:a16="http://schemas.microsoft.com/office/drawing/2014/main" id="{DE82170F-EA04-C385-9F91-3547CD6441DB}"/>
                  </a:ext>
                </a:extLst>
              </p:cNvPr>
              <p:cNvSpPr txBox="1">
                <a:spLocks noRot="1" noChangeAspect="1" noMove="1" noResize="1" noEditPoints="1" noAdjustHandles="1" noChangeArrowheads="1" noChangeShapeType="1" noTextEdit="1"/>
              </p:cNvSpPr>
              <p:nvPr/>
            </p:nvSpPr>
            <p:spPr>
              <a:xfrm>
                <a:off x="1973580" y="2743200"/>
                <a:ext cx="14340840" cy="110799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74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D2789F1-9BC1-E06A-D7E1-C3FC15C7295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US"/>
          </a:p>
        </p:txBody>
      </p:sp>
      <p:sp>
        <p:nvSpPr>
          <p:cNvPr id="3" name="Hình chữ nhật 2">
            <a:extLst>
              <a:ext uri="{FF2B5EF4-FFF2-40B4-BE49-F238E27FC236}">
                <a16:creationId xmlns:a16="http://schemas.microsoft.com/office/drawing/2014/main" id="{70173845-B98E-632B-A359-54CA313FEF64}"/>
              </a:ext>
            </a:extLst>
          </p:cNvPr>
          <p:cNvSpPr/>
          <p:nvPr/>
        </p:nvSpPr>
        <p:spPr>
          <a:xfrm>
            <a:off x="53340" y="1852367"/>
            <a:ext cx="18181320" cy="2963473"/>
          </a:xfrm>
          <a:prstGeom prst="rect">
            <a:avLst/>
          </a:prstGeom>
          <a:noFill/>
          <a:ln w="76200">
            <a:solidFill>
              <a:srgbClr val="C29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DE2C896C-6024-2F7C-EE95-468CFBB34F1D}"/>
                  </a:ext>
                </a:extLst>
              </p:cNvPr>
              <p:cNvSpPr txBox="1"/>
              <p:nvPr/>
            </p:nvSpPr>
            <p:spPr>
              <a:xfrm>
                <a:off x="1973580" y="2743200"/>
                <a:ext cx="14340840"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bg1"/>
                          </a:solidFill>
                          <a:latin typeface="Cambria Math" panose="02040503050406030204" pitchFamily="18" charset="0"/>
                        </a:rPr>
                        <m:t>𝒇</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r>
                            <a:rPr lang="en-US" sz="6600" b="1" i="1">
                              <a:solidFill>
                                <a:schemeClr val="bg1"/>
                              </a:solidFill>
                              <a:latin typeface="Cambria Math" panose="02040503050406030204" pitchFamily="18" charset="0"/>
                            </a:rPr>
                            <m:t>+</m:t>
                          </m:r>
                          <m:r>
                            <a:rPr lang="en-US" sz="6600" b="1" i="1">
                              <a:solidFill>
                                <a:schemeClr val="bg1"/>
                              </a:solidFill>
                              <a:latin typeface="Cambria Math" panose="02040503050406030204" pitchFamily="18" charset="0"/>
                            </a:rPr>
                            <m:t>𝒚</m:t>
                          </m:r>
                        </m:e>
                      </m:d>
                      <m:r>
                        <a:rPr lang="en-US" sz="6600" b="1" i="1">
                          <a:solidFill>
                            <a:schemeClr val="bg1"/>
                          </a:solidFill>
                          <a:latin typeface="Cambria Math" panose="02040503050406030204" pitchFamily="18" charset="0"/>
                        </a:rPr>
                        <m:t>∗</m:t>
                      </m:r>
                      <m:d>
                        <m:dPr>
                          <m:ctrlPr>
                            <a:rPr lang="en-US" sz="6600" b="1" i="1">
                              <a:solidFill>
                                <a:schemeClr val="bg1"/>
                              </a:solidFill>
                              <a:latin typeface="Cambria Math" panose="02040503050406030204" pitchFamily="18" charset="0"/>
                            </a:rPr>
                          </m:ctrlPr>
                        </m:dPr>
                        <m:e>
                          <m:func>
                            <m:funcPr>
                              <m:ctrlPr>
                                <a:rPr lang="en-US" sz="6600" b="1" i="1">
                                  <a:solidFill>
                                    <a:schemeClr val="bg1"/>
                                  </a:solidFill>
                                  <a:latin typeface="Cambria Math" panose="02040503050406030204" pitchFamily="18" charset="0"/>
                                </a:rPr>
                              </m:ctrlPr>
                            </m:funcPr>
                            <m:fName>
                              <m:r>
                                <a:rPr lang="en-US" sz="6600" b="1" i="1">
                                  <a:solidFill>
                                    <a:schemeClr val="bg1"/>
                                  </a:solidFill>
                                  <a:latin typeface="Cambria Math" panose="02040503050406030204" pitchFamily="18" charset="0"/>
                                </a:rPr>
                                <m:t>𝒔𝒊𝒏</m:t>
                              </m:r>
                            </m:fName>
                            <m:e>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𝒙</m:t>
                                  </m:r>
                                </m:e>
                              </m:d>
                            </m:e>
                          </m:func>
                          <m:r>
                            <a:rPr lang="en-US" sz="6600" b="1" i="1">
                              <a:solidFill>
                                <a:schemeClr val="bg1"/>
                              </a:solidFill>
                              <a:latin typeface="Cambria Math" panose="02040503050406030204" pitchFamily="18" charset="0"/>
                            </a:rPr>
                            <m:t>+</m:t>
                          </m:r>
                          <m:func>
                            <m:funcPr>
                              <m:ctrlPr>
                                <a:rPr lang="en-US" sz="6600" b="1" i="1">
                                  <a:solidFill>
                                    <a:schemeClr val="bg1"/>
                                  </a:solidFill>
                                  <a:latin typeface="Cambria Math" panose="02040503050406030204" pitchFamily="18" charset="0"/>
                                </a:rPr>
                              </m:ctrlPr>
                            </m:funcPr>
                            <m:fName>
                              <m:r>
                                <a:rPr lang="en-US" sz="6600" b="1" i="1">
                                  <a:solidFill>
                                    <a:schemeClr val="bg1"/>
                                  </a:solidFill>
                                  <a:latin typeface="Cambria Math" panose="02040503050406030204" pitchFamily="18" charset="0"/>
                                </a:rPr>
                                <m:t>𝒍𝒏</m:t>
                              </m:r>
                            </m:fName>
                            <m:e>
                              <m:d>
                                <m:dPr>
                                  <m:ctrlPr>
                                    <a:rPr lang="en-US" sz="6600" b="1" i="1">
                                      <a:solidFill>
                                        <a:schemeClr val="bg1"/>
                                      </a:solidFill>
                                      <a:latin typeface="Cambria Math" panose="02040503050406030204" pitchFamily="18" charset="0"/>
                                    </a:rPr>
                                  </m:ctrlPr>
                                </m:dPr>
                                <m:e>
                                  <m:r>
                                    <a:rPr lang="en-US" sz="6600" b="1" i="1">
                                      <a:solidFill>
                                        <a:schemeClr val="bg1"/>
                                      </a:solidFill>
                                      <a:latin typeface="Cambria Math" panose="02040503050406030204" pitchFamily="18" charset="0"/>
                                    </a:rPr>
                                    <m:t>𝒚</m:t>
                                  </m:r>
                                </m:e>
                              </m:d>
                            </m:e>
                          </m:func>
                        </m:e>
                      </m:d>
                    </m:oMath>
                  </m:oMathPara>
                </a14:m>
                <a:endParaRPr lang="en-US" sz="2000" b="1" i="1">
                  <a:solidFill>
                    <a:schemeClr val="bg1"/>
                  </a:solidFill>
                </a:endParaRPr>
              </a:p>
            </p:txBody>
          </p:sp>
        </mc:Choice>
        <mc:Fallback xmlns="">
          <p:sp>
            <p:nvSpPr>
              <p:cNvPr id="4" name="Hộp Văn bản 3">
                <a:extLst>
                  <a:ext uri="{FF2B5EF4-FFF2-40B4-BE49-F238E27FC236}">
                    <a16:creationId xmlns:a16="http://schemas.microsoft.com/office/drawing/2014/main" id="{DE2C896C-6024-2F7C-EE95-468CFBB34F1D}"/>
                  </a:ext>
                </a:extLst>
              </p:cNvPr>
              <p:cNvSpPr txBox="1">
                <a:spLocks noRot="1" noChangeAspect="1" noMove="1" noResize="1" noEditPoints="1" noAdjustHandles="1" noChangeArrowheads="1" noChangeShapeType="1" noTextEdit="1"/>
              </p:cNvSpPr>
              <p:nvPr/>
            </p:nvSpPr>
            <p:spPr>
              <a:xfrm>
                <a:off x="1973580" y="2743200"/>
                <a:ext cx="14340840" cy="110799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6809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7314</Words>
  <Application>Microsoft Office PowerPoint</Application>
  <PresentationFormat>Tùy chỉnh</PresentationFormat>
  <Paragraphs>664</Paragraphs>
  <Slides>52</Slides>
  <Notes>28</Notes>
  <HiddenSlides>0</HiddenSlides>
  <MMClips>0</MMClips>
  <ScaleCrop>false</ScaleCrop>
  <HeadingPairs>
    <vt:vector size="6" baseType="variant">
      <vt:variant>
        <vt:lpstr>Phông được Dùng</vt:lpstr>
      </vt:variant>
      <vt:variant>
        <vt:i4>13</vt:i4>
      </vt:variant>
      <vt:variant>
        <vt:lpstr>Chủ đề</vt:lpstr>
      </vt:variant>
      <vt:variant>
        <vt:i4>1</vt:i4>
      </vt:variant>
      <vt:variant>
        <vt:lpstr>Tiêu đề Bản chiếu</vt:lpstr>
      </vt:variant>
      <vt:variant>
        <vt:i4>52</vt:i4>
      </vt:variant>
    </vt:vector>
  </HeadingPairs>
  <TitlesOfParts>
    <vt:vector size="66" baseType="lpstr">
      <vt:lpstr>.VnBlack</vt:lpstr>
      <vt:lpstr>Arial</vt:lpstr>
      <vt:lpstr>Aileron</vt:lpstr>
      <vt:lpstr>.VnHelvetInsH</vt:lpstr>
      <vt:lpstr>Cambria</vt:lpstr>
      <vt:lpstr>HK Modular</vt:lpstr>
      <vt:lpstr>Calibri</vt:lpstr>
      <vt:lpstr>Times New Roman</vt:lpstr>
      <vt:lpstr>Segoe UI Historic</vt:lpstr>
      <vt:lpstr>Cambria Math</vt:lpstr>
      <vt:lpstr>Segoe UI Black</vt:lpstr>
      <vt:lpstr>Courier New</vt:lpstr>
      <vt:lpstr>Aptos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Purple and Blue Futuristic 3D Digital Transformation Proposal Presentation</dc:title>
  <dc:creator>Tu Tran Vu Hoang</dc:creator>
  <cp:lastModifiedBy>Tu Tran Vu Hoang</cp:lastModifiedBy>
  <cp:revision>2</cp:revision>
  <dcterms:created xsi:type="dcterms:W3CDTF">2006-08-16T00:00:00Z</dcterms:created>
  <dcterms:modified xsi:type="dcterms:W3CDTF">2025-04-17T02:35:42Z</dcterms:modified>
  <dc:identifier>DAGjHkbzzus</dc:identifier>
</cp:coreProperties>
</file>